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1" r:id="rId1"/>
  </p:sldMasterIdLst>
  <p:notesMasterIdLst>
    <p:notesMasterId r:id="rId25"/>
  </p:notesMasterIdLst>
  <p:sldIdLst>
    <p:sldId id="299" r:id="rId2"/>
    <p:sldId id="290" r:id="rId3"/>
    <p:sldId id="291" r:id="rId4"/>
    <p:sldId id="292" r:id="rId5"/>
    <p:sldId id="293" r:id="rId6"/>
    <p:sldId id="294" r:id="rId7"/>
    <p:sldId id="298" r:id="rId8"/>
    <p:sldId id="274" r:id="rId9"/>
    <p:sldId id="278" r:id="rId10"/>
    <p:sldId id="280" r:id="rId11"/>
    <p:sldId id="281" r:id="rId12"/>
    <p:sldId id="279" r:id="rId13"/>
    <p:sldId id="282" r:id="rId14"/>
    <p:sldId id="285" r:id="rId15"/>
    <p:sldId id="287" r:id="rId16"/>
    <p:sldId id="283" r:id="rId17"/>
    <p:sldId id="288" r:id="rId18"/>
    <p:sldId id="284" r:id="rId19"/>
    <p:sldId id="289" r:id="rId20"/>
    <p:sldId id="286" r:id="rId21"/>
    <p:sldId id="276" r:id="rId22"/>
    <p:sldId id="277" r:id="rId23"/>
    <p:sldId id="263"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2" autoAdjust="0"/>
    <p:restoredTop sz="89376" autoAdjust="0"/>
  </p:normalViewPr>
  <p:slideViewPr>
    <p:cSldViewPr snapToGrid="0">
      <p:cViewPr>
        <p:scale>
          <a:sx n="106" d="100"/>
          <a:sy n="106" d="100"/>
        </p:scale>
        <p:origin x="-138" y="-3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t>2/21/2019</a:t>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61865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IN" dirty="0" smtClean="0"/>
              <a:t>Left</a:t>
            </a:r>
            <a:r>
              <a:rPr lang="en-IN" baseline="0" dirty="0" smtClean="0"/>
              <a:t> parietal </a:t>
            </a:r>
            <a:r>
              <a:rPr lang="en-IN" baseline="0" dirty="0" smtClean="0"/>
              <a:t>lobe </a:t>
            </a:r>
            <a:r>
              <a:rPr lang="en-IN" baseline="0" dirty="0" smtClean="0"/>
              <a:t>shows a mass lesion which shows CSF signal  intensity on all sequences with </a:t>
            </a:r>
            <a:r>
              <a:rPr lang="en-IN" baseline="0" dirty="0" err="1" smtClean="0"/>
              <a:t>perilesional</a:t>
            </a:r>
            <a:r>
              <a:rPr lang="en-IN" baseline="0" dirty="0" smtClean="0"/>
              <a:t> </a:t>
            </a:r>
            <a:r>
              <a:rPr lang="en-IN" baseline="0" dirty="0" err="1" smtClean="0"/>
              <a:t>hyperintensities</a:t>
            </a:r>
            <a:r>
              <a:rPr lang="en-IN" baseline="0" dirty="0" smtClean="0"/>
              <a:t> on T2 – suggestive of cystic </a:t>
            </a:r>
            <a:r>
              <a:rPr lang="en-IN" baseline="0" dirty="0" err="1" smtClean="0"/>
              <a:t>encephalomalacia</a:t>
            </a:r>
            <a:r>
              <a:rPr lang="en-IN" baseline="0" dirty="0" smtClean="0"/>
              <a:t> with surrounding </a:t>
            </a:r>
            <a:r>
              <a:rPr lang="en-IN" baseline="0" dirty="0" err="1" smtClean="0"/>
              <a:t>gliotic</a:t>
            </a:r>
            <a:r>
              <a:rPr lang="en-IN" baseline="0" dirty="0" smtClean="0"/>
              <a:t> </a:t>
            </a:r>
            <a:r>
              <a:rPr lang="en-IN" baseline="0" dirty="0" smtClean="0"/>
              <a:t>changes</a:t>
            </a:r>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90410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Now that we have obtained this</a:t>
            </a:r>
            <a:r>
              <a:rPr lang="en-US" baseline="0" dirty="0" smtClean="0"/>
              <a:t> data, how do I analyze it. </a:t>
            </a:r>
            <a:endParaRPr lang="en-US" baseline="0" dirty="0" smtClean="0"/>
          </a:p>
          <a:p>
            <a:r>
              <a:rPr lang="en-US" baseline="0" dirty="0" smtClean="0"/>
              <a:t>We will now be talking about the </a:t>
            </a:r>
            <a:r>
              <a:rPr lang="en-US" baseline="0" dirty="0" err="1" smtClean="0"/>
              <a:t>colour</a:t>
            </a:r>
            <a:r>
              <a:rPr lang="en-US" baseline="0" dirty="0" smtClean="0"/>
              <a:t> coding of the tracts, then their anatomy and finally their pathological involvement. </a:t>
            </a:r>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112533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the information is 3-Dimensional, we </a:t>
            </a:r>
            <a:r>
              <a:rPr lang="en-US" baseline="0" dirty="0" err="1" smtClean="0"/>
              <a:t>colour</a:t>
            </a:r>
            <a:r>
              <a:rPr lang="en-US" baseline="0" dirty="0" smtClean="0"/>
              <a:t> code the tracts based on their directions.</a:t>
            </a:r>
            <a:endParaRPr lang="en-US" dirty="0" smtClean="0"/>
          </a:p>
        </p:txBody>
      </p:sp>
      <p:sp>
        <p:nvSpPr>
          <p:cNvPr id="4" name="Slide Number Placeholder 3"/>
          <p:cNvSpPr>
            <a:spLocks noGrp="1"/>
          </p:cNvSpPr>
          <p:nvPr>
            <p:ph type="sldNum" sz="quarter" idx="10"/>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47771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Our brain is composed</a:t>
            </a:r>
            <a:r>
              <a:rPr lang="en-US" baseline="0" dirty="0" smtClean="0"/>
              <a:t> of multiple white matter tracts. These can be classified as follows : </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a:p>
        </p:txBody>
      </p:sp>
    </p:spTree>
    <p:extLst>
      <p:ext uri="{BB962C8B-B14F-4D97-AF65-F5344CB8AC3E}">
        <p14:creationId xmlns:p14="http://schemas.microsoft.com/office/powerpoint/2010/main" val="331013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Since these connect two hemispheres, they run from right to left and</a:t>
            </a:r>
            <a:r>
              <a:rPr lang="en-US" baseline="0" dirty="0" smtClean="0"/>
              <a:t> are coded in the </a:t>
            </a:r>
            <a:r>
              <a:rPr lang="en-US" baseline="0" dirty="0" err="1" smtClean="0"/>
              <a:t>colour</a:t>
            </a:r>
            <a:r>
              <a:rPr lang="en-US" baseline="0" dirty="0" smtClean="0"/>
              <a:t> red. </a:t>
            </a:r>
          </a:p>
          <a:p>
            <a:r>
              <a:rPr lang="en-US" baseline="0" dirty="0" smtClean="0"/>
              <a:t>So in </a:t>
            </a:r>
            <a:r>
              <a:rPr lang="en-US" baseline="0" dirty="0" err="1" smtClean="0"/>
              <a:t>caases</a:t>
            </a:r>
            <a:r>
              <a:rPr lang="en-US" baseline="0" dirty="0" smtClean="0"/>
              <a:t> of GBM and lymphoma, which cross the hemispheres, we can see the degree of involvement of these </a:t>
            </a:r>
            <a:r>
              <a:rPr lang="en-US" baseline="0" dirty="0" err="1" smtClean="0"/>
              <a:t>fibres</a:t>
            </a:r>
            <a:r>
              <a:rPr lang="en-US" baseline="0" dirty="0" smtClean="0"/>
              <a:t> using this technique. </a:t>
            </a:r>
          </a:p>
          <a:p>
            <a:r>
              <a:rPr lang="en-US" baseline="0" dirty="0" smtClean="0"/>
              <a:t>This image is showing us the corpus callosum in an anatomical specimen, then as DTI images and finally as the processed </a:t>
            </a:r>
            <a:r>
              <a:rPr lang="en-US" baseline="0" dirty="0" err="1" smtClean="0"/>
              <a:t>tractography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14</a:t>
            </a:fld>
            <a:endParaRPr lang="en-US"/>
          </a:p>
        </p:txBody>
      </p:sp>
    </p:spTree>
    <p:extLst>
      <p:ext uri="{BB962C8B-B14F-4D97-AF65-F5344CB8AC3E}">
        <p14:creationId xmlns:p14="http://schemas.microsoft.com/office/powerpoint/2010/main" val="303084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Since these connect cerebral cortex to other</a:t>
            </a:r>
            <a:r>
              <a:rPr lang="en-US" baseline="0" dirty="0" smtClean="0"/>
              <a:t> </a:t>
            </a:r>
            <a:r>
              <a:rPr lang="en-US" baseline="0" dirty="0" smtClean="0"/>
              <a:t>structures such as brainstem and cerebellum. They </a:t>
            </a:r>
            <a:r>
              <a:rPr lang="en-US" dirty="0" smtClean="0"/>
              <a:t>run from superior to inferior</a:t>
            </a:r>
            <a:r>
              <a:rPr lang="en-US" baseline="0" dirty="0" smtClean="0"/>
              <a:t>, they are coded in the blue </a:t>
            </a:r>
            <a:r>
              <a:rPr lang="en-US" baseline="0" dirty="0" err="1" smtClean="0"/>
              <a:t>colour</a:t>
            </a:r>
            <a:r>
              <a:rPr lang="en-US" baseline="0" dirty="0" smtClean="0"/>
              <a:t>.  </a:t>
            </a:r>
          </a:p>
          <a:p>
            <a:r>
              <a:rPr lang="en-US" baseline="0" dirty="0" smtClean="0"/>
              <a:t>So in cases of Wallerian degeneration in huge infarcts, we can see the thinning of </a:t>
            </a:r>
            <a:r>
              <a:rPr lang="en-US" baseline="0" dirty="0" err="1" smtClean="0"/>
              <a:t>theese</a:t>
            </a:r>
            <a:r>
              <a:rPr lang="en-US" baseline="0" dirty="0" smtClean="0"/>
              <a:t> tracts in the side involved. </a:t>
            </a:r>
          </a:p>
          <a:p>
            <a:r>
              <a:rPr lang="en-US" baseline="0" dirty="0" smtClean="0"/>
              <a:t>This image is showing us the cortico spinal tract in an anatomical diagram and as blue in </a:t>
            </a:r>
            <a:r>
              <a:rPr lang="en-US" baseline="0" dirty="0" err="1" smtClean="0"/>
              <a:t>tractography</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3250094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3737274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These connect different parts of the same hemisphere. T</a:t>
            </a:r>
            <a:r>
              <a:rPr lang="en-US" baseline="0" dirty="0" smtClean="0"/>
              <a:t>hey </a:t>
            </a:r>
            <a:r>
              <a:rPr lang="en-US" dirty="0" smtClean="0"/>
              <a:t>run mainly from </a:t>
            </a:r>
            <a:r>
              <a:rPr lang="en-US" dirty="0" err="1" smtClean="0"/>
              <a:t>anteior</a:t>
            </a:r>
            <a:r>
              <a:rPr lang="en-US" dirty="0" smtClean="0"/>
              <a:t> to </a:t>
            </a:r>
            <a:r>
              <a:rPr lang="en-US" dirty="0" err="1" smtClean="0"/>
              <a:t>posteior</a:t>
            </a:r>
            <a:r>
              <a:rPr lang="en-US" dirty="0" smtClean="0"/>
              <a:t>,</a:t>
            </a:r>
            <a:r>
              <a:rPr lang="en-US" baseline="0" dirty="0" smtClean="0"/>
              <a:t> however these change direction according to the anatomy of the brain. </a:t>
            </a:r>
            <a:endParaRPr lang="en-US" dirty="0" smtClean="0"/>
          </a:p>
          <a:p>
            <a:r>
              <a:rPr lang="en-US" baseline="0" dirty="0" smtClean="0"/>
              <a:t>This image is showing us the superior </a:t>
            </a:r>
            <a:r>
              <a:rPr lang="en-US" baseline="0" dirty="0" err="1" smtClean="0"/>
              <a:t>longitudenal</a:t>
            </a:r>
            <a:r>
              <a:rPr lang="en-US" baseline="0" dirty="0" smtClean="0"/>
              <a:t> fasciculus cortico spinal tract in an anatomical diagram and then as DTI images. If you notice carefully the tract is </a:t>
            </a:r>
            <a:r>
              <a:rPr lang="en-US" baseline="0" dirty="0" err="1" smtClean="0"/>
              <a:t>turnign</a:t>
            </a:r>
            <a:r>
              <a:rPr lang="en-US" baseline="0" dirty="0" smtClean="0"/>
              <a:t> from green to blur as the direction of </a:t>
            </a:r>
            <a:r>
              <a:rPr lang="en-US" baseline="0" dirty="0" err="1" smtClean="0"/>
              <a:t>fibres</a:t>
            </a:r>
            <a:r>
              <a:rPr lang="en-US" baseline="0" dirty="0" smtClean="0"/>
              <a:t> changes from </a:t>
            </a:r>
            <a:r>
              <a:rPr lang="en-US" baseline="0" dirty="0" err="1" smtClean="0"/>
              <a:t>snterior</a:t>
            </a:r>
            <a:r>
              <a:rPr lang="en-US" baseline="0" dirty="0" smtClean="0"/>
              <a:t> posterior to </a:t>
            </a:r>
            <a:r>
              <a:rPr lang="en-US" baseline="0" dirty="0" err="1" smtClean="0"/>
              <a:t>supero</a:t>
            </a:r>
            <a:r>
              <a:rPr lang="en-US" baseline="0" dirty="0" smtClean="0"/>
              <a:t> inferior. </a:t>
            </a:r>
            <a:endParaRPr lang="en-US" dirty="0" smtClean="0"/>
          </a:p>
        </p:txBody>
      </p:sp>
      <p:sp>
        <p:nvSpPr>
          <p:cNvPr id="4" name="Slide Number Placeholder 3"/>
          <p:cNvSpPr>
            <a:spLocks noGrp="1"/>
          </p:cNvSpPr>
          <p:nvPr>
            <p:ph type="sldNum" sz="quarter" idx="10"/>
          </p:nvPr>
        </p:nvSpPr>
        <p:spPr/>
        <p:txBody>
          <a:bodyPr/>
          <a:lstStyle/>
          <a:p>
            <a:fld id="{21B2AA4F-B828-4D7C-AFD3-893933DAFCB4}" type="slidenum">
              <a:rPr lang="en-US" smtClean="0"/>
              <a:t>18</a:t>
            </a:fld>
            <a:endParaRPr lang="en-US"/>
          </a:p>
        </p:txBody>
      </p:sp>
    </p:spTree>
    <p:extLst>
      <p:ext uri="{BB962C8B-B14F-4D97-AF65-F5344CB8AC3E}">
        <p14:creationId xmlns:p14="http://schemas.microsoft.com/office/powerpoint/2010/main" val="385269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err="1" smtClean="0"/>
              <a:t>Occipito</a:t>
            </a:r>
            <a:r>
              <a:rPr lang="en-US" baseline="0" dirty="0" smtClean="0"/>
              <a:t> frontal </a:t>
            </a:r>
            <a:r>
              <a:rPr lang="en-US" baseline="0" dirty="0" err="1" smtClean="0"/>
              <a:t>fibres</a:t>
            </a:r>
            <a:r>
              <a:rPr lang="en-US" dirty="0" smtClean="0"/>
              <a:t> on the left are destroyed</a:t>
            </a:r>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3599731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56720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a:sym typeface="+mn-ea"/>
              </a:rPr>
              <a:t>Pattern 1  consists of normal or only slightly decreased FA with abnormal location and/or direction resulting from bulk mass displacement. This is the most clinically useful pattern in preoperative planning because it confirms the presence of an intact peritumoral tract that can potentially be preserved during resection</a:t>
            </a:r>
          </a:p>
          <a:p>
            <a:r>
              <a:rPr lang="en-US">
                <a:sym typeface="+mn-ea"/>
              </a:rPr>
              <a:t>Pattern 2  is substantially decreased FA with normal location and direction (ie, normal hues on directional color maps). We frequently observe this pattern in regions of vasogenic edema, although the specificity of this pattern is not yet known; further study is needed to determine the clinical utility of this observation.</a:t>
            </a:r>
            <a:endParaRPr lang="en-US"/>
          </a:p>
          <a:p>
            <a:r>
              <a:rPr lang="en-US">
                <a:sym typeface="+mn-ea"/>
              </a:rPr>
              <a:t>Pattern 3 is substantially decreased FA with abnormal hues on directional color maps. We have identified this pattern in a small number of infiltrating gliomas in which the bulk mass effect appeared to be insufficient to account for the abnormal hues on directional maps. We speculate that infiltrating tumor disrupts the directional organization of fiber tracts to cause altered color patterns on directional maps</a:t>
            </a:r>
          </a:p>
          <a:p>
            <a:r>
              <a:rPr lang="en-US">
                <a:sym typeface="+mn-ea"/>
              </a:rPr>
              <a:t>Pattern 4  consists of isotropic (or nearisotropic) diffusion such that the tract cannot be identified on directional color maps. This pattern is observed when some portion of a tract is completelydisrupted by tumor. This pattern can be useful in preoperative planning in the sense that no special care need be taken during resection to preserve a tract that is shown by DTI to be destroyed.</a:t>
            </a:r>
            <a:endParaRPr lang="en-US"/>
          </a:p>
          <a:p>
            <a:endParaRPr lang="en-US"/>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dirty="0" smtClean="0"/>
              <a:t>When we did DTI</a:t>
            </a:r>
            <a:r>
              <a:rPr lang="en-US" baseline="0" dirty="0" smtClean="0"/>
              <a:t> for the same patient , it shows decreased volume of left </a:t>
            </a:r>
            <a:r>
              <a:rPr lang="en-US" baseline="0" dirty="0" err="1" smtClean="0"/>
              <a:t>occipitofrontal</a:t>
            </a:r>
            <a:r>
              <a:rPr lang="en-US" baseline="0" dirty="0" smtClean="0"/>
              <a:t> fasciculus – suggestive of </a:t>
            </a:r>
            <a:r>
              <a:rPr lang="en-US" baseline="0" dirty="0" err="1" smtClean="0"/>
              <a:t>desctruction</a:t>
            </a:r>
            <a:r>
              <a:rPr lang="en-US" baseline="0" dirty="0" smtClean="0"/>
              <a:t> of </a:t>
            </a:r>
            <a:r>
              <a:rPr lang="en-US" baseline="0" dirty="0" err="1" smtClean="0"/>
              <a:t>fibres</a:t>
            </a:r>
            <a:r>
              <a:rPr lang="en-US" baseline="0" dirty="0" smtClean="0"/>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f15f6a218_0_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f15f6a218_0_0:notes"/>
          <p:cNvSpPr txBox="1">
            <a:spLocks noGrp="1"/>
          </p:cNvSpPr>
          <p:nvPr>
            <p:ph type="body" idx="1"/>
          </p:nvPr>
        </p:nvSpPr>
        <p:spPr>
          <a:xfrm>
            <a:off x="710375" y="4925254"/>
            <a:ext cx="5682900" cy="40299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2">
                    <a:lumMod val="10000"/>
                    <a:lumOff val="90000"/>
                  </a:schemeClr>
                </a:solidFill>
              </a:rPr>
              <a:t>To summarize, DTI is the new</a:t>
            </a:r>
            <a:r>
              <a:rPr lang="en-US" baseline="0" dirty="0" smtClean="0">
                <a:solidFill>
                  <a:schemeClr val="bg2">
                    <a:lumMod val="10000"/>
                    <a:lumOff val="90000"/>
                  </a:schemeClr>
                </a:solidFill>
              </a:rPr>
              <a:t> cool </a:t>
            </a:r>
            <a:r>
              <a:rPr lang="en-US" baseline="0" dirty="0" err="1" smtClean="0">
                <a:solidFill>
                  <a:schemeClr val="bg2">
                    <a:lumMod val="10000"/>
                    <a:lumOff val="90000"/>
                  </a:schemeClr>
                </a:solidFill>
              </a:rPr>
              <a:t>brian</a:t>
            </a:r>
            <a:r>
              <a:rPr lang="en-US" baseline="0" dirty="0" smtClean="0">
                <a:solidFill>
                  <a:schemeClr val="bg2">
                    <a:lumMod val="10000"/>
                    <a:lumOff val="90000"/>
                  </a:schemeClr>
                </a:solidFill>
              </a:rPr>
              <a:t> navigation devise of the white matter tracts where the MRI is the navigation machine and the radiologist the ship s navigator.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2">
                  <a:lumMod val="10000"/>
                  <a:lumOff val="90000"/>
                </a:schemeClr>
              </a:solidFill>
            </a:endParaRPr>
          </a:p>
          <a:p>
            <a:pPr marL="0" lvl="0" indent="0" algn="l" rtl="0">
              <a:spcBef>
                <a:spcPts val="0"/>
              </a:spcBef>
              <a:spcAft>
                <a:spcPts val="0"/>
              </a:spcAft>
              <a:buNone/>
            </a:pPr>
            <a:endParaRPr dirty="0"/>
          </a:p>
        </p:txBody>
      </p:sp>
      <p:sp>
        <p:nvSpPr>
          <p:cNvPr id="115" name="Google Shape;115;g4f15f6a218_0_0:notes"/>
          <p:cNvSpPr txBox="1">
            <a:spLocks noGrp="1"/>
          </p:cNvSpPr>
          <p:nvPr>
            <p:ph type="sldNum" idx="12"/>
          </p:nvPr>
        </p:nvSpPr>
        <p:spPr>
          <a:xfrm>
            <a:off x="4023812" y="9720804"/>
            <a:ext cx="3078300" cy="513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ym typeface="+mn-ea"/>
              </a:rPr>
              <a:t>WELL DEFINED LESION IN RIGHT FRONTO-TEMPORAL REGION IN CORTICAL AND SUBCORTICAL WHITE MATER. CAIUSING MASS EFFECT ON RIGHT GANGLIOCAPSULAR and right lateral ventricle with midline shift and compensatory dilatation of left </a:t>
            </a:r>
            <a:r>
              <a:rPr lang="en-US" dirty="0" err="1" smtClean="0">
                <a:sym typeface="+mn-ea"/>
              </a:rPr>
              <a:t>Lalteral</a:t>
            </a:r>
            <a:r>
              <a:rPr lang="en-US" dirty="0" smtClean="0">
                <a:sym typeface="+mn-ea"/>
              </a:rPr>
              <a:t> </a:t>
            </a:r>
            <a:r>
              <a:rPr lang="en-US" dirty="0" smtClean="0">
                <a:sym typeface="+mn-ea"/>
              </a:rPr>
              <a:t>ventricle WITH HETEROGENOUS POST CONTRAST ENHNANCEMTN</a:t>
            </a:r>
            <a:r>
              <a:rPr lang="en-US" baseline="0" dirty="0" smtClean="0">
                <a:sym typeface="+mn-ea"/>
              </a:rPr>
              <a:t>  WITH </a:t>
            </a:r>
            <a:r>
              <a:rPr lang="en-US" dirty="0" smtClean="0">
                <a:sym typeface="+mn-ea"/>
              </a:rPr>
              <a:t>increased choline peak on spectroscopy - features suggestive </a:t>
            </a:r>
            <a:r>
              <a:rPr lang="en-US" dirty="0" smtClean="0">
                <a:sym typeface="+mn-ea"/>
              </a:rPr>
              <a:t>of </a:t>
            </a:r>
            <a:r>
              <a:rPr lang="en-US" dirty="0" smtClean="0">
                <a:sym typeface="+mn-ea"/>
              </a:rPr>
              <a:t>MALIGNANCY, LIKELY diffuse </a:t>
            </a:r>
            <a:r>
              <a:rPr lang="en-US" dirty="0" smtClean="0">
                <a:sym typeface="+mn-ea"/>
              </a:rPr>
              <a:t>low grade astrocytoma </a:t>
            </a:r>
            <a:r>
              <a:rPr lang="en-US" dirty="0" smtClean="0">
                <a:sym typeface="+mn-ea"/>
              </a:rPr>
              <a:t>OR </a:t>
            </a:r>
            <a:r>
              <a:rPr lang="en-US" dirty="0" err="1" smtClean="0">
                <a:sym typeface="+mn-ea"/>
              </a:rPr>
              <a:t>gliomatosis</a:t>
            </a:r>
            <a:r>
              <a:rPr lang="en-US" dirty="0" smtClean="0">
                <a:sym typeface="+mn-ea"/>
              </a:rPr>
              <a:t> </a:t>
            </a:r>
            <a:r>
              <a:rPr lang="en-US" dirty="0" err="1" smtClean="0">
                <a:sym typeface="+mn-ea"/>
              </a:rPr>
              <a:t>cerebri</a:t>
            </a:r>
            <a:r>
              <a:rPr lang="en-US" dirty="0" smtClean="0">
                <a:sym typeface="+mn-ea"/>
              </a:rPr>
              <a:t>.</a:t>
            </a:r>
            <a:endParaRPr lang="en-US" dirty="0" smtClean="0"/>
          </a:p>
          <a:p>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161006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dirty="0" smtClean="0">
                <a:sym typeface="+mn-ea"/>
              </a:rPr>
              <a:t>On performing DTI</a:t>
            </a:r>
            <a:r>
              <a:rPr lang="en-US" baseline="0" dirty="0" smtClean="0">
                <a:sym typeface="+mn-ea"/>
              </a:rPr>
              <a:t> for this patient , deviation and reduction in volume of right </a:t>
            </a:r>
            <a:r>
              <a:rPr lang="en-US" baseline="0" dirty="0" err="1" smtClean="0">
                <a:sym typeface="+mn-ea"/>
              </a:rPr>
              <a:t>cingulum</a:t>
            </a:r>
            <a:r>
              <a:rPr lang="en-US" baseline="0" dirty="0" smtClean="0">
                <a:sym typeface="+mn-ea"/>
              </a:rPr>
              <a:t> and superior and inferior </a:t>
            </a:r>
            <a:r>
              <a:rPr lang="en-US" baseline="0" dirty="0" err="1" smtClean="0">
                <a:sym typeface="+mn-ea"/>
              </a:rPr>
              <a:t>occipitofrontal</a:t>
            </a:r>
            <a:r>
              <a:rPr lang="en-US" baseline="0" dirty="0" smtClean="0">
                <a:sym typeface="+mn-ea"/>
              </a:rPr>
              <a:t> fasciculus is noted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f15f6a218_0_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f15f6a218_0_6:notes"/>
          <p:cNvSpPr txBox="1">
            <a:spLocks noGrp="1"/>
          </p:cNvSpPr>
          <p:nvPr>
            <p:ph type="body" idx="1"/>
          </p:nvPr>
        </p:nvSpPr>
        <p:spPr>
          <a:xfrm>
            <a:off x="710375" y="4925254"/>
            <a:ext cx="5682900" cy="402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On doing</a:t>
            </a:r>
            <a:r>
              <a:rPr lang="en-US" baseline="0" dirty="0" smtClean="0"/>
              <a:t> MRI , we saw heterogeneously enhancing mass occupying the left frontal lobe with crossing over to the right side via the genu of corpus callosum.</a:t>
            </a:r>
            <a:endParaRPr dirty="0"/>
          </a:p>
        </p:txBody>
      </p:sp>
      <p:sp>
        <p:nvSpPr>
          <p:cNvPr id="233" name="Google Shape;233;g4f15f6a218_0_6:notes"/>
          <p:cNvSpPr txBox="1">
            <a:spLocks noGrp="1"/>
          </p:cNvSpPr>
          <p:nvPr>
            <p:ph type="sldNum" idx="12"/>
          </p:nvPr>
        </p:nvSpPr>
        <p:spPr>
          <a:xfrm>
            <a:off x="4023812" y="9720804"/>
            <a:ext cx="3078300" cy="513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There are serial sections taken from top to bottom showing gross destruction</a:t>
            </a:r>
            <a:r>
              <a:rPr lang="en-US" baseline="0" dirty="0" smtClean="0"/>
              <a:t> and displacement of corpus callosum </a:t>
            </a:r>
            <a:r>
              <a:rPr lang="en-US" baseline="0" dirty="0" err="1" smtClean="0"/>
              <a:t>fibres</a:t>
            </a:r>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169621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Good afternoon again everyone. We have already seen the clinical</a:t>
            </a:r>
            <a:r>
              <a:rPr lang="en-US" baseline="0" dirty="0" smtClean="0"/>
              <a:t> </a:t>
            </a:r>
            <a:r>
              <a:rPr lang="en-US" dirty="0" smtClean="0"/>
              <a:t>applications</a:t>
            </a:r>
            <a:r>
              <a:rPr lang="en-US" baseline="0" dirty="0" smtClean="0"/>
              <a:t> </a:t>
            </a:r>
            <a:r>
              <a:rPr lang="en-US" baseline="0" dirty="0" smtClean="0"/>
              <a:t>of DTI. </a:t>
            </a:r>
            <a:endParaRPr lang="en-US" baseline="0" dirty="0" smtClean="0"/>
          </a:p>
          <a:p>
            <a:r>
              <a:rPr lang="en-US" baseline="0" dirty="0" smtClean="0"/>
              <a:t>Now </a:t>
            </a:r>
            <a:r>
              <a:rPr lang="en-US" baseline="0" dirty="0" smtClean="0"/>
              <a:t>let us discuss how to report these </a:t>
            </a:r>
            <a:r>
              <a:rPr lang="en-US" baseline="0" dirty="0" smtClean="0"/>
              <a:t>scans. But before diving into that, why </a:t>
            </a:r>
            <a:r>
              <a:rPr lang="en-US" baseline="0" dirty="0" smtClean="0"/>
              <a:t>are we discussing this </a:t>
            </a:r>
            <a:r>
              <a:rPr lang="en-US" baseline="0" dirty="0" smtClean="0"/>
              <a:t>topic today. </a:t>
            </a:r>
            <a:endParaRPr lang="en-US" baseline="0" dirty="0" smtClean="0"/>
          </a:p>
          <a:p>
            <a:r>
              <a:rPr lang="en-US" baseline="0" dirty="0" smtClean="0"/>
              <a:t>So recently </a:t>
            </a:r>
            <a:r>
              <a:rPr lang="en-US" baseline="0" dirty="0" smtClean="0"/>
              <a:t>as we all know, our </a:t>
            </a:r>
            <a:r>
              <a:rPr lang="en-US" baseline="0" dirty="0" smtClean="0"/>
              <a:t>college acquired the </a:t>
            </a:r>
            <a:r>
              <a:rPr lang="en-US" baseline="0" dirty="0" smtClean="0"/>
              <a:t>new state of the art 3Tesla </a:t>
            </a:r>
            <a:r>
              <a:rPr lang="en-US" baseline="0" dirty="0" smtClean="0"/>
              <a:t>MRI machine.  </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79350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The newly</a:t>
            </a:r>
            <a:r>
              <a:rPr lang="en-US" baseline="0" dirty="0" smtClean="0"/>
              <a:t> acquired functions include – perfusion MR which tells us about the vascularity of the lesion. </a:t>
            </a:r>
          </a:p>
          <a:p>
            <a:r>
              <a:rPr lang="en-US" dirty="0" smtClean="0"/>
              <a:t>Functional MRI which is </a:t>
            </a:r>
            <a:r>
              <a:rPr lang="en-US" dirty="0" smtClean="0"/>
              <a:t>done</a:t>
            </a:r>
            <a:r>
              <a:rPr lang="en-US" baseline="0" dirty="0" smtClean="0"/>
              <a:t> to look for </a:t>
            </a:r>
            <a:r>
              <a:rPr lang="en-US" baseline="0" dirty="0" smtClean="0"/>
              <a:t>involvement of </a:t>
            </a:r>
            <a:r>
              <a:rPr lang="en-US" baseline="0" dirty="0" smtClean="0"/>
              <a:t>various motor and </a:t>
            </a:r>
            <a:r>
              <a:rPr lang="en-US" baseline="0" dirty="0" smtClean="0"/>
              <a:t>sensory areas.</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367172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smtClean="0"/>
              <a:t>And finally Diffusion tenor</a:t>
            </a:r>
            <a:r>
              <a:rPr lang="en-US" baseline="0" dirty="0" smtClean="0"/>
              <a:t> imaging. </a:t>
            </a:r>
            <a:r>
              <a:rPr lang="en-US" dirty="0" smtClean="0"/>
              <a:t>The</a:t>
            </a:r>
            <a:r>
              <a:rPr lang="en-US" baseline="0" dirty="0" smtClean="0"/>
              <a:t> </a:t>
            </a:r>
            <a:r>
              <a:rPr lang="en-US" baseline="0" dirty="0" smtClean="0"/>
              <a:t>physics behind which is a little complicated but to simplify it, we basically run the diffusion sequence in </a:t>
            </a:r>
            <a:r>
              <a:rPr lang="en-US" baseline="0" dirty="0" smtClean="0"/>
              <a:t>256 planes</a:t>
            </a:r>
            <a:r>
              <a:rPr lang="en-US" baseline="0" dirty="0" smtClean="0"/>
              <a:t>, thereby making the images very accurate. Since the data is </a:t>
            </a:r>
            <a:r>
              <a:rPr lang="en-US" baseline="0" dirty="0" smtClean="0"/>
              <a:t>acquired </a:t>
            </a:r>
            <a:r>
              <a:rPr lang="en-US" baseline="0" dirty="0" smtClean="0"/>
              <a:t>in 3 Dimensions, we can actually see </a:t>
            </a:r>
            <a:r>
              <a:rPr lang="en-US" baseline="0" dirty="0" smtClean="0"/>
              <a:t>the direction and thickness of </a:t>
            </a:r>
            <a:r>
              <a:rPr lang="en-US" baseline="0" dirty="0" smtClean="0"/>
              <a:t>different tracts. </a:t>
            </a:r>
            <a:r>
              <a:rPr lang="en-US" baseline="0" dirty="0" smtClean="0"/>
              <a:t>These images are difficult to report, thus to make it easier for the radiologists, the DTI </a:t>
            </a:r>
            <a:r>
              <a:rPr lang="en-US" baseline="0" dirty="0" err="1" smtClean="0"/>
              <a:t>imahes</a:t>
            </a:r>
            <a:r>
              <a:rPr lang="en-US" baseline="0" dirty="0" smtClean="0"/>
              <a:t> are post processed by the technicians to give me images that look like this. </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299720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2/21/2019</a:t>
            </a:fld>
            <a:endParaRPr lang="en-US"/>
          </a:p>
        </p:txBody>
      </p:sp>
      <p:sp>
        <p:nvSpPr>
          <p:cNvPr id="8" name="Slide Number Placeholder 7"/>
          <p:cNvSpPr>
            <a:spLocks noGrp="1"/>
          </p:cNvSpPr>
          <p:nvPr>
            <p:ph type="sldNum" sz="quarter" idx="11"/>
          </p:nvPr>
        </p:nvSpPr>
        <p:spPr/>
        <p:txBody>
          <a:bodyPr/>
          <a:lstStyle/>
          <a:p>
            <a:fld id="{B3561BA9-CDCF-4958-B8AB-66F3BF063E1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DE934FF-F4E1-47C5-9CA5-30A81DDE2BE4}"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DE934FF-F4E1-47C5-9CA5-30A81DDE2BE4}"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DE934FF-F4E1-47C5-9CA5-30A81DDE2BE4}" type="datetimeFigureOut">
              <a:rPr lang="en-US" smtClean="0"/>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E934FF-F4E1-47C5-9CA5-30A81DDE2BE4}" type="datetimeFigureOut">
              <a:rPr lang="en-US" smtClean="0"/>
              <a:t>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DE934FF-F4E1-47C5-9CA5-30A81DDE2BE4}" type="datetimeFigureOut">
              <a:rPr lang="en-US" smtClean="0"/>
              <a:t>2/21/2019</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3561BA9-CDCF-4958-B8AB-66F3BF063E13}" type="slidenum">
              <a:rPr lang="en-US" smtClean="0"/>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978" y="1272988"/>
            <a:ext cx="10363200" cy="954182"/>
          </a:xfrm>
        </p:spPr>
        <p:txBody>
          <a:bodyPr/>
          <a:lstStyle/>
          <a:p>
            <a:r>
              <a:rPr lang="en-US" sz="4000" b="1" dirty="0" smtClean="0">
                <a:solidFill>
                  <a:srgbClr val="FFFF00"/>
                </a:solidFill>
              </a:rPr>
              <a:t>DIFFUSION TENSOR IMAGING</a:t>
            </a:r>
            <a:endParaRPr lang="en-IN" sz="4000" b="1" dirty="0">
              <a:solidFill>
                <a:srgbClr val="FFFF00"/>
              </a:solidFill>
            </a:endParaRPr>
          </a:p>
        </p:txBody>
      </p:sp>
      <p:sp>
        <p:nvSpPr>
          <p:cNvPr id="6" name="Text Placeholder 5"/>
          <p:cNvSpPr>
            <a:spLocks noGrp="1"/>
          </p:cNvSpPr>
          <p:nvPr>
            <p:ph type="body" idx="1"/>
          </p:nvPr>
        </p:nvSpPr>
        <p:spPr/>
        <p:txBody>
          <a:bodyPr/>
          <a:lstStyle/>
          <a:p>
            <a:r>
              <a:rPr lang="en-US" dirty="0" smtClean="0"/>
              <a:t>DR. AMIT KHARAT</a:t>
            </a:r>
          </a:p>
          <a:p>
            <a:r>
              <a:rPr lang="en-US" dirty="0" smtClean="0"/>
              <a:t>DR. AARUSHI GUPTA</a:t>
            </a:r>
          </a:p>
          <a:p>
            <a:r>
              <a:rPr lang="en-US" dirty="0" smtClean="0"/>
              <a:t>DR. JACOB JEESON</a:t>
            </a:r>
            <a:endParaRPr lang="en-IN" dirty="0"/>
          </a:p>
        </p:txBody>
      </p:sp>
    </p:spTree>
    <p:extLst>
      <p:ext uri="{BB962C8B-B14F-4D97-AF65-F5344CB8AC3E}">
        <p14:creationId xmlns:p14="http://schemas.microsoft.com/office/powerpoint/2010/main" val="859019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rgbClr val="FFFF00"/>
                </a:solidFill>
                <a:latin typeface="Arial" pitchFamily="34" charset="0"/>
                <a:cs typeface="Arial" pitchFamily="34" charset="0"/>
              </a:rPr>
              <a:t>Diffusion tensor imaging</a:t>
            </a:r>
            <a:endParaRPr lang="en-US" sz="4000" b="1" dirty="0">
              <a:solidFill>
                <a:srgbClr val="FFFF00"/>
              </a:solidFill>
              <a:latin typeface="Arial" pitchFamily="34" charset="0"/>
              <a:cs typeface="Arial" pitchFamily="34" charset="0"/>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83128" y="2003612"/>
            <a:ext cx="38616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371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081" y="309965"/>
            <a:ext cx="9500151" cy="924475"/>
          </a:xfrm>
        </p:spPr>
        <p:txBody>
          <a:bodyPr/>
          <a:lstStyle/>
          <a:p>
            <a:pPr algn="ctr"/>
            <a:r>
              <a:rPr lang="en-US" sz="4000" b="1" dirty="0" smtClean="0">
                <a:solidFill>
                  <a:srgbClr val="FFFF00"/>
                </a:solidFill>
                <a:latin typeface="Arial" pitchFamily="34" charset="0"/>
                <a:cs typeface="Arial" pitchFamily="34" charset="0"/>
              </a:rPr>
              <a:t>TRACTOGRAPHY</a:t>
            </a:r>
            <a:endParaRPr lang="en-US" sz="40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525" y="1969126"/>
            <a:ext cx="3115785" cy="330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860" y="1969126"/>
            <a:ext cx="2778666" cy="330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59" y="1296438"/>
            <a:ext cx="5430682" cy="540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966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7" y="322728"/>
            <a:ext cx="10972800" cy="999565"/>
          </a:xfrm>
        </p:spPr>
        <p:txBody>
          <a:bodyPr/>
          <a:lstStyle/>
          <a:p>
            <a:r>
              <a:rPr lang="en-US" sz="4000" b="1" dirty="0">
                <a:solidFill>
                  <a:srgbClr val="FFFF00"/>
                </a:solidFill>
              </a:rPr>
              <a:t>Color hue indicates direction as follows</a:t>
            </a:r>
            <a:r>
              <a:rPr lang="en-US" sz="4000" b="1" dirty="0" smtClean="0">
                <a:solidFill>
                  <a:srgbClr val="FFFF00"/>
                </a:solidFill>
              </a:rPr>
              <a:t>:</a:t>
            </a:r>
            <a:endParaRPr lang="en-US" sz="4000" b="1" dirty="0">
              <a:solidFill>
                <a:srgbClr val="FFFF00"/>
              </a:solidFill>
            </a:endParaRPr>
          </a:p>
        </p:txBody>
      </p:sp>
      <p:pic>
        <p:nvPicPr>
          <p:cNvPr id="5" name="Content Placeholder 4"/>
          <p:cNvPicPr>
            <a:picLocks noGrp="1" noChangeAspect="1"/>
          </p:cNvPicPr>
          <p:nvPr>
            <p:ph sz="half" idx="2"/>
          </p:nvPr>
        </p:nvPicPr>
        <p:blipFill>
          <a:blip r:embed="rId3"/>
          <a:stretch>
            <a:fillRect/>
          </a:stretch>
        </p:blipFill>
        <p:spPr>
          <a:xfrm>
            <a:off x="381826" y="1855694"/>
            <a:ext cx="7087731" cy="4342033"/>
          </a:xfrm>
          <a:prstGeom prst="rect">
            <a:avLst/>
          </a:prstGeom>
        </p:spPr>
      </p:pic>
      <p:sp>
        <p:nvSpPr>
          <p:cNvPr id="4" name="Content Placeholder 3"/>
          <p:cNvSpPr>
            <a:spLocks noGrp="1"/>
          </p:cNvSpPr>
          <p:nvPr>
            <p:ph sz="quarter" idx="13"/>
          </p:nvPr>
        </p:nvSpPr>
        <p:spPr>
          <a:xfrm>
            <a:off x="7584141" y="2912408"/>
            <a:ext cx="4473387" cy="2591922"/>
          </a:xfrm>
        </p:spPr>
        <p:txBody>
          <a:bodyPr/>
          <a:lstStyle/>
          <a:p>
            <a:pPr marL="0" indent="0">
              <a:buNone/>
            </a:pPr>
            <a:r>
              <a:rPr lang="en-US" b="1" dirty="0" smtClean="0">
                <a:solidFill>
                  <a:srgbClr val="FF0000"/>
                </a:solidFill>
                <a:latin typeface="+mn-lt"/>
              </a:rPr>
              <a:t>Red – left to right</a:t>
            </a:r>
            <a:endParaRPr lang="en-US" b="1" dirty="0">
              <a:solidFill>
                <a:srgbClr val="FF0000"/>
              </a:solidFill>
              <a:latin typeface="+mn-lt"/>
            </a:endParaRPr>
          </a:p>
          <a:p>
            <a:pPr marL="0" indent="0">
              <a:buNone/>
            </a:pPr>
            <a:r>
              <a:rPr lang="en-US" b="1" dirty="0" smtClean="0">
                <a:solidFill>
                  <a:srgbClr val="92D050"/>
                </a:solidFill>
                <a:latin typeface="+mn-lt"/>
              </a:rPr>
              <a:t>Green – anterior to posterior</a:t>
            </a:r>
            <a:endParaRPr lang="en-US" b="1" dirty="0">
              <a:solidFill>
                <a:srgbClr val="92D050"/>
              </a:solidFill>
              <a:latin typeface="+mn-lt"/>
            </a:endParaRPr>
          </a:p>
          <a:p>
            <a:pPr marL="0" indent="0">
              <a:buNone/>
            </a:pPr>
            <a:r>
              <a:rPr lang="en-US" b="1" dirty="0">
                <a:solidFill>
                  <a:srgbClr val="00B0F0"/>
                </a:solidFill>
                <a:latin typeface="+mn-lt"/>
              </a:rPr>
              <a:t>Blue </a:t>
            </a:r>
            <a:r>
              <a:rPr lang="en-US" b="1" dirty="0" smtClean="0">
                <a:solidFill>
                  <a:srgbClr val="00B0F0"/>
                </a:solidFill>
                <a:latin typeface="+mn-lt"/>
              </a:rPr>
              <a:t>– superior to inferior</a:t>
            </a:r>
            <a:endParaRPr lang="en-US" b="1" dirty="0">
              <a:solidFill>
                <a:srgbClr val="00B0F0"/>
              </a:solidFill>
              <a:latin typeface="+mn-lt"/>
            </a:endParaRPr>
          </a:p>
        </p:txBody>
      </p:sp>
    </p:spTree>
    <p:extLst>
      <p:ext uri="{BB962C8B-B14F-4D97-AF65-F5344CB8AC3E}">
        <p14:creationId xmlns:p14="http://schemas.microsoft.com/office/powerpoint/2010/main" val="3817316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6189"/>
            <a:ext cx="10972800" cy="990600"/>
          </a:xfrm>
        </p:spPr>
        <p:txBody>
          <a:bodyPr/>
          <a:lstStyle/>
          <a:p>
            <a:pPr algn="ctr"/>
            <a:r>
              <a:rPr lang="en-US" sz="4000" b="1" dirty="0" smtClean="0">
                <a:solidFill>
                  <a:srgbClr val="FFFF00"/>
                </a:solidFill>
              </a:rPr>
              <a:t>Types of white matter tracts</a:t>
            </a:r>
            <a:endParaRPr lang="en-US" sz="4000" b="1" dirty="0">
              <a:solidFill>
                <a:srgbClr val="FFFF00"/>
              </a:solidFill>
            </a:endParaRPr>
          </a:p>
        </p:txBody>
      </p:sp>
      <p:sp>
        <p:nvSpPr>
          <p:cNvPr id="3" name="Content Placeholder 2"/>
          <p:cNvSpPr>
            <a:spLocks noGrp="1"/>
          </p:cNvSpPr>
          <p:nvPr>
            <p:ph idx="1"/>
          </p:nvPr>
        </p:nvSpPr>
        <p:spPr/>
        <p:txBody>
          <a:bodyPr>
            <a:normAutofit/>
          </a:bodyPr>
          <a:lstStyle/>
          <a:p>
            <a:pPr marL="0" indent="0">
              <a:buNone/>
            </a:pPr>
            <a:endParaRPr lang="en-US" dirty="0" smtClean="0">
              <a:solidFill>
                <a:schemeClr val="bg2">
                  <a:lumMod val="10000"/>
                  <a:lumOff val="90000"/>
                </a:schemeClr>
              </a:solidFill>
              <a:latin typeface="+mn-lt"/>
            </a:endParaRPr>
          </a:p>
          <a:p>
            <a:pPr marL="0" indent="0">
              <a:buNone/>
            </a:pPr>
            <a:endParaRPr lang="en-US" dirty="0" smtClean="0">
              <a:solidFill>
                <a:schemeClr val="bg2">
                  <a:lumMod val="10000"/>
                  <a:lumOff val="90000"/>
                </a:schemeClr>
              </a:solidFill>
              <a:latin typeface="+mn-lt"/>
            </a:endParaRPr>
          </a:p>
          <a:p>
            <a:pPr marL="0" indent="0">
              <a:buNone/>
            </a:pPr>
            <a:r>
              <a:rPr lang="en-US" b="1" dirty="0" smtClean="0">
                <a:solidFill>
                  <a:srgbClr val="FFFF00"/>
                </a:solidFill>
                <a:latin typeface="+mn-lt"/>
              </a:rPr>
              <a:t>1. Projection fibers </a:t>
            </a:r>
            <a:r>
              <a:rPr lang="en-US" dirty="0" smtClean="0">
                <a:solidFill>
                  <a:schemeClr val="bg2">
                    <a:lumMod val="10000"/>
                    <a:lumOff val="90000"/>
                  </a:schemeClr>
                </a:solidFill>
                <a:latin typeface="+mn-lt"/>
              </a:rPr>
              <a:t>- </a:t>
            </a:r>
            <a:r>
              <a:rPr lang="en-US" dirty="0">
                <a:solidFill>
                  <a:schemeClr val="bg2">
                    <a:lumMod val="10000"/>
                    <a:lumOff val="90000"/>
                  </a:schemeClr>
                </a:solidFill>
                <a:latin typeface="+mn-lt"/>
              </a:rPr>
              <a:t>tracts connecting the cortex with other area in the </a:t>
            </a:r>
            <a:r>
              <a:rPr lang="en-US" dirty="0" smtClean="0">
                <a:solidFill>
                  <a:schemeClr val="bg2">
                    <a:lumMod val="10000"/>
                    <a:lumOff val="90000"/>
                  </a:schemeClr>
                </a:solidFill>
                <a:latin typeface="+mn-lt"/>
              </a:rPr>
              <a:t>CNS such as the deep </a:t>
            </a:r>
            <a:r>
              <a:rPr lang="en-US" dirty="0">
                <a:solidFill>
                  <a:schemeClr val="bg2">
                    <a:lumMod val="10000"/>
                    <a:lumOff val="90000"/>
                  </a:schemeClr>
                </a:solidFill>
                <a:latin typeface="+mn-lt"/>
              </a:rPr>
              <a:t>nuclei</a:t>
            </a:r>
            <a:r>
              <a:rPr lang="en-US" dirty="0" smtClean="0">
                <a:solidFill>
                  <a:schemeClr val="bg2">
                    <a:lumMod val="10000"/>
                    <a:lumOff val="90000"/>
                  </a:schemeClr>
                </a:solidFill>
                <a:latin typeface="+mn-lt"/>
              </a:rPr>
              <a:t>, brainstem and cerebellum. </a:t>
            </a:r>
            <a:endParaRPr lang="en-US" dirty="0" smtClean="0">
              <a:solidFill>
                <a:schemeClr val="bg2">
                  <a:lumMod val="10000"/>
                  <a:lumOff val="90000"/>
                </a:schemeClr>
              </a:solidFill>
              <a:latin typeface="+mn-lt"/>
            </a:endParaRPr>
          </a:p>
          <a:p>
            <a:pPr marL="0" indent="0">
              <a:buNone/>
            </a:pPr>
            <a:r>
              <a:rPr lang="en-US" b="1" dirty="0" smtClean="0">
                <a:solidFill>
                  <a:srgbClr val="FFFF00"/>
                </a:solidFill>
                <a:latin typeface="+mn-lt"/>
              </a:rPr>
              <a:t>2.</a:t>
            </a:r>
            <a:r>
              <a:rPr lang="en-US" dirty="0" smtClean="0">
                <a:solidFill>
                  <a:srgbClr val="FFFF00"/>
                </a:solidFill>
                <a:latin typeface="+mn-lt"/>
              </a:rPr>
              <a:t> </a:t>
            </a:r>
            <a:r>
              <a:rPr lang="en-US" b="1" dirty="0" smtClean="0">
                <a:solidFill>
                  <a:srgbClr val="FFFF00"/>
                </a:solidFill>
                <a:latin typeface="+mn-lt"/>
              </a:rPr>
              <a:t>Association fibers </a:t>
            </a:r>
            <a:r>
              <a:rPr lang="en-US" dirty="0" smtClean="0">
                <a:solidFill>
                  <a:schemeClr val="bg2">
                    <a:lumMod val="10000"/>
                    <a:lumOff val="90000"/>
                  </a:schemeClr>
                </a:solidFill>
                <a:latin typeface="+mn-lt"/>
              </a:rPr>
              <a:t>– These connect different </a:t>
            </a:r>
            <a:r>
              <a:rPr lang="en-US" dirty="0">
                <a:solidFill>
                  <a:schemeClr val="bg2">
                    <a:lumMod val="10000"/>
                    <a:lumOff val="90000"/>
                  </a:schemeClr>
                </a:solidFill>
                <a:latin typeface="+mn-lt"/>
              </a:rPr>
              <a:t>areas in the same hemisphere (also known as intrahemispheric tracts</a:t>
            </a:r>
            <a:r>
              <a:rPr lang="en-US" dirty="0" smtClean="0">
                <a:solidFill>
                  <a:schemeClr val="bg2">
                    <a:lumMod val="10000"/>
                    <a:lumOff val="90000"/>
                  </a:schemeClr>
                </a:solidFill>
                <a:latin typeface="+mn-lt"/>
              </a:rPr>
              <a:t>).</a:t>
            </a:r>
          </a:p>
          <a:p>
            <a:pPr marL="0" indent="0">
              <a:buNone/>
            </a:pPr>
            <a:r>
              <a:rPr lang="en-US" b="1" dirty="0" smtClean="0">
                <a:solidFill>
                  <a:srgbClr val="FFFF00"/>
                </a:solidFill>
                <a:latin typeface="+mn-lt"/>
              </a:rPr>
              <a:t>3</a:t>
            </a:r>
            <a:r>
              <a:rPr lang="en-US" b="1" dirty="0" smtClean="0">
                <a:solidFill>
                  <a:srgbClr val="FFFF00"/>
                </a:solidFill>
                <a:latin typeface="+mn-lt"/>
              </a:rPr>
              <a:t>.</a:t>
            </a:r>
            <a:r>
              <a:rPr lang="en-US" dirty="0" smtClean="0">
                <a:solidFill>
                  <a:srgbClr val="FFFF00"/>
                </a:solidFill>
                <a:latin typeface="+mn-lt"/>
              </a:rPr>
              <a:t> </a:t>
            </a:r>
            <a:r>
              <a:rPr lang="en-US" b="1" dirty="0" smtClean="0">
                <a:solidFill>
                  <a:srgbClr val="FFFF00"/>
                </a:solidFill>
                <a:latin typeface="+mn-lt"/>
              </a:rPr>
              <a:t>Commissural fibers </a:t>
            </a:r>
            <a:r>
              <a:rPr lang="en-US" dirty="0" smtClean="0">
                <a:solidFill>
                  <a:schemeClr val="bg2">
                    <a:lumMod val="10000"/>
                    <a:lumOff val="90000"/>
                  </a:schemeClr>
                </a:solidFill>
                <a:latin typeface="+mn-lt"/>
              </a:rPr>
              <a:t>– These connect </a:t>
            </a:r>
            <a:r>
              <a:rPr lang="en-US" dirty="0">
                <a:solidFill>
                  <a:schemeClr val="bg2">
                    <a:lumMod val="10000"/>
                    <a:lumOff val="90000"/>
                  </a:schemeClr>
                </a:solidFill>
                <a:latin typeface="+mn-lt"/>
              </a:rPr>
              <a:t>the same cortical </a:t>
            </a:r>
            <a:r>
              <a:rPr lang="en-US" dirty="0" smtClean="0">
                <a:solidFill>
                  <a:schemeClr val="bg2">
                    <a:lumMod val="10000"/>
                    <a:lumOff val="90000"/>
                  </a:schemeClr>
                </a:solidFill>
                <a:latin typeface="+mn-lt"/>
              </a:rPr>
              <a:t>areas </a:t>
            </a:r>
            <a:r>
              <a:rPr lang="en-US" dirty="0">
                <a:solidFill>
                  <a:schemeClr val="bg2">
                    <a:lumMod val="10000"/>
                    <a:lumOff val="90000"/>
                  </a:schemeClr>
                </a:solidFill>
                <a:latin typeface="+mn-lt"/>
              </a:rPr>
              <a:t>in opposite </a:t>
            </a:r>
            <a:r>
              <a:rPr lang="en-US" dirty="0" smtClean="0">
                <a:solidFill>
                  <a:schemeClr val="bg2">
                    <a:lumMod val="10000"/>
                    <a:lumOff val="90000"/>
                  </a:schemeClr>
                </a:solidFill>
                <a:latin typeface="+mn-lt"/>
              </a:rPr>
              <a:t>hemispheres. </a:t>
            </a:r>
            <a:endParaRPr lang="en-US" dirty="0">
              <a:solidFill>
                <a:schemeClr val="bg2">
                  <a:lumMod val="10000"/>
                  <a:lumOff val="90000"/>
                </a:schemeClr>
              </a:solidFill>
              <a:latin typeface="+mn-lt"/>
            </a:endParaRPr>
          </a:p>
        </p:txBody>
      </p:sp>
    </p:spTree>
    <p:extLst>
      <p:ext uri="{BB962C8B-B14F-4D97-AF65-F5344CB8AC3E}">
        <p14:creationId xmlns:p14="http://schemas.microsoft.com/office/powerpoint/2010/main" val="4107401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2352"/>
            <a:ext cx="10972800" cy="927847"/>
          </a:xfrm>
        </p:spPr>
        <p:txBody>
          <a:bodyPr/>
          <a:lstStyle/>
          <a:p>
            <a:r>
              <a:rPr lang="en-US" sz="4000" b="1" dirty="0" smtClean="0">
                <a:solidFill>
                  <a:srgbClr val="FFFF00"/>
                </a:solidFill>
              </a:rPr>
              <a:t>Commissural fibers </a:t>
            </a:r>
            <a:r>
              <a:rPr lang="en-US" sz="4000" dirty="0" smtClean="0">
                <a:solidFill>
                  <a:schemeClr val="bg2">
                    <a:lumMod val="10000"/>
                    <a:lumOff val="90000"/>
                  </a:schemeClr>
                </a:solidFill>
              </a:rPr>
              <a:t>– Corpus callosum</a:t>
            </a:r>
            <a:endParaRPr lang="en-US" sz="4000" dirty="0">
              <a:solidFill>
                <a:schemeClr val="bg2">
                  <a:lumMod val="10000"/>
                  <a:lumOff val="90000"/>
                </a:schemeClr>
              </a:solidFill>
            </a:endParaRPr>
          </a:p>
        </p:txBody>
      </p:sp>
      <p:pic>
        <p:nvPicPr>
          <p:cNvPr id="3" name="Google Shape;223;p34"/>
          <p:cNvPicPr preferRelativeResize="0">
            <a:picLocks/>
          </p:cNvPicPr>
          <p:nvPr/>
        </p:nvPicPr>
        <p:blipFill rotWithShape="1">
          <a:blip r:embed="rId3">
            <a:alphaModFix/>
          </a:blip>
          <a:srcRect l="61141" t="1827" r="7202" b="50000"/>
          <a:stretch/>
        </p:blipFill>
        <p:spPr>
          <a:xfrm>
            <a:off x="1174376" y="2289330"/>
            <a:ext cx="3149684" cy="3636340"/>
          </a:xfrm>
          <a:prstGeom prst="rect">
            <a:avLst/>
          </a:prstGeom>
          <a:noFill/>
          <a:ln>
            <a:noFill/>
          </a:ln>
        </p:spPr>
      </p:pic>
      <p:pic>
        <p:nvPicPr>
          <p:cNvPr id="4" name="Google Shape;223;p34"/>
          <p:cNvPicPr preferRelativeResize="0">
            <a:picLocks/>
          </p:cNvPicPr>
          <p:nvPr/>
        </p:nvPicPr>
        <p:blipFill rotWithShape="1">
          <a:blip r:embed="rId3">
            <a:alphaModFix/>
          </a:blip>
          <a:srcRect l="2449" t="51757" r="61454" b="949"/>
          <a:stretch/>
        </p:blipFill>
        <p:spPr>
          <a:xfrm>
            <a:off x="4485425" y="2289330"/>
            <a:ext cx="3149684" cy="3636340"/>
          </a:xfrm>
          <a:prstGeom prst="rect">
            <a:avLst/>
          </a:prstGeom>
          <a:noFill/>
          <a:ln>
            <a:noFill/>
          </a:ln>
        </p:spPr>
      </p:pic>
      <p:pic>
        <p:nvPicPr>
          <p:cNvPr id="5" name="Google Shape;223;p34"/>
          <p:cNvPicPr preferRelativeResize="0">
            <a:picLocks/>
          </p:cNvPicPr>
          <p:nvPr/>
        </p:nvPicPr>
        <p:blipFill rotWithShape="1">
          <a:blip r:embed="rId3">
            <a:alphaModFix/>
          </a:blip>
          <a:srcRect l="40424" t="51757" r="19510" b="949"/>
          <a:stretch/>
        </p:blipFill>
        <p:spPr>
          <a:xfrm>
            <a:off x="7805438" y="2289330"/>
            <a:ext cx="3149684" cy="3636339"/>
          </a:xfrm>
          <a:prstGeom prst="rect">
            <a:avLst/>
          </a:prstGeom>
          <a:noFill/>
          <a:ln>
            <a:noFill/>
          </a:ln>
        </p:spPr>
      </p:pic>
    </p:spTree>
    <p:extLst>
      <p:ext uri="{BB962C8B-B14F-4D97-AF65-F5344CB8AC3E}">
        <p14:creationId xmlns:p14="http://schemas.microsoft.com/office/powerpoint/2010/main" val="1993489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422" y="1058867"/>
            <a:ext cx="4003388" cy="511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738" y="1058866"/>
            <a:ext cx="3790707" cy="511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17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31" y="249005"/>
            <a:ext cx="9500151" cy="924475"/>
          </a:xfrm>
        </p:spPr>
        <p:txBody>
          <a:bodyPr/>
          <a:lstStyle/>
          <a:p>
            <a:pPr algn="ctr"/>
            <a:r>
              <a:rPr lang="en-US" sz="4000" b="1" dirty="0" smtClean="0">
                <a:solidFill>
                  <a:srgbClr val="FFFF00"/>
                </a:solidFill>
              </a:rPr>
              <a:t>Projectional fibers </a:t>
            </a:r>
            <a:r>
              <a:rPr lang="en-US" sz="4000" dirty="0" smtClean="0">
                <a:solidFill>
                  <a:schemeClr val="bg2">
                    <a:lumMod val="10000"/>
                    <a:lumOff val="90000"/>
                  </a:schemeClr>
                </a:solidFill>
              </a:rPr>
              <a:t>– Corticospinal tract</a:t>
            </a:r>
            <a:endParaRPr lang="en-US" sz="4000" dirty="0">
              <a:solidFill>
                <a:schemeClr val="bg2">
                  <a:lumMod val="10000"/>
                  <a:lumOff val="90000"/>
                </a:schemeClr>
              </a:solidFill>
            </a:endParaRPr>
          </a:p>
        </p:txBody>
      </p:sp>
      <p:pic>
        <p:nvPicPr>
          <p:cNvPr id="3" name="Google Shape;190;p29"/>
          <p:cNvPicPr preferRelativeResize="0">
            <a:picLocks/>
          </p:cNvPicPr>
          <p:nvPr/>
        </p:nvPicPr>
        <p:blipFill rotWithShape="1">
          <a:blip r:embed="rId3">
            <a:alphaModFix/>
          </a:blip>
          <a:srcRect l="53605" t="1417" r="1135" b="50606"/>
          <a:stretch/>
        </p:blipFill>
        <p:spPr>
          <a:xfrm>
            <a:off x="6030270" y="1819835"/>
            <a:ext cx="3528101" cy="4258918"/>
          </a:xfrm>
          <a:prstGeom prst="rect">
            <a:avLst/>
          </a:prstGeom>
          <a:noFill/>
          <a:ln>
            <a:noFill/>
          </a:ln>
        </p:spPr>
      </p:pic>
      <p:pic>
        <p:nvPicPr>
          <p:cNvPr id="5" name="Google Shape;190;p29"/>
          <p:cNvPicPr preferRelativeResize="0">
            <a:picLocks/>
          </p:cNvPicPr>
          <p:nvPr/>
        </p:nvPicPr>
        <p:blipFill rotWithShape="1">
          <a:blip r:embed="rId3">
            <a:alphaModFix/>
          </a:blip>
          <a:srcRect t="1417" r="47403" b="2630"/>
          <a:stretch/>
        </p:blipFill>
        <p:spPr>
          <a:xfrm>
            <a:off x="2391005" y="1819835"/>
            <a:ext cx="3498807" cy="4258918"/>
          </a:xfrm>
          <a:prstGeom prst="rect">
            <a:avLst/>
          </a:prstGeom>
          <a:noFill/>
          <a:ln>
            <a:noFill/>
          </a:ln>
        </p:spPr>
      </p:pic>
    </p:spTree>
    <p:extLst>
      <p:ext uri="{BB962C8B-B14F-4D97-AF65-F5344CB8AC3E}">
        <p14:creationId xmlns:p14="http://schemas.microsoft.com/office/powerpoint/2010/main" val="3848216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554" y="315120"/>
            <a:ext cx="4309222" cy="635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611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51607"/>
            <a:ext cx="11591364" cy="924475"/>
          </a:xfrm>
        </p:spPr>
        <p:txBody>
          <a:bodyPr/>
          <a:lstStyle/>
          <a:p>
            <a:pPr algn="ctr"/>
            <a:r>
              <a:rPr lang="en-US" sz="4000" b="1" dirty="0" smtClean="0">
                <a:solidFill>
                  <a:srgbClr val="FFFF00"/>
                </a:solidFill>
              </a:rPr>
              <a:t>Association </a:t>
            </a:r>
            <a:r>
              <a:rPr lang="en-US" sz="4000" b="1" dirty="0" smtClean="0">
                <a:solidFill>
                  <a:srgbClr val="FFFF00"/>
                </a:solidFill>
              </a:rPr>
              <a:t>fibers </a:t>
            </a:r>
            <a:r>
              <a:rPr lang="en-US" sz="4000" dirty="0" smtClean="0"/>
              <a:t>– Superior longitudinal fibers</a:t>
            </a:r>
            <a:endParaRPr lang="en-US" sz="4000" dirty="0"/>
          </a:p>
        </p:txBody>
      </p:sp>
      <p:pic>
        <p:nvPicPr>
          <p:cNvPr id="3" name="Google Shape;170;p26"/>
          <p:cNvPicPr preferRelativeResize="0">
            <a:picLocks/>
          </p:cNvPicPr>
          <p:nvPr/>
        </p:nvPicPr>
        <p:blipFill rotWithShape="1">
          <a:blip r:embed="rId3">
            <a:alphaModFix/>
          </a:blip>
          <a:srcRect l="563" t="1772" r="34979" b="1833"/>
          <a:stretch/>
        </p:blipFill>
        <p:spPr>
          <a:xfrm>
            <a:off x="1837767" y="1891552"/>
            <a:ext cx="8059270" cy="4141695"/>
          </a:xfrm>
          <a:prstGeom prst="rect">
            <a:avLst/>
          </a:prstGeom>
          <a:noFill/>
          <a:ln>
            <a:noFill/>
          </a:ln>
        </p:spPr>
      </p:pic>
    </p:spTree>
    <p:extLst>
      <p:ext uri="{BB962C8B-B14F-4D97-AF65-F5344CB8AC3E}">
        <p14:creationId xmlns:p14="http://schemas.microsoft.com/office/powerpoint/2010/main" val="3187498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234" y="1058867"/>
            <a:ext cx="4003388" cy="511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637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573" y="0"/>
            <a:ext cx="5471287" cy="788894"/>
          </a:xfrm>
        </p:spPr>
        <p:txBody>
          <a:bodyPr/>
          <a:lstStyle/>
          <a:p>
            <a:r>
              <a:rPr lang="en-US" sz="4000" dirty="0">
                <a:solidFill>
                  <a:srgbClr val="FFFF00"/>
                </a:solidFill>
              </a:rPr>
              <a:t>CASE 1</a:t>
            </a:r>
          </a:p>
        </p:txBody>
      </p:sp>
      <p:pic>
        <p:nvPicPr>
          <p:cNvPr id="7" name="Content Placeholder 6" descr="t2"/>
          <p:cNvPicPr>
            <a:picLocks noGrp="1" noChangeAspect="1"/>
          </p:cNvPicPr>
          <p:nvPr>
            <p:ph sz="half" idx="4294967295"/>
          </p:nvPr>
        </p:nvPicPr>
        <p:blipFill>
          <a:blip r:embed="rId3"/>
          <a:stretch>
            <a:fillRect/>
          </a:stretch>
        </p:blipFill>
        <p:spPr>
          <a:xfrm>
            <a:off x="2792660" y="2833261"/>
            <a:ext cx="2292299" cy="2755594"/>
          </a:xfrm>
          <a:prstGeom prst="rect">
            <a:avLst/>
          </a:prstGeom>
        </p:spPr>
      </p:pic>
      <p:pic>
        <p:nvPicPr>
          <p:cNvPr id="5" name="Content Placeholder 4" descr="t1"/>
          <p:cNvPicPr>
            <a:picLocks noGrp="1" noChangeAspect="1"/>
          </p:cNvPicPr>
          <p:nvPr>
            <p:ph sz="half" idx="2"/>
          </p:nvPr>
        </p:nvPicPr>
        <p:blipFill>
          <a:blip r:embed="rId4"/>
          <a:stretch>
            <a:fillRect/>
          </a:stretch>
        </p:blipFill>
        <p:spPr>
          <a:xfrm>
            <a:off x="355449" y="2833261"/>
            <a:ext cx="2244725" cy="2666365"/>
          </a:xfrm>
          <a:prstGeom prst="rect">
            <a:avLst/>
          </a:prstGeom>
        </p:spPr>
      </p:pic>
      <p:sp>
        <p:nvSpPr>
          <p:cNvPr id="8" name="Text Box 7"/>
          <p:cNvSpPr txBox="1"/>
          <p:nvPr/>
        </p:nvSpPr>
        <p:spPr>
          <a:xfrm>
            <a:off x="825597" y="996015"/>
            <a:ext cx="10295554" cy="954107"/>
          </a:xfrm>
          <a:prstGeom prst="rect">
            <a:avLst/>
          </a:prstGeom>
          <a:noFill/>
        </p:spPr>
        <p:txBody>
          <a:bodyPr wrap="square" rtlCol="0">
            <a:spAutoFit/>
          </a:bodyPr>
          <a:lstStyle/>
          <a:p>
            <a:r>
              <a:rPr lang="en-US" sz="2800" dirty="0" smtClean="0">
                <a:solidFill>
                  <a:schemeClr val="bg2">
                    <a:lumMod val="10000"/>
                    <a:lumOff val="90000"/>
                  </a:schemeClr>
                </a:solidFill>
              </a:rPr>
              <a:t>Known case of seizure disorder (not on treatment) – associated with tightening of limbs , frothing from mouth , </a:t>
            </a:r>
            <a:r>
              <a:rPr lang="en-US" sz="2800" dirty="0" err="1" smtClean="0">
                <a:solidFill>
                  <a:schemeClr val="bg2">
                    <a:lumMod val="10000"/>
                    <a:lumOff val="90000"/>
                  </a:schemeClr>
                </a:solidFill>
              </a:rPr>
              <a:t>uprolling</a:t>
            </a:r>
            <a:r>
              <a:rPr lang="en-US" sz="2800" dirty="0" smtClean="0">
                <a:solidFill>
                  <a:schemeClr val="bg2">
                    <a:lumMod val="10000"/>
                    <a:lumOff val="90000"/>
                  </a:schemeClr>
                </a:solidFill>
              </a:rPr>
              <a:t> of eyes</a:t>
            </a:r>
            <a:endParaRPr lang="en-US" sz="2800" dirty="0">
              <a:solidFill>
                <a:schemeClr val="bg2">
                  <a:lumMod val="10000"/>
                  <a:lumOff val="90000"/>
                </a:schemeClr>
              </a:solidFill>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7005" y="2844922"/>
            <a:ext cx="2280219" cy="274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2439" y="5730947"/>
            <a:ext cx="1671635" cy="369332"/>
          </a:xfrm>
          <a:prstGeom prst="rect">
            <a:avLst/>
          </a:prstGeom>
          <a:noFill/>
        </p:spPr>
        <p:txBody>
          <a:bodyPr wrap="square" rtlCol="0">
            <a:spAutoFit/>
          </a:bodyPr>
          <a:lstStyle/>
          <a:p>
            <a:r>
              <a:rPr lang="en-IN" dirty="0" smtClean="0">
                <a:solidFill>
                  <a:srgbClr val="FF0000"/>
                </a:solidFill>
              </a:rPr>
              <a:t>T1WI</a:t>
            </a:r>
            <a:endParaRPr lang="en-IN" dirty="0">
              <a:solidFill>
                <a:srgbClr val="FF0000"/>
              </a:solidFill>
            </a:endParaRPr>
          </a:p>
        </p:txBody>
      </p:sp>
      <p:sp>
        <p:nvSpPr>
          <p:cNvPr id="4" name="TextBox 3"/>
          <p:cNvSpPr txBox="1"/>
          <p:nvPr/>
        </p:nvSpPr>
        <p:spPr>
          <a:xfrm>
            <a:off x="2732374" y="5730947"/>
            <a:ext cx="1486104" cy="369332"/>
          </a:xfrm>
          <a:prstGeom prst="rect">
            <a:avLst/>
          </a:prstGeom>
          <a:noFill/>
        </p:spPr>
        <p:txBody>
          <a:bodyPr wrap="square" rtlCol="0">
            <a:spAutoFit/>
          </a:bodyPr>
          <a:lstStyle/>
          <a:p>
            <a:r>
              <a:rPr lang="en-IN" dirty="0" smtClean="0">
                <a:solidFill>
                  <a:srgbClr val="FF0000"/>
                </a:solidFill>
              </a:rPr>
              <a:t>T2WI</a:t>
            </a:r>
            <a:endParaRPr lang="en-IN" dirty="0">
              <a:solidFill>
                <a:srgbClr val="FF0000"/>
              </a:solidFill>
            </a:endParaRPr>
          </a:p>
        </p:txBody>
      </p:sp>
      <p:sp>
        <p:nvSpPr>
          <p:cNvPr id="6" name="TextBox 5"/>
          <p:cNvSpPr txBox="1"/>
          <p:nvPr/>
        </p:nvSpPr>
        <p:spPr>
          <a:xfrm>
            <a:off x="5435428" y="5730947"/>
            <a:ext cx="1671635" cy="369332"/>
          </a:xfrm>
          <a:prstGeom prst="rect">
            <a:avLst/>
          </a:prstGeom>
          <a:noFill/>
        </p:spPr>
        <p:txBody>
          <a:bodyPr wrap="square" rtlCol="0">
            <a:spAutoFit/>
          </a:bodyPr>
          <a:lstStyle/>
          <a:p>
            <a:r>
              <a:rPr lang="en-IN" dirty="0" smtClean="0">
                <a:solidFill>
                  <a:srgbClr val="FF0000"/>
                </a:solidFill>
              </a:rPr>
              <a:t>DWI</a:t>
            </a:r>
            <a:endParaRPr lang="en-IN" dirty="0">
              <a:solidFill>
                <a:srgbClr val="FF0000"/>
              </a:solidFill>
            </a:endParaRPr>
          </a:p>
        </p:txBody>
      </p:sp>
      <p:sp>
        <p:nvSpPr>
          <p:cNvPr id="9" name="TextBox 8"/>
          <p:cNvSpPr txBox="1"/>
          <p:nvPr/>
        </p:nvSpPr>
        <p:spPr>
          <a:xfrm>
            <a:off x="8493798" y="5730947"/>
            <a:ext cx="1631878" cy="369332"/>
          </a:xfrm>
          <a:prstGeom prst="rect">
            <a:avLst/>
          </a:prstGeom>
          <a:noFill/>
        </p:spPr>
        <p:txBody>
          <a:bodyPr wrap="square" rtlCol="0">
            <a:spAutoFit/>
          </a:bodyPr>
          <a:lstStyle/>
          <a:p>
            <a:r>
              <a:rPr lang="en-IN" dirty="0" smtClean="0">
                <a:solidFill>
                  <a:srgbClr val="FF0000"/>
                </a:solidFill>
              </a:rPr>
              <a:t>FLAIR</a:t>
            </a:r>
            <a:endParaRPr lang="en-IN" dirty="0">
              <a:solidFill>
                <a:srgbClr val="FF0000"/>
              </a:solidFill>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798" y="2807282"/>
            <a:ext cx="2280219" cy="278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211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9808" y="2463544"/>
            <a:ext cx="9500151" cy="924475"/>
          </a:xfrm>
        </p:spPr>
        <p:txBody>
          <a:bodyPr/>
          <a:lstStyle/>
          <a:p>
            <a:pPr algn="ctr"/>
            <a:r>
              <a:rPr lang="en-US" sz="4000" b="1" dirty="0" smtClean="0">
                <a:solidFill>
                  <a:srgbClr val="FFFF00"/>
                </a:solidFill>
              </a:rPr>
              <a:t>How to interpret the </a:t>
            </a:r>
            <a:r>
              <a:rPr lang="en-US" sz="4000" b="1" dirty="0" smtClean="0">
                <a:solidFill>
                  <a:srgbClr val="FFFF00"/>
                </a:solidFill>
              </a:rPr>
              <a:t>images? </a:t>
            </a:r>
            <a:endParaRPr lang="en-US" sz="4000" b="1" dirty="0">
              <a:solidFill>
                <a:srgbClr val="FFFF00"/>
              </a:solidFill>
            </a:endParaRPr>
          </a:p>
        </p:txBody>
      </p:sp>
    </p:spTree>
    <p:extLst>
      <p:ext uri="{BB962C8B-B14F-4D97-AF65-F5344CB8AC3E}">
        <p14:creationId xmlns:p14="http://schemas.microsoft.com/office/powerpoint/2010/main" val="657010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rotWithShape="1">
          <a:blip r:embed="rId3"/>
          <a:srcRect r="4997" b="6120"/>
          <a:stretch/>
        </p:blipFill>
        <p:spPr>
          <a:xfrm>
            <a:off x="3325175" y="498881"/>
            <a:ext cx="2405063" cy="2897188"/>
          </a:xfrm>
          <a:prstGeom prst="rect">
            <a:avLst/>
          </a:prstGeom>
        </p:spPr>
      </p:pic>
      <p:pic>
        <p:nvPicPr>
          <p:cNvPr id="6" name="Picture 5"/>
          <p:cNvPicPr>
            <a:picLocks noChangeAspect="1"/>
          </p:cNvPicPr>
          <p:nvPr/>
        </p:nvPicPr>
        <p:blipFill rotWithShape="1">
          <a:blip r:embed="rId4"/>
          <a:srcRect b="7493"/>
          <a:stretch/>
        </p:blipFill>
        <p:spPr>
          <a:xfrm>
            <a:off x="9260747" y="504188"/>
            <a:ext cx="2460990" cy="2895047"/>
          </a:xfrm>
          <a:prstGeom prst="rect">
            <a:avLst/>
          </a:prstGeom>
        </p:spPr>
      </p:pic>
      <p:pic>
        <p:nvPicPr>
          <p:cNvPr id="7" name="Picture 6"/>
          <p:cNvPicPr>
            <a:picLocks noChangeAspect="1"/>
          </p:cNvPicPr>
          <p:nvPr/>
        </p:nvPicPr>
        <p:blipFill rotWithShape="1">
          <a:blip r:embed="rId5"/>
          <a:srcRect l="3161" t="2839" r="888" b="5052"/>
          <a:stretch/>
        </p:blipFill>
        <p:spPr>
          <a:xfrm>
            <a:off x="3350349" y="3622709"/>
            <a:ext cx="2379889" cy="2895048"/>
          </a:xfrm>
          <a:prstGeom prst="rect">
            <a:avLst/>
          </a:prstGeom>
        </p:spPr>
      </p:pic>
      <p:pic>
        <p:nvPicPr>
          <p:cNvPr id="8" name="Picture 7"/>
          <p:cNvPicPr>
            <a:picLocks noChangeAspect="1"/>
          </p:cNvPicPr>
          <p:nvPr/>
        </p:nvPicPr>
        <p:blipFill rotWithShape="1">
          <a:blip r:embed="rId6"/>
          <a:srcRect l="3034" t="2687" r="3499" b="9646"/>
          <a:stretch/>
        </p:blipFill>
        <p:spPr>
          <a:xfrm>
            <a:off x="9260747" y="3622709"/>
            <a:ext cx="2460990" cy="2895048"/>
          </a:xfrm>
          <a:prstGeom prst="rect">
            <a:avLst/>
          </a:prstGeom>
        </p:spPr>
      </p:pic>
      <p:pic>
        <p:nvPicPr>
          <p:cNvPr id="9" name="Content Placeholder 3"/>
          <p:cNvPicPr>
            <a:picLocks noChangeAspect="1"/>
          </p:cNvPicPr>
          <p:nvPr/>
        </p:nvPicPr>
        <p:blipFill rotWithShape="1">
          <a:blip r:embed="rId7"/>
          <a:srcRect l="47687" t="46784" r="3915"/>
          <a:stretch/>
        </p:blipFill>
        <p:spPr>
          <a:xfrm>
            <a:off x="6348548" y="3622709"/>
            <a:ext cx="2499360" cy="2895048"/>
          </a:xfrm>
          <a:prstGeom prst="rect">
            <a:avLst/>
          </a:prstGeom>
        </p:spPr>
      </p:pic>
      <p:pic>
        <p:nvPicPr>
          <p:cNvPr id="10" name="Content Placeholder 3"/>
          <p:cNvPicPr>
            <a:picLocks noChangeAspect="1"/>
          </p:cNvPicPr>
          <p:nvPr/>
        </p:nvPicPr>
        <p:blipFill rotWithShape="1">
          <a:blip r:embed="rId7"/>
          <a:srcRect t="39297" r="51855"/>
          <a:stretch/>
        </p:blipFill>
        <p:spPr>
          <a:xfrm>
            <a:off x="583472" y="3622709"/>
            <a:ext cx="2429691" cy="2895048"/>
          </a:xfrm>
          <a:prstGeom prst="rect">
            <a:avLst/>
          </a:prstGeom>
        </p:spPr>
      </p:pic>
      <p:pic>
        <p:nvPicPr>
          <p:cNvPr id="11" name="Content Placeholder 3"/>
          <p:cNvPicPr>
            <a:picLocks noChangeAspect="1"/>
          </p:cNvPicPr>
          <p:nvPr/>
        </p:nvPicPr>
        <p:blipFill rotWithShape="1">
          <a:blip r:embed="rId7"/>
          <a:srcRect l="47049" r="5902" b="56168"/>
          <a:stretch/>
        </p:blipFill>
        <p:spPr>
          <a:xfrm>
            <a:off x="6348548" y="504188"/>
            <a:ext cx="2429692" cy="2891881"/>
          </a:xfrm>
          <a:prstGeom prst="rect">
            <a:avLst/>
          </a:prstGeom>
        </p:spPr>
      </p:pic>
      <p:pic>
        <p:nvPicPr>
          <p:cNvPr id="12" name="Content Placeholder 3"/>
          <p:cNvPicPr>
            <a:picLocks noChangeAspect="1"/>
          </p:cNvPicPr>
          <p:nvPr/>
        </p:nvPicPr>
        <p:blipFill rotWithShape="1">
          <a:blip r:embed="rId7"/>
          <a:srcRect r="52951" b="59252"/>
          <a:stretch/>
        </p:blipFill>
        <p:spPr>
          <a:xfrm>
            <a:off x="583474" y="504188"/>
            <a:ext cx="2429691" cy="2895048"/>
          </a:xfrm>
          <a:prstGeom prst="rect">
            <a:avLst/>
          </a:prstGeom>
        </p:spPr>
      </p:pic>
    </p:spTree>
    <p:extLst>
      <p:ext uri="{BB962C8B-B14F-4D97-AF65-F5344CB8AC3E}">
        <p14:creationId xmlns:p14="http://schemas.microsoft.com/office/powerpoint/2010/main" val="9586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609600" y="170328"/>
            <a:ext cx="10972800" cy="142987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smtClean="0">
                <a:solidFill>
                  <a:srgbClr val="FFFF00"/>
                </a:solidFill>
              </a:rPr>
              <a:t>Summary </a:t>
            </a:r>
            <a:endParaRPr lang="en-US" sz="4000" b="1" dirty="0">
              <a:solidFill>
                <a:srgbClr val="FFFF00"/>
              </a:solidFill>
            </a:endParaRPr>
          </a:p>
        </p:txBody>
      </p:sp>
      <p:sp>
        <p:nvSpPr>
          <p:cNvPr id="118" name="Google Shape;118;p18"/>
          <p:cNvSpPr txBox="1">
            <a:spLocks noGrp="1"/>
          </p:cNvSpPr>
          <p:nvPr>
            <p:ph idx="1"/>
          </p:nvPr>
        </p:nvSpPr>
        <p:spPr>
          <a:prstGeom prst="rect">
            <a:avLst/>
          </a:prstGeom>
        </p:spPr>
        <p:txBody>
          <a:bodyPr spcFirstLastPara="1" wrap="square" lIns="91425" tIns="45700" rIns="91425" bIns="45700" anchor="t" anchorCtr="0">
            <a:noAutofit/>
          </a:bodyPr>
          <a:lstStyle/>
          <a:p>
            <a:pPr marL="0" indent="0">
              <a:spcBef>
                <a:spcPts val="0"/>
              </a:spcBef>
              <a:spcAft>
                <a:spcPts val="0"/>
              </a:spcAft>
              <a:buSzPts val="2380"/>
              <a:buNone/>
            </a:pPr>
            <a:r>
              <a:rPr lang="en-US" dirty="0" smtClean="0">
                <a:solidFill>
                  <a:schemeClr val="bg2">
                    <a:lumMod val="10000"/>
                    <a:lumOff val="90000"/>
                  </a:schemeClr>
                </a:solidFill>
              </a:rPr>
              <a:t>Require</a:t>
            </a:r>
            <a:r>
              <a:rPr lang="en-US" dirty="0" smtClean="0">
                <a:solidFill>
                  <a:schemeClr val="bg2">
                    <a:lumMod val="10000"/>
                    <a:lumOff val="90000"/>
                  </a:schemeClr>
                </a:solidFill>
              </a:rPr>
              <a:t>: </a:t>
            </a:r>
          </a:p>
          <a:p>
            <a:pPr>
              <a:spcBef>
                <a:spcPts val="0"/>
              </a:spcBef>
              <a:spcAft>
                <a:spcPts val="0"/>
              </a:spcAft>
              <a:buSzPts val="2380"/>
              <a:buFontTx/>
              <a:buChar char="-"/>
            </a:pPr>
            <a:r>
              <a:rPr lang="en-US" dirty="0" smtClean="0">
                <a:solidFill>
                  <a:schemeClr val="bg2">
                    <a:lumMod val="10000"/>
                    <a:lumOff val="90000"/>
                  </a:schemeClr>
                </a:solidFill>
              </a:rPr>
              <a:t>preoperative </a:t>
            </a:r>
            <a:r>
              <a:rPr lang="en-US" dirty="0">
                <a:solidFill>
                  <a:schemeClr val="bg2">
                    <a:lumMod val="10000"/>
                    <a:lumOff val="90000"/>
                  </a:schemeClr>
                </a:solidFill>
              </a:rPr>
              <a:t>or intraoperative mapping of the </a:t>
            </a:r>
            <a:r>
              <a:rPr lang="en-US" dirty="0" smtClean="0">
                <a:solidFill>
                  <a:schemeClr val="bg2">
                    <a:lumMod val="10000"/>
                    <a:lumOff val="90000"/>
                  </a:schemeClr>
                </a:solidFill>
              </a:rPr>
              <a:t>tumor</a:t>
            </a:r>
          </a:p>
          <a:p>
            <a:pPr>
              <a:spcBef>
                <a:spcPts val="0"/>
              </a:spcBef>
              <a:spcAft>
                <a:spcPts val="0"/>
              </a:spcAft>
              <a:buSzPts val="2380"/>
              <a:buFontTx/>
              <a:buChar char="-"/>
            </a:pPr>
            <a:r>
              <a:rPr lang="en-US" dirty="0" smtClean="0">
                <a:solidFill>
                  <a:schemeClr val="bg2">
                    <a:lumMod val="10000"/>
                    <a:lumOff val="90000"/>
                  </a:schemeClr>
                </a:solidFill>
              </a:rPr>
              <a:t>Alongside functional MRI </a:t>
            </a:r>
          </a:p>
          <a:p>
            <a:pPr>
              <a:spcBef>
                <a:spcPts val="0"/>
              </a:spcBef>
              <a:spcAft>
                <a:spcPts val="0"/>
              </a:spcAft>
              <a:buSzPts val="2380"/>
              <a:buFontTx/>
              <a:buChar char="-"/>
            </a:pPr>
            <a:r>
              <a:rPr lang="en-US" dirty="0" smtClean="0">
                <a:solidFill>
                  <a:schemeClr val="bg2">
                    <a:lumMod val="10000"/>
                    <a:lumOff val="90000"/>
                  </a:schemeClr>
                </a:solidFill>
              </a:rPr>
              <a:t>To give the neurosurgeon a road map to the possible operative route. </a:t>
            </a:r>
          </a:p>
          <a:p>
            <a:pPr marL="0" indent="0">
              <a:spcBef>
                <a:spcPts val="0"/>
              </a:spcBef>
              <a:spcAft>
                <a:spcPts val="0"/>
              </a:spcAft>
              <a:buSzPts val="2380"/>
              <a:buNone/>
            </a:pPr>
            <a:endParaRPr lang="en-US" dirty="0" smtClean="0">
              <a:solidFill>
                <a:schemeClr val="bg2">
                  <a:lumMod val="10000"/>
                  <a:lumOff val="90000"/>
                </a:schemeClr>
              </a:solidFill>
            </a:endParaRPr>
          </a:p>
          <a:p>
            <a:pPr marL="0" indent="0">
              <a:spcBef>
                <a:spcPts val="0"/>
              </a:spcBef>
              <a:spcAft>
                <a:spcPts val="0"/>
              </a:spcAft>
              <a:buSzPts val="2380"/>
              <a:buNone/>
            </a:pPr>
            <a:r>
              <a:rPr lang="en-US" dirty="0" smtClean="0">
                <a:solidFill>
                  <a:schemeClr val="bg2">
                    <a:lumMod val="10000"/>
                    <a:lumOff val="90000"/>
                  </a:schemeClr>
                </a:solidFill>
              </a:rPr>
              <a:t>Can also be used for congenital white matter tract abnormalities. </a:t>
            </a:r>
          </a:p>
          <a:p>
            <a:pPr marL="0" indent="0">
              <a:spcBef>
                <a:spcPts val="0"/>
              </a:spcBef>
              <a:spcAft>
                <a:spcPts val="0"/>
              </a:spcAft>
              <a:buSzPts val="2380"/>
              <a:buNone/>
            </a:pPr>
            <a:endParaRPr lang="en-US" dirty="0">
              <a:solidFill>
                <a:schemeClr val="bg2">
                  <a:lumMod val="10000"/>
                  <a:lumOff val="90000"/>
                </a:schemeClr>
              </a:solidFill>
            </a:endParaRPr>
          </a:p>
          <a:p>
            <a:pPr marL="0" indent="0">
              <a:spcBef>
                <a:spcPts val="0"/>
              </a:spcBef>
              <a:spcAft>
                <a:spcPts val="0"/>
              </a:spcAft>
              <a:buSzPts val="2380"/>
              <a:buNone/>
            </a:pPr>
            <a:r>
              <a:rPr lang="en-US" dirty="0" smtClean="0">
                <a:solidFill>
                  <a:schemeClr val="bg2">
                    <a:lumMod val="10000"/>
                    <a:lumOff val="90000"/>
                  </a:schemeClr>
                </a:solidFill>
              </a:rPr>
              <a:t>With </a:t>
            </a:r>
            <a:r>
              <a:rPr lang="en-US" dirty="0">
                <a:solidFill>
                  <a:schemeClr val="bg2">
                    <a:lumMod val="10000"/>
                    <a:lumOff val="90000"/>
                  </a:schemeClr>
                </a:solidFill>
              </a:rPr>
              <a:t>use of DTI, both the degree of anisotropy and the local fiber direction can be mapped voxel by voxel, providing a new and unique opportunity for studying WM architecture in vivo.</a:t>
            </a:r>
          </a:p>
          <a:p>
            <a:pPr marL="228600" lvl="0" indent="-228600" algn="l" rtl="0">
              <a:spcBef>
                <a:spcPts val="0"/>
              </a:spcBef>
              <a:spcAft>
                <a:spcPts val="0"/>
              </a:spcAft>
              <a:buSzPts val="2380"/>
              <a:buChar char="•"/>
            </a:pPr>
            <a:endParaRPr dirty="0">
              <a:solidFill>
                <a:schemeClr val="bg2">
                  <a:lumMod val="10000"/>
                  <a:lumOff val="90000"/>
                </a:schemeClr>
              </a:solidFill>
            </a:endParaRPr>
          </a:p>
        </p:txBody>
      </p:sp>
    </p:spTree>
    <p:extLst>
      <p:ext uri="{BB962C8B-B14F-4D97-AF65-F5344CB8AC3E}">
        <p14:creationId xmlns:p14="http://schemas.microsoft.com/office/powerpoint/2010/main" val="1429338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4300" y="3061873"/>
            <a:ext cx="9500151" cy="924475"/>
          </a:xfrm>
        </p:spPr>
        <p:txBody>
          <a:bodyPr/>
          <a:lstStyle/>
          <a:p>
            <a:pPr algn="ctr"/>
            <a:r>
              <a:rPr lang="en-US" b="1" dirty="0" smtClean="0">
                <a:solidFill>
                  <a:srgbClr val="FFFF00"/>
                </a:solidFill>
              </a:rPr>
              <a:t>THANK YOU</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5" name="Content Placeholder 4" descr="Screen Shot 2019-02-19 at 7.42.07 PM"/>
          <p:cNvPicPr>
            <a:picLocks noGrp="1" noChangeAspect="1"/>
          </p:cNvPicPr>
          <p:nvPr>
            <p:ph sz="half" idx="2"/>
          </p:nvPr>
        </p:nvPicPr>
        <p:blipFill>
          <a:blip r:embed="rId3"/>
          <a:stretch>
            <a:fillRect/>
          </a:stretch>
        </p:blipFill>
        <p:spPr>
          <a:xfrm>
            <a:off x="321459" y="179295"/>
            <a:ext cx="5801915" cy="5789033"/>
          </a:xfrm>
          <a:prstGeom prst="rect">
            <a:avLst/>
          </a:prstGeom>
        </p:spPr>
      </p:pic>
      <p:pic>
        <p:nvPicPr>
          <p:cNvPr id="10" name="Picture 9" descr="Screen Shot 2019-02-19 at 7.42.00 PM"/>
          <p:cNvPicPr>
            <a:picLocks noChangeAspect="1"/>
          </p:cNvPicPr>
          <p:nvPr/>
        </p:nvPicPr>
        <p:blipFill>
          <a:blip r:embed="rId4"/>
          <a:stretch>
            <a:fillRect/>
          </a:stretch>
        </p:blipFill>
        <p:spPr>
          <a:xfrm>
            <a:off x="6804213" y="82641"/>
            <a:ext cx="4636060" cy="5875078"/>
          </a:xfrm>
          <a:prstGeom prst="rect">
            <a:avLst/>
          </a:prstGeom>
        </p:spPr>
      </p:pic>
    </p:spTree>
    <p:extLst>
      <p:ext uri="{BB962C8B-B14F-4D97-AF65-F5344CB8AC3E}">
        <p14:creationId xmlns:p14="http://schemas.microsoft.com/office/powerpoint/2010/main" val="3024091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893" y="90711"/>
            <a:ext cx="3478307" cy="988341"/>
          </a:xfrm>
        </p:spPr>
        <p:txBody>
          <a:bodyPr/>
          <a:lstStyle/>
          <a:p>
            <a:r>
              <a:rPr lang="en-US" sz="4000" dirty="0">
                <a:solidFill>
                  <a:srgbClr val="FFFF00"/>
                </a:solidFill>
              </a:rPr>
              <a:t>CASE 2</a:t>
            </a:r>
          </a:p>
        </p:txBody>
      </p:sp>
      <p:pic>
        <p:nvPicPr>
          <p:cNvPr id="7" name="Content Placeholder 6" descr="t2"/>
          <p:cNvPicPr>
            <a:picLocks noGrp="1" noChangeAspect="1"/>
          </p:cNvPicPr>
          <p:nvPr>
            <p:ph sz="half" idx="4294967295"/>
          </p:nvPr>
        </p:nvPicPr>
        <p:blipFill>
          <a:blip r:embed="rId3"/>
          <a:stretch>
            <a:fillRect/>
          </a:stretch>
        </p:blipFill>
        <p:spPr>
          <a:xfrm>
            <a:off x="3560545" y="2486865"/>
            <a:ext cx="2538095" cy="2681605"/>
          </a:xfrm>
          <a:prstGeom prst="rect">
            <a:avLst/>
          </a:prstGeom>
        </p:spPr>
      </p:pic>
      <p:pic>
        <p:nvPicPr>
          <p:cNvPr id="5" name="Content Placeholder 4" descr="t1"/>
          <p:cNvPicPr>
            <a:picLocks noGrp="1" noChangeAspect="1"/>
          </p:cNvPicPr>
          <p:nvPr>
            <p:ph sz="half" idx="2"/>
          </p:nvPr>
        </p:nvPicPr>
        <p:blipFill>
          <a:blip r:embed="rId4"/>
          <a:stretch>
            <a:fillRect/>
          </a:stretch>
        </p:blipFill>
        <p:spPr>
          <a:xfrm>
            <a:off x="652465" y="2409708"/>
            <a:ext cx="2447140" cy="2638696"/>
          </a:xfrm>
          <a:prstGeom prst="rect">
            <a:avLst/>
          </a:prstGeom>
        </p:spPr>
      </p:pic>
      <p:sp>
        <p:nvSpPr>
          <p:cNvPr id="8" name="Text Box 7"/>
          <p:cNvSpPr txBox="1"/>
          <p:nvPr/>
        </p:nvSpPr>
        <p:spPr>
          <a:xfrm>
            <a:off x="1456590" y="1317055"/>
            <a:ext cx="8422516" cy="523220"/>
          </a:xfrm>
          <a:prstGeom prst="rect">
            <a:avLst/>
          </a:prstGeom>
          <a:noFill/>
        </p:spPr>
        <p:txBody>
          <a:bodyPr wrap="square" rtlCol="0">
            <a:spAutoFit/>
          </a:bodyPr>
          <a:lstStyle/>
          <a:p>
            <a:r>
              <a:rPr lang="en-US" sz="2800" dirty="0" smtClean="0">
                <a:solidFill>
                  <a:schemeClr val="bg2">
                    <a:lumMod val="10000"/>
                    <a:lumOff val="90000"/>
                  </a:schemeClr>
                </a:solidFill>
              </a:rPr>
              <a:t>C/O recurrent seizures - </a:t>
            </a:r>
            <a:r>
              <a:rPr lang="en-US" sz="2800" dirty="0" smtClean="0">
                <a:solidFill>
                  <a:schemeClr val="bg2">
                    <a:lumMod val="10000"/>
                    <a:lumOff val="90000"/>
                  </a:schemeClr>
                </a:solidFill>
              </a:rPr>
              <a:t>Once every 10-15 days</a:t>
            </a:r>
            <a:endParaRPr lang="en-US" sz="2800" dirty="0">
              <a:solidFill>
                <a:schemeClr val="bg2">
                  <a:lumMod val="10000"/>
                  <a:lumOff val="90000"/>
                </a:schemeClr>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377" y="2451506"/>
            <a:ext cx="2498640" cy="270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4388" y="2451506"/>
            <a:ext cx="2498640" cy="270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0589" y="5387990"/>
            <a:ext cx="1627738" cy="365953"/>
          </a:xfrm>
          <a:prstGeom prst="rect">
            <a:avLst/>
          </a:prstGeom>
          <a:noFill/>
        </p:spPr>
        <p:txBody>
          <a:bodyPr wrap="square" rtlCol="0">
            <a:spAutoFit/>
          </a:bodyPr>
          <a:lstStyle/>
          <a:p>
            <a:r>
              <a:rPr lang="en-IN" dirty="0" smtClean="0">
                <a:solidFill>
                  <a:srgbClr val="FF0000"/>
                </a:solidFill>
              </a:rPr>
              <a:t>T1WI</a:t>
            </a:r>
            <a:endParaRPr lang="en-IN" dirty="0">
              <a:solidFill>
                <a:srgbClr val="FF0000"/>
              </a:solidFill>
            </a:endParaRPr>
          </a:p>
        </p:txBody>
      </p:sp>
      <p:sp>
        <p:nvSpPr>
          <p:cNvPr id="4" name="TextBox 3"/>
          <p:cNvSpPr txBox="1"/>
          <p:nvPr/>
        </p:nvSpPr>
        <p:spPr>
          <a:xfrm>
            <a:off x="3888675" y="5382574"/>
            <a:ext cx="1640989" cy="365953"/>
          </a:xfrm>
          <a:prstGeom prst="rect">
            <a:avLst/>
          </a:prstGeom>
          <a:noFill/>
        </p:spPr>
        <p:txBody>
          <a:bodyPr wrap="square" rtlCol="0">
            <a:spAutoFit/>
          </a:bodyPr>
          <a:lstStyle/>
          <a:p>
            <a:r>
              <a:rPr lang="en-IN" dirty="0" smtClean="0">
                <a:solidFill>
                  <a:srgbClr val="FF0000"/>
                </a:solidFill>
              </a:rPr>
              <a:t>T2WI</a:t>
            </a:r>
            <a:endParaRPr lang="en-IN" dirty="0">
              <a:solidFill>
                <a:srgbClr val="FF0000"/>
              </a:solidFill>
            </a:endParaRPr>
          </a:p>
        </p:txBody>
      </p:sp>
      <p:sp>
        <p:nvSpPr>
          <p:cNvPr id="6" name="TextBox 5"/>
          <p:cNvSpPr txBox="1"/>
          <p:nvPr/>
        </p:nvSpPr>
        <p:spPr>
          <a:xfrm>
            <a:off x="9623045" y="5300023"/>
            <a:ext cx="2025303" cy="379206"/>
          </a:xfrm>
          <a:prstGeom prst="rect">
            <a:avLst/>
          </a:prstGeom>
          <a:noFill/>
        </p:spPr>
        <p:txBody>
          <a:bodyPr wrap="square" rtlCol="0">
            <a:spAutoFit/>
          </a:bodyPr>
          <a:lstStyle/>
          <a:p>
            <a:r>
              <a:rPr lang="en-IN" dirty="0" smtClean="0">
                <a:solidFill>
                  <a:srgbClr val="FF0000"/>
                </a:solidFill>
              </a:rPr>
              <a:t>DWI</a:t>
            </a:r>
            <a:endParaRPr lang="en-IN" dirty="0">
              <a:solidFill>
                <a:srgbClr val="FF0000"/>
              </a:solidFill>
            </a:endParaRPr>
          </a:p>
        </p:txBody>
      </p:sp>
      <p:sp>
        <p:nvSpPr>
          <p:cNvPr id="9" name="TextBox 8"/>
          <p:cNvSpPr txBox="1"/>
          <p:nvPr/>
        </p:nvSpPr>
        <p:spPr>
          <a:xfrm>
            <a:off x="6884309" y="5343637"/>
            <a:ext cx="1998798" cy="379206"/>
          </a:xfrm>
          <a:prstGeom prst="rect">
            <a:avLst/>
          </a:prstGeom>
          <a:noFill/>
        </p:spPr>
        <p:txBody>
          <a:bodyPr wrap="square" rtlCol="0">
            <a:spAutoFit/>
          </a:bodyPr>
          <a:lstStyle/>
          <a:p>
            <a:r>
              <a:rPr lang="en-IN" dirty="0" smtClean="0">
                <a:solidFill>
                  <a:srgbClr val="FF0000"/>
                </a:solidFill>
              </a:rPr>
              <a:t>FLAIR</a:t>
            </a:r>
            <a:endParaRPr lang="en-IN" dirty="0">
              <a:solidFill>
                <a:srgbClr val="FF0000"/>
              </a:solidFill>
            </a:endParaRPr>
          </a:p>
        </p:txBody>
      </p:sp>
    </p:spTree>
    <p:extLst>
      <p:ext uri="{BB962C8B-B14F-4D97-AF65-F5344CB8AC3E}">
        <p14:creationId xmlns:p14="http://schemas.microsoft.com/office/powerpoint/2010/main" val="809926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8" name="Content Placeholder 7" descr="Screen Shot 2019-02-19 at 7.33.29 PM"/>
          <p:cNvPicPr>
            <a:picLocks noGrp="1" noChangeAspect="1"/>
          </p:cNvPicPr>
          <p:nvPr>
            <p:ph sz="half" idx="4294967295"/>
          </p:nvPr>
        </p:nvPicPr>
        <p:blipFill>
          <a:blip r:embed="rId3"/>
          <a:stretch>
            <a:fillRect/>
          </a:stretch>
        </p:blipFill>
        <p:spPr>
          <a:xfrm>
            <a:off x="3117126" y="1757083"/>
            <a:ext cx="3409950" cy="3128458"/>
          </a:xfrm>
          <a:prstGeom prst="rect">
            <a:avLst/>
          </a:prstGeom>
        </p:spPr>
      </p:pic>
      <p:pic>
        <p:nvPicPr>
          <p:cNvPr id="5" name="Content Placeholder 4" descr="Screen Shot 2019-02-19 at 7.33.15 PM"/>
          <p:cNvPicPr>
            <a:picLocks noGrp="1" noChangeAspect="1"/>
          </p:cNvPicPr>
          <p:nvPr>
            <p:ph sz="half" idx="2"/>
          </p:nvPr>
        </p:nvPicPr>
        <p:blipFill>
          <a:blip r:embed="rId4"/>
          <a:stretch>
            <a:fillRect/>
          </a:stretch>
        </p:blipFill>
        <p:spPr>
          <a:xfrm>
            <a:off x="9359154" y="1757082"/>
            <a:ext cx="2880360" cy="3128458"/>
          </a:xfrm>
          <a:prstGeom prst="rect">
            <a:avLst/>
          </a:prstGeom>
        </p:spPr>
      </p:pic>
      <p:pic>
        <p:nvPicPr>
          <p:cNvPr id="10" name="Picture 9" descr="Screen Shot 2019-02-19 at 7.33.59 PM"/>
          <p:cNvPicPr>
            <a:picLocks noChangeAspect="1"/>
          </p:cNvPicPr>
          <p:nvPr/>
        </p:nvPicPr>
        <p:blipFill>
          <a:blip r:embed="rId5"/>
          <a:stretch>
            <a:fillRect/>
          </a:stretch>
        </p:blipFill>
        <p:spPr>
          <a:xfrm>
            <a:off x="291914" y="1757082"/>
            <a:ext cx="2809875" cy="3128458"/>
          </a:xfrm>
          <a:prstGeom prst="rect">
            <a:avLst/>
          </a:prstGeom>
        </p:spPr>
      </p:pic>
      <p:pic>
        <p:nvPicPr>
          <p:cNvPr id="11" name="Picture 10" descr="Screen Shot 2019-02-19 at 7.33.40 PM"/>
          <p:cNvPicPr>
            <a:picLocks noChangeAspect="1"/>
          </p:cNvPicPr>
          <p:nvPr/>
        </p:nvPicPr>
        <p:blipFill>
          <a:blip r:embed="rId6"/>
          <a:stretch>
            <a:fillRect/>
          </a:stretch>
        </p:blipFill>
        <p:spPr>
          <a:xfrm>
            <a:off x="6527076" y="1757082"/>
            <a:ext cx="2832078" cy="3127823"/>
          </a:xfrm>
          <a:prstGeom prst="rect">
            <a:avLst/>
          </a:prstGeom>
        </p:spPr>
      </p:pic>
    </p:spTree>
    <p:extLst>
      <p:ext uri="{BB962C8B-B14F-4D97-AF65-F5344CB8AC3E}">
        <p14:creationId xmlns:p14="http://schemas.microsoft.com/office/powerpoint/2010/main" val="3866436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3254189" y="0"/>
            <a:ext cx="4805082" cy="98611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t/>
            </a:r>
            <a:br>
              <a:rPr lang="en-US" dirty="0" smtClean="0"/>
            </a:br>
            <a:r>
              <a:rPr lang="en-US" dirty="0"/>
              <a:t/>
            </a:r>
            <a:br>
              <a:rPr lang="en-US" dirty="0"/>
            </a:br>
            <a:r>
              <a:rPr lang="en-US" sz="4000" b="1" dirty="0" smtClean="0">
                <a:solidFill>
                  <a:srgbClr val="FFFF00"/>
                </a:solidFill>
              </a:rPr>
              <a:t>CASE 3</a:t>
            </a:r>
            <a:r>
              <a:rPr lang="en-US" dirty="0" smtClean="0">
                <a:solidFill>
                  <a:schemeClr val="bg2">
                    <a:lumMod val="10000"/>
                    <a:lumOff val="90000"/>
                  </a:schemeClr>
                </a:solidFill>
              </a:rPr>
              <a:t/>
            </a:r>
            <a:br>
              <a:rPr lang="en-US" dirty="0" smtClean="0">
                <a:solidFill>
                  <a:schemeClr val="bg2">
                    <a:lumMod val="10000"/>
                    <a:lumOff val="90000"/>
                  </a:schemeClr>
                </a:solidFill>
              </a:rPr>
            </a:br>
            <a:r>
              <a:rPr lang="en-US" dirty="0"/>
              <a:t/>
            </a:r>
            <a:br>
              <a:rPr lang="en-US" dirty="0"/>
            </a:br>
            <a:r>
              <a:rPr lang="en-US" dirty="0" smtClean="0"/>
              <a:t> </a:t>
            </a:r>
            <a:endParaRPr dirty="0"/>
          </a:p>
        </p:txBody>
      </p:sp>
      <p:sp>
        <p:nvSpPr>
          <p:cNvPr id="2" name="Text Placeholder 1"/>
          <p:cNvSpPr>
            <a:spLocks noGrp="1"/>
          </p:cNvSpPr>
          <p:nvPr>
            <p:ph idx="1"/>
          </p:nvPr>
        </p:nvSpPr>
        <p:spPr>
          <a:xfrm>
            <a:off x="2716306" y="878541"/>
            <a:ext cx="5145741" cy="1389529"/>
          </a:xfrm>
          <a:prstGeom prst="rect">
            <a:avLst/>
          </a:prstGeom>
        </p:spPr>
        <p:txBody>
          <a:bodyPr>
            <a:normAutofit fontScale="92500" lnSpcReduction="10000"/>
          </a:bodyPr>
          <a:lstStyle/>
          <a:p>
            <a:r>
              <a:rPr lang="en-IN" dirty="0" smtClean="0">
                <a:solidFill>
                  <a:schemeClr val="bg2">
                    <a:lumMod val="10000"/>
                    <a:lumOff val="90000"/>
                  </a:schemeClr>
                </a:solidFill>
                <a:latin typeface="+mn-lt"/>
              </a:rPr>
              <a:t>O/C/O </a:t>
            </a:r>
            <a:r>
              <a:rPr lang="en-IN" dirty="0">
                <a:solidFill>
                  <a:schemeClr val="bg2">
                    <a:lumMod val="10000"/>
                    <a:lumOff val="90000"/>
                  </a:schemeClr>
                </a:solidFill>
                <a:latin typeface="+mn-lt"/>
              </a:rPr>
              <a:t>anaplastic astrocytoma 4 months </a:t>
            </a:r>
            <a:r>
              <a:rPr lang="en-IN" dirty="0" smtClean="0">
                <a:solidFill>
                  <a:schemeClr val="bg2">
                    <a:lumMod val="10000"/>
                    <a:lumOff val="90000"/>
                  </a:schemeClr>
                </a:solidFill>
                <a:latin typeface="+mn-lt"/>
              </a:rPr>
              <a:t>back</a:t>
            </a:r>
          </a:p>
          <a:p>
            <a:r>
              <a:rPr lang="en-IN" dirty="0" smtClean="0">
                <a:solidFill>
                  <a:schemeClr val="bg2">
                    <a:lumMod val="10000"/>
                    <a:lumOff val="90000"/>
                  </a:schemeClr>
                </a:solidFill>
                <a:latin typeface="+mn-lt"/>
              </a:rPr>
              <a:t>C/O </a:t>
            </a:r>
            <a:r>
              <a:rPr lang="en-IN" dirty="0">
                <a:solidFill>
                  <a:schemeClr val="bg2">
                    <a:lumMod val="10000"/>
                    <a:lumOff val="90000"/>
                  </a:schemeClr>
                </a:solidFill>
                <a:latin typeface="+mn-lt"/>
              </a:rPr>
              <a:t>headache and giddiness since </a:t>
            </a:r>
            <a:r>
              <a:rPr lang="en-IN" dirty="0" smtClean="0">
                <a:solidFill>
                  <a:schemeClr val="bg2">
                    <a:lumMod val="10000"/>
                    <a:lumOff val="90000"/>
                  </a:schemeClr>
                </a:solidFill>
                <a:latin typeface="+mn-lt"/>
              </a:rPr>
              <a:t>1 month</a:t>
            </a:r>
            <a:endParaRPr lang="en-IN" dirty="0">
              <a:solidFill>
                <a:schemeClr val="bg2">
                  <a:lumMod val="10000"/>
                  <a:lumOff val="90000"/>
                </a:schemeClr>
              </a:solidFill>
              <a:latin typeface="+mn-lt"/>
            </a:endParaRPr>
          </a:p>
          <a:p>
            <a:endParaRPr lang="en-IN" dirty="0">
              <a:solidFill>
                <a:schemeClr val="bg2">
                  <a:lumMod val="10000"/>
                  <a:lumOff val="90000"/>
                </a:schemeClr>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63" y="2682284"/>
            <a:ext cx="3162063" cy="341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517" y="2945877"/>
            <a:ext cx="2523630" cy="28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517" y="2945877"/>
            <a:ext cx="2523630" cy="28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778" y="2945877"/>
            <a:ext cx="2499985" cy="28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4856" y="5832964"/>
            <a:ext cx="2046553" cy="369332"/>
          </a:xfrm>
          <a:prstGeom prst="rect">
            <a:avLst/>
          </a:prstGeom>
          <a:noFill/>
        </p:spPr>
        <p:txBody>
          <a:bodyPr wrap="square" rtlCol="0">
            <a:spAutoFit/>
          </a:bodyPr>
          <a:lstStyle/>
          <a:p>
            <a:r>
              <a:rPr lang="en-IN" dirty="0" smtClean="0">
                <a:solidFill>
                  <a:srgbClr val="FF0000"/>
                </a:solidFill>
              </a:rPr>
              <a:t>T1WI CE</a:t>
            </a:r>
            <a:endParaRPr lang="en-IN" dirty="0">
              <a:solidFill>
                <a:srgbClr val="FF0000"/>
              </a:solidFill>
            </a:endParaRPr>
          </a:p>
        </p:txBody>
      </p:sp>
      <p:sp>
        <p:nvSpPr>
          <p:cNvPr id="5" name="TextBox 4"/>
          <p:cNvSpPr txBox="1"/>
          <p:nvPr/>
        </p:nvSpPr>
        <p:spPr>
          <a:xfrm>
            <a:off x="3368517" y="5865765"/>
            <a:ext cx="2099562" cy="369332"/>
          </a:xfrm>
          <a:prstGeom prst="rect">
            <a:avLst/>
          </a:prstGeom>
          <a:noFill/>
        </p:spPr>
        <p:txBody>
          <a:bodyPr wrap="square" rtlCol="0">
            <a:spAutoFit/>
          </a:bodyPr>
          <a:lstStyle/>
          <a:p>
            <a:r>
              <a:rPr lang="en-IN" dirty="0" smtClean="0">
                <a:solidFill>
                  <a:srgbClr val="FF0000"/>
                </a:solidFill>
              </a:rPr>
              <a:t>T2WI</a:t>
            </a:r>
            <a:endParaRPr lang="en-IN" dirty="0">
              <a:solidFill>
                <a:srgbClr val="FF0000"/>
              </a:solidFill>
            </a:endParaRPr>
          </a:p>
        </p:txBody>
      </p:sp>
      <p:sp>
        <p:nvSpPr>
          <p:cNvPr id="6" name="TextBox 5"/>
          <p:cNvSpPr txBox="1"/>
          <p:nvPr/>
        </p:nvSpPr>
        <p:spPr>
          <a:xfrm>
            <a:off x="5997517" y="5832964"/>
            <a:ext cx="1927283" cy="369332"/>
          </a:xfrm>
          <a:prstGeom prst="rect">
            <a:avLst/>
          </a:prstGeom>
          <a:noFill/>
        </p:spPr>
        <p:txBody>
          <a:bodyPr wrap="square" rtlCol="0">
            <a:spAutoFit/>
          </a:bodyPr>
          <a:lstStyle/>
          <a:p>
            <a:r>
              <a:rPr lang="en-IN" dirty="0" smtClean="0">
                <a:solidFill>
                  <a:srgbClr val="FF0000"/>
                </a:solidFill>
              </a:rPr>
              <a:t>T2 FLAIR</a:t>
            </a:r>
            <a:endParaRPr lang="en-IN" dirty="0">
              <a:solidFill>
                <a:srgbClr val="FF0000"/>
              </a:solidFill>
            </a:endParaRPr>
          </a:p>
        </p:txBody>
      </p:sp>
      <p:sp>
        <p:nvSpPr>
          <p:cNvPr id="9" name="TextBox 8"/>
          <p:cNvSpPr txBox="1"/>
          <p:nvPr/>
        </p:nvSpPr>
        <p:spPr>
          <a:xfrm>
            <a:off x="8834779" y="5832964"/>
            <a:ext cx="2099562" cy="369332"/>
          </a:xfrm>
          <a:prstGeom prst="rect">
            <a:avLst/>
          </a:prstGeom>
          <a:noFill/>
        </p:spPr>
        <p:txBody>
          <a:bodyPr wrap="square" rtlCol="0">
            <a:spAutoFit/>
          </a:bodyPr>
          <a:lstStyle/>
          <a:p>
            <a:r>
              <a:rPr lang="en-IN" dirty="0" smtClean="0">
                <a:solidFill>
                  <a:srgbClr val="FF0000"/>
                </a:solidFill>
              </a:rPr>
              <a:t>DWI</a:t>
            </a:r>
            <a:endParaRPr lang="en-IN" dirty="0">
              <a:solidFill>
                <a:srgbClr val="FF0000"/>
              </a:solidFill>
            </a:endParaRPr>
          </a:p>
        </p:txBody>
      </p:sp>
    </p:spTree>
    <p:extLst>
      <p:ext uri="{BB962C8B-B14F-4D97-AF65-F5344CB8AC3E}">
        <p14:creationId xmlns:p14="http://schemas.microsoft.com/office/powerpoint/2010/main" val="3965524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281" y="1577198"/>
            <a:ext cx="3162860" cy="404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681" y="1577199"/>
            <a:ext cx="2994832" cy="404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69" y="1577199"/>
            <a:ext cx="3065248" cy="404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485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953" y="2265696"/>
            <a:ext cx="5710517" cy="1427763"/>
          </a:xfrm>
        </p:spPr>
        <p:txBody>
          <a:bodyPr/>
          <a:lstStyle/>
          <a:p>
            <a:r>
              <a:rPr lang="en-US" b="1" dirty="0" smtClean="0">
                <a:solidFill>
                  <a:srgbClr val="FFFF00"/>
                </a:solidFill>
              </a:rPr>
              <a:t>      </a:t>
            </a:r>
            <a:r>
              <a:rPr lang="en-US" sz="4000" b="1" dirty="0" smtClean="0">
                <a:solidFill>
                  <a:srgbClr val="FFFF00"/>
                </a:solidFill>
                <a:latin typeface="Arial" pitchFamily="34" charset="0"/>
                <a:cs typeface="Arial" pitchFamily="34" charset="0"/>
              </a:rPr>
              <a:t>INTRODUCTION</a:t>
            </a:r>
            <a:endParaRPr lang="en-US" sz="4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57740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346" y="317827"/>
            <a:ext cx="10479741" cy="668521"/>
          </a:xfrm>
        </p:spPr>
        <p:txBody>
          <a:bodyPr/>
          <a:lstStyle/>
          <a:p>
            <a:pPr algn="ctr"/>
            <a:r>
              <a:rPr lang="en-US" sz="4000" b="1" dirty="0" smtClean="0">
                <a:solidFill>
                  <a:srgbClr val="FFFF00"/>
                </a:solidFill>
                <a:latin typeface="Arial" pitchFamily="34" charset="0"/>
                <a:cs typeface="Arial" pitchFamily="34" charset="0"/>
              </a:rPr>
              <a:t>BRAIN TUMOR </a:t>
            </a:r>
            <a:r>
              <a:rPr lang="en-US" sz="4000" b="1" dirty="0">
                <a:solidFill>
                  <a:srgbClr val="FFFF00"/>
                </a:solidFill>
                <a:latin typeface="Arial" pitchFamily="34" charset="0"/>
                <a:cs typeface="Arial" pitchFamily="34" charset="0"/>
              </a:rPr>
              <a:t>PROTOCOL</a:t>
            </a:r>
          </a:p>
        </p:txBody>
      </p:sp>
      <p:pic>
        <p:nvPicPr>
          <p:cNvPr id="12" name="Content Placeholder 11" descr="fmri retuinotopy"/>
          <p:cNvPicPr>
            <a:picLocks noGrp="1" noChangeAspect="1"/>
          </p:cNvPicPr>
          <p:nvPr>
            <p:ph sz="half" idx="2"/>
          </p:nvPr>
        </p:nvPicPr>
        <p:blipFill>
          <a:blip r:embed="rId3"/>
          <a:stretch>
            <a:fillRect/>
          </a:stretch>
        </p:blipFill>
        <p:spPr>
          <a:xfrm>
            <a:off x="6822343" y="3222269"/>
            <a:ext cx="3387205" cy="3269594"/>
          </a:xfrm>
          <a:prstGeom prst="rect">
            <a:avLst/>
          </a:prstGeom>
        </p:spPr>
      </p:pic>
      <p:pic>
        <p:nvPicPr>
          <p:cNvPr id="10" name="Content Placeholder 9" descr="flair"/>
          <p:cNvPicPr>
            <a:picLocks noGrp="1" noChangeAspect="1"/>
          </p:cNvPicPr>
          <p:nvPr>
            <p:ph sz="quarter" idx="13"/>
          </p:nvPr>
        </p:nvPicPr>
        <p:blipFill>
          <a:blip r:embed="rId4"/>
          <a:stretch>
            <a:fillRect/>
          </a:stretch>
        </p:blipFill>
        <p:spPr>
          <a:xfrm>
            <a:off x="498157" y="4857066"/>
            <a:ext cx="1685925" cy="1694180"/>
          </a:xfrm>
          <a:prstGeom prst="rect">
            <a:avLst/>
          </a:prstGeom>
        </p:spPr>
      </p:pic>
      <p:pic>
        <p:nvPicPr>
          <p:cNvPr id="13" name="Picture 12" descr="perfusion"/>
          <p:cNvPicPr>
            <a:picLocks noChangeAspect="1"/>
          </p:cNvPicPr>
          <p:nvPr/>
        </p:nvPicPr>
        <p:blipFill>
          <a:blip r:embed="rId5"/>
          <a:stretch>
            <a:fillRect/>
          </a:stretch>
        </p:blipFill>
        <p:spPr>
          <a:xfrm>
            <a:off x="6822342" y="1407872"/>
            <a:ext cx="1632701" cy="1703082"/>
          </a:xfrm>
          <a:prstGeom prst="rect">
            <a:avLst/>
          </a:prstGeom>
        </p:spPr>
      </p:pic>
      <p:pic>
        <p:nvPicPr>
          <p:cNvPr id="14" name="Picture 13" descr="perfusion cbf"/>
          <p:cNvPicPr>
            <a:picLocks noChangeAspect="1"/>
          </p:cNvPicPr>
          <p:nvPr/>
        </p:nvPicPr>
        <p:blipFill>
          <a:blip r:embed="rId6"/>
          <a:stretch>
            <a:fillRect/>
          </a:stretch>
        </p:blipFill>
        <p:spPr>
          <a:xfrm>
            <a:off x="8455043" y="1408645"/>
            <a:ext cx="1754505" cy="1702309"/>
          </a:xfrm>
          <a:prstGeom prst="rect">
            <a:avLst/>
          </a:prstGeom>
        </p:spPr>
      </p:pic>
      <p:pic>
        <p:nvPicPr>
          <p:cNvPr id="15" name="Picture 14" descr="swi"/>
          <p:cNvPicPr>
            <a:picLocks noChangeAspect="1"/>
          </p:cNvPicPr>
          <p:nvPr/>
        </p:nvPicPr>
        <p:blipFill>
          <a:blip r:embed="rId7"/>
          <a:stretch>
            <a:fillRect/>
          </a:stretch>
        </p:blipFill>
        <p:spPr>
          <a:xfrm>
            <a:off x="3480842" y="3110181"/>
            <a:ext cx="1776095" cy="1746885"/>
          </a:xfrm>
          <a:prstGeom prst="rect">
            <a:avLst/>
          </a:prstGeom>
        </p:spPr>
      </p:pic>
      <p:pic>
        <p:nvPicPr>
          <p:cNvPr id="16" name="Picture 15" descr="t1"/>
          <p:cNvPicPr>
            <a:picLocks noChangeAspect="1"/>
          </p:cNvPicPr>
          <p:nvPr/>
        </p:nvPicPr>
        <p:blipFill>
          <a:blip r:embed="rId8"/>
          <a:stretch>
            <a:fillRect/>
          </a:stretch>
        </p:blipFill>
        <p:spPr>
          <a:xfrm>
            <a:off x="498158" y="1361889"/>
            <a:ext cx="1685925" cy="1746885"/>
          </a:xfrm>
          <a:prstGeom prst="rect">
            <a:avLst/>
          </a:prstGeom>
        </p:spPr>
      </p:pic>
      <p:pic>
        <p:nvPicPr>
          <p:cNvPr id="17" name="Picture 16" descr="t2"/>
          <p:cNvPicPr>
            <a:picLocks noChangeAspect="1"/>
          </p:cNvPicPr>
          <p:nvPr/>
        </p:nvPicPr>
        <p:blipFill>
          <a:blip r:embed="rId9"/>
          <a:stretch>
            <a:fillRect/>
          </a:stretch>
        </p:blipFill>
        <p:spPr>
          <a:xfrm>
            <a:off x="498158" y="3109546"/>
            <a:ext cx="1685924" cy="1747520"/>
          </a:xfrm>
          <a:prstGeom prst="rect">
            <a:avLst/>
          </a:prstGeom>
        </p:spPr>
      </p:pic>
      <p:pic>
        <p:nvPicPr>
          <p:cNvPr id="18" name="Picture 17" descr="diffusion"/>
          <p:cNvPicPr>
            <a:picLocks noChangeAspect="1"/>
          </p:cNvPicPr>
          <p:nvPr/>
        </p:nvPicPr>
        <p:blipFill>
          <a:blip r:embed="rId10"/>
          <a:stretch>
            <a:fillRect/>
          </a:stretch>
        </p:blipFill>
        <p:spPr>
          <a:xfrm>
            <a:off x="3504881" y="1362661"/>
            <a:ext cx="1776095" cy="1747520"/>
          </a:xfrm>
          <a:prstGeom prst="rect">
            <a:avLst/>
          </a:prstGeom>
        </p:spPr>
      </p:pic>
      <p:pic>
        <p:nvPicPr>
          <p:cNvPr id="19" name="Picture 18" descr="post contrast"/>
          <p:cNvPicPr>
            <a:picLocks noChangeAspect="1"/>
          </p:cNvPicPr>
          <p:nvPr/>
        </p:nvPicPr>
        <p:blipFill>
          <a:blip r:embed="rId11"/>
          <a:stretch>
            <a:fillRect/>
          </a:stretch>
        </p:blipFill>
        <p:spPr>
          <a:xfrm>
            <a:off x="3504881" y="4857066"/>
            <a:ext cx="1765935" cy="1694180"/>
          </a:xfrm>
          <a:prstGeom prst="rect">
            <a:avLst/>
          </a:prstGeom>
        </p:spPr>
      </p:pic>
      <p:sp>
        <p:nvSpPr>
          <p:cNvPr id="20" name="Text Box 19"/>
          <p:cNvSpPr txBox="1"/>
          <p:nvPr/>
        </p:nvSpPr>
        <p:spPr>
          <a:xfrm>
            <a:off x="2184082" y="1578443"/>
            <a:ext cx="840472" cy="368300"/>
          </a:xfrm>
          <a:prstGeom prst="rect">
            <a:avLst/>
          </a:prstGeom>
          <a:noFill/>
        </p:spPr>
        <p:txBody>
          <a:bodyPr wrap="square" rtlCol="0">
            <a:spAutoFit/>
          </a:bodyPr>
          <a:lstStyle/>
          <a:p>
            <a:r>
              <a:rPr lang="en-US" dirty="0">
                <a:solidFill>
                  <a:srgbClr val="FF0000"/>
                </a:solidFill>
              </a:rPr>
              <a:t>T1WI</a:t>
            </a:r>
          </a:p>
        </p:txBody>
      </p:sp>
      <p:sp>
        <p:nvSpPr>
          <p:cNvPr id="21" name="Text Box 20"/>
          <p:cNvSpPr txBox="1"/>
          <p:nvPr/>
        </p:nvSpPr>
        <p:spPr>
          <a:xfrm>
            <a:off x="2149654" y="3300549"/>
            <a:ext cx="950888" cy="368300"/>
          </a:xfrm>
          <a:prstGeom prst="rect">
            <a:avLst/>
          </a:prstGeom>
          <a:noFill/>
        </p:spPr>
        <p:txBody>
          <a:bodyPr wrap="square" rtlCol="0">
            <a:spAutoFit/>
          </a:bodyPr>
          <a:lstStyle/>
          <a:p>
            <a:r>
              <a:rPr lang="en-US" dirty="0" smtClean="0">
                <a:solidFill>
                  <a:srgbClr val="FF0000"/>
                </a:solidFill>
              </a:rPr>
              <a:t>T2WI</a:t>
            </a:r>
            <a:endParaRPr lang="en-US" dirty="0">
              <a:solidFill>
                <a:srgbClr val="FF0000"/>
              </a:solidFill>
            </a:endParaRPr>
          </a:p>
        </p:txBody>
      </p:sp>
      <p:sp>
        <p:nvSpPr>
          <p:cNvPr id="22" name="Text Box 21"/>
          <p:cNvSpPr txBox="1"/>
          <p:nvPr/>
        </p:nvSpPr>
        <p:spPr>
          <a:xfrm>
            <a:off x="5256937" y="1583879"/>
            <a:ext cx="757280" cy="368300"/>
          </a:xfrm>
          <a:prstGeom prst="rect">
            <a:avLst/>
          </a:prstGeom>
          <a:noFill/>
        </p:spPr>
        <p:txBody>
          <a:bodyPr wrap="square" rtlCol="0">
            <a:spAutoFit/>
          </a:bodyPr>
          <a:lstStyle/>
          <a:p>
            <a:r>
              <a:rPr lang="en-US" dirty="0">
                <a:solidFill>
                  <a:srgbClr val="FF0000"/>
                </a:solidFill>
              </a:rPr>
              <a:t>DWI</a:t>
            </a:r>
          </a:p>
        </p:txBody>
      </p:sp>
      <p:sp>
        <p:nvSpPr>
          <p:cNvPr id="23" name="Text Box 22"/>
          <p:cNvSpPr txBox="1"/>
          <p:nvPr/>
        </p:nvSpPr>
        <p:spPr>
          <a:xfrm>
            <a:off x="5265735" y="4918809"/>
            <a:ext cx="1496964" cy="646331"/>
          </a:xfrm>
          <a:prstGeom prst="rect">
            <a:avLst/>
          </a:prstGeom>
          <a:noFill/>
        </p:spPr>
        <p:txBody>
          <a:bodyPr wrap="square" rtlCol="0">
            <a:spAutoFit/>
          </a:bodyPr>
          <a:lstStyle/>
          <a:p>
            <a:r>
              <a:rPr lang="en-US" dirty="0" smtClean="0">
                <a:solidFill>
                  <a:srgbClr val="FF0000"/>
                </a:solidFill>
              </a:rPr>
              <a:t>POST CONTRAST</a:t>
            </a:r>
            <a:endParaRPr lang="en-US" dirty="0">
              <a:solidFill>
                <a:srgbClr val="FF0000"/>
              </a:solidFill>
            </a:endParaRPr>
          </a:p>
        </p:txBody>
      </p:sp>
      <p:sp>
        <p:nvSpPr>
          <p:cNvPr id="24" name="Text Box 23"/>
          <p:cNvSpPr txBox="1"/>
          <p:nvPr/>
        </p:nvSpPr>
        <p:spPr>
          <a:xfrm>
            <a:off x="10209548" y="4210735"/>
            <a:ext cx="1599275" cy="646331"/>
          </a:xfrm>
          <a:prstGeom prst="rect">
            <a:avLst/>
          </a:prstGeom>
          <a:noFill/>
        </p:spPr>
        <p:txBody>
          <a:bodyPr wrap="square" rtlCol="0">
            <a:spAutoFit/>
          </a:bodyPr>
          <a:lstStyle/>
          <a:p>
            <a:r>
              <a:rPr lang="en-US" dirty="0" smtClean="0">
                <a:solidFill>
                  <a:srgbClr val="FF0000"/>
                </a:solidFill>
              </a:rPr>
              <a:t>Functional MRI</a:t>
            </a:r>
            <a:endParaRPr lang="en-US" dirty="0">
              <a:solidFill>
                <a:srgbClr val="FF0000"/>
              </a:solidFill>
            </a:endParaRPr>
          </a:p>
        </p:txBody>
      </p:sp>
      <p:sp>
        <p:nvSpPr>
          <p:cNvPr id="25" name="Text Box 24"/>
          <p:cNvSpPr txBox="1"/>
          <p:nvPr/>
        </p:nvSpPr>
        <p:spPr>
          <a:xfrm>
            <a:off x="2184081" y="5022850"/>
            <a:ext cx="1310640" cy="368300"/>
          </a:xfrm>
          <a:prstGeom prst="rect">
            <a:avLst/>
          </a:prstGeom>
          <a:noFill/>
        </p:spPr>
        <p:txBody>
          <a:bodyPr wrap="square" rtlCol="0">
            <a:spAutoFit/>
          </a:bodyPr>
          <a:lstStyle/>
          <a:p>
            <a:r>
              <a:rPr lang="en-US" dirty="0">
                <a:solidFill>
                  <a:srgbClr val="FF0000"/>
                </a:solidFill>
              </a:rPr>
              <a:t>FLAIR</a:t>
            </a:r>
          </a:p>
        </p:txBody>
      </p:sp>
      <p:sp>
        <p:nvSpPr>
          <p:cNvPr id="26" name="Text Box 25"/>
          <p:cNvSpPr txBox="1"/>
          <p:nvPr/>
        </p:nvSpPr>
        <p:spPr>
          <a:xfrm>
            <a:off x="10203198" y="1583879"/>
            <a:ext cx="1695450" cy="368300"/>
          </a:xfrm>
          <a:prstGeom prst="rect">
            <a:avLst/>
          </a:prstGeom>
          <a:noFill/>
        </p:spPr>
        <p:txBody>
          <a:bodyPr wrap="square" rtlCol="0">
            <a:spAutoFit/>
          </a:bodyPr>
          <a:lstStyle/>
          <a:p>
            <a:r>
              <a:rPr lang="en-US" dirty="0">
                <a:solidFill>
                  <a:srgbClr val="FF0000"/>
                </a:solidFill>
              </a:rPr>
              <a:t>PERFUSION</a:t>
            </a:r>
          </a:p>
        </p:txBody>
      </p:sp>
      <p:sp>
        <p:nvSpPr>
          <p:cNvPr id="28" name="Text Box 27"/>
          <p:cNvSpPr txBox="1"/>
          <p:nvPr/>
        </p:nvSpPr>
        <p:spPr>
          <a:xfrm>
            <a:off x="5256937" y="3300549"/>
            <a:ext cx="1250315" cy="368300"/>
          </a:xfrm>
          <a:prstGeom prst="rect">
            <a:avLst/>
          </a:prstGeom>
          <a:noFill/>
        </p:spPr>
        <p:txBody>
          <a:bodyPr wrap="square" rtlCol="0">
            <a:spAutoFit/>
          </a:bodyPr>
          <a:lstStyle/>
          <a:p>
            <a:r>
              <a:rPr lang="en-US" dirty="0">
                <a:solidFill>
                  <a:srgbClr val="FF0000"/>
                </a:solidFill>
              </a:rPr>
              <a:t>SWI</a:t>
            </a:r>
          </a:p>
        </p:txBody>
      </p:sp>
    </p:spTree>
    <p:extLst>
      <p:ext uri="{BB962C8B-B14F-4D97-AF65-F5344CB8AC3E}">
        <p14:creationId xmlns:p14="http://schemas.microsoft.com/office/powerpoint/2010/main" val="16981815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
      <a:majorFont>
        <a:latin typeface="Arial Black"/>
        <a:ea typeface=""/>
        <a:cs typeface=""/>
      </a:majorFont>
      <a:minorFont>
        <a:latin typeface="Arial"/>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182</TotalTime>
  <Words>1229</Words>
  <Application>Microsoft Office PowerPoint</Application>
  <PresentationFormat>Custom</PresentationFormat>
  <Paragraphs>106</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Executive</vt:lpstr>
      <vt:lpstr>DIFFUSION TENSOR IMAGING</vt:lpstr>
      <vt:lpstr>CASE 1</vt:lpstr>
      <vt:lpstr>PowerPoint Presentation</vt:lpstr>
      <vt:lpstr>CASE 2</vt:lpstr>
      <vt:lpstr>PowerPoint Presentation</vt:lpstr>
      <vt:lpstr>  CASE 3   </vt:lpstr>
      <vt:lpstr>PowerPoint Presentation</vt:lpstr>
      <vt:lpstr>      INTRODUCTION</vt:lpstr>
      <vt:lpstr>BRAIN TUMOR PROTOCOL</vt:lpstr>
      <vt:lpstr>Diffusion tensor imaging</vt:lpstr>
      <vt:lpstr>TRACTOGRAPHY</vt:lpstr>
      <vt:lpstr>Color hue indicates direction as follows:</vt:lpstr>
      <vt:lpstr>Types of white matter tracts</vt:lpstr>
      <vt:lpstr>Commissural fibers – Corpus callosum</vt:lpstr>
      <vt:lpstr>PowerPoint Presentation</vt:lpstr>
      <vt:lpstr>Projectional fibers – Corticospinal tract</vt:lpstr>
      <vt:lpstr>PowerPoint Presentation</vt:lpstr>
      <vt:lpstr>Association fibers – Superior longitudinal fibers</vt:lpstr>
      <vt:lpstr>PowerPoint Presentation</vt:lpstr>
      <vt:lpstr>How to interpret the images? </vt:lpstr>
      <vt:lpstr>PowerPoint Presentation</vt:lpstr>
      <vt:lpstr>Summary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TENSOR IMAGING</dc:title>
  <dc:creator>LENOVO</dc:creator>
  <cp:lastModifiedBy>MRI</cp:lastModifiedBy>
  <cp:revision>22</cp:revision>
  <dcterms:created xsi:type="dcterms:W3CDTF">2019-02-19T06:24:36Z</dcterms:created>
  <dcterms:modified xsi:type="dcterms:W3CDTF">2019-02-21T06:12:58Z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1033-10.2.0.5804</vt:lpwstr>
  </property>
</Properties>
</file>