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256" r:id="rId2"/>
    <p:sldId id="268" r:id="rId3"/>
    <p:sldId id="270" r:id="rId4"/>
    <p:sldId id="274" r:id="rId5"/>
    <p:sldId id="267" r:id="rId6"/>
    <p:sldId id="273" r:id="rId7"/>
    <p:sldId id="272" r:id="rId8"/>
    <p:sldId id="279" r:id="rId9"/>
    <p:sldId id="281" r:id="rId10"/>
    <p:sldId id="262" r:id="rId11"/>
    <p:sldId id="263" r:id="rId12"/>
    <p:sldId id="282" r:id="rId13"/>
    <p:sldId id="264" r:id="rId14"/>
    <p:sldId id="286" r:id="rId15"/>
    <p:sldId id="283" r:id="rId16"/>
    <p:sldId id="278" r:id="rId17"/>
    <p:sldId id="285" r:id="rId18"/>
    <p:sldId id="280" r:id="rId19"/>
    <p:sldId id="28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4808" autoAdjust="0"/>
  </p:normalViewPr>
  <p:slideViewPr>
    <p:cSldViewPr>
      <p:cViewPr>
        <p:scale>
          <a:sx n="66" d="100"/>
          <a:sy n="66" d="100"/>
        </p:scale>
        <p:origin x="1296" y="-96"/>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95F33-6741-45F9-8FE0-147A60AA7AC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A6BD4BB-CFC6-4A6D-85AA-C7983D193C54}">
      <dgm:prSet>
        <dgm:style>
          <a:lnRef idx="2">
            <a:schemeClr val="accent2"/>
          </a:lnRef>
          <a:fillRef idx="1">
            <a:schemeClr val="lt1"/>
          </a:fillRef>
          <a:effectRef idx="0">
            <a:schemeClr val="accent2"/>
          </a:effectRef>
          <a:fontRef idx="minor">
            <a:schemeClr val="dk1"/>
          </a:fontRef>
        </dgm:style>
      </dgm:prSet>
      <dgm:spPr/>
      <dgm:t>
        <a:bodyPr/>
        <a:lstStyle/>
        <a:p>
          <a:pPr rtl="0"/>
          <a:r>
            <a:rPr lang="en-US" b="1" i="0" dirty="0"/>
            <a:t>Fat quantification –Liver Lab</a:t>
          </a:r>
          <a:r>
            <a:rPr lang="en-US" i="1" dirty="0"/>
            <a:t> </a:t>
          </a:r>
          <a:endParaRPr lang="en-US" dirty="0"/>
        </a:p>
      </dgm:t>
    </dgm:pt>
    <dgm:pt modelId="{4FB37E6D-0891-42B3-932B-AC277841ACA9}" type="parTrans" cxnId="{7F13FE12-50C4-4F8F-B4D4-BD9B97FEBEAB}">
      <dgm:prSet/>
      <dgm:spPr/>
      <dgm:t>
        <a:bodyPr/>
        <a:lstStyle/>
        <a:p>
          <a:endParaRPr lang="en-US"/>
        </a:p>
      </dgm:t>
    </dgm:pt>
    <dgm:pt modelId="{58FB3A0F-712E-4DAF-8486-008258D7B27F}" type="sibTrans" cxnId="{7F13FE12-50C4-4F8F-B4D4-BD9B97FEBEAB}">
      <dgm:prSet/>
      <dgm:spPr/>
      <dgm:t>
        <a:bodyPr/>
        <a:lstStyle/>
        <a:p>
          <a:endParaRPr lang="en-US"/>
        </a:p>
      </dgm:t>
    </dgm:pt>
    <dgm:pt modelId="{E521BEAB-B94E-4EE5-8ED3-825971370C95}">
      <dgm:prSet>
        <dgm:style>
          <a:lnRef idx="2">
            <a:schemeClr val="accent2"/>
          </a:lnRef>
          <a:fillRef idx="1">
            <a:schemeClr val="lt1"/>
          </a:fillRef>
          <a:effectRef idx="0">
            <a:schemeClr val="accent2"/>
          </a:effectRef>
          <a:fontRef idx="minor">
            <a:schemeClr val="dk1"/>
          </a:fontRef>
        </dgm:style>
      </dgm:prSet>
      <dgm:spPr/>
      <dgm:t>
        <a:bodyPr/>
        <a:lstStyle/>
        <a:p>
          <a:pPr rtl="0"/>
          <a:r>
            <a:rPr lang="en-US" b="1" dirty="0"/>
            <a:t>MR Elastography of liver</a:t>
          </a:r>
        </a:p>
      </dgm:t>
    </dgm:pt>
    <dgm:pt modelId="{5AA76765-43DF-4755-8E3F-A4C8593A569C}" type="parTrans" cxnId="{C10902D5-33F9-4011-BDFE-AF0CF6257AB6}">
      <dgm:prSet/>
      <dgm:spPr/>
      <dgm:t>
        <a:bodyPr/>
        <a:lstStyle/>
        <a:p>
          <a:endParaRPr lang="en-US"/>
        </a:p>
      </dgm:t>
    </dgm:pt>
    <dgm:pt modelId="{9FB7C6FA-8D5E-4929-9141-529431904205}" type="sibTrans" cxnId="{C10902D5-33F9-4011-BDFE-AF0CF6257AB6}">
      <dgm:prSet/>
      <dgm:spPr/>
      <dgm:t>
        <a:bodyPr/>
        <a:lstStyle/>
        <a:p>
          <a:endParaRPr lang="en-US"/>
        </a:p>
      </dgm:t>
    </dgm:pt>
    <dgm:pt modelId="{EF01F63C-C43E-49CB-A266-856622DD80F4}" type="pres">
      <dgm:prSet presAssocID="{0DF95F33-6741-45F9-8FE0-147A60AA7AC2}" presName="linear" presStyleCnt="0">
        <dgm:presLayoutVars>
          <dgm:animLvl val="lvl"/>
          <dgm:resizeHandles val="exact"/>
        </dgm:presLayoutVars>
      </dgm:prSet>
      <dgm:spPr/>
    </dgm:pt>
    <dgm:pt modelId="{F99DB803-6D30-449B-958E-451DCD270AC6}" type="pres">
      <dgm:prSet presAssocID="{5A6BD4BB-CFC6-4A6D-85AA-C7983D193C54}" presName="parentText" presStyleLbl="node1" presStyleIdx="0" presStyleCnt="2" custLinFactY="100147" custLinFactNeighborX="-1149" custLinFactNeighborY="200000">
        <dgm:presLayoutVars>
          <dgm:chMax val="0"/>
          <dgm:bulletEnabled val="1"/>
        </dgm:presLayoutVars>
      </dgm:prSet>
      <dgm:spPr/>
    </dgm:pt>
    <dgm:pt modelId="{DE164E6F-0854-45A9-80C3-E1ECADA1AC93}" type="pres">
      <dgm:prSet presAssocID="{58FB3A0F-712E-4DAF-8486-008258D7B27F}" presName="spacer" presStyleCnt="0"/>
      <dgm:spPr/>
    </dgm:pt>
    <dgm:pt modelId="{E841179C-8ED8-4F7E-98AC-231711D796E4}" type="pres">
      <dgm:prSet presAssocID="{E521BEAB-B94E-4EE5-8ED3-825971370C95}" presName="parentText" presStyleLbl="node1" presStyleIdx="1" presStyleCnt="2" custLinFactY="-77582" custLinFactNeighborY="-100000">
        <dgm:presLayoutVars>
          <dgm:chMax val="0"/>
          <dgm:bulletEnabled val="1"/>
        </dgm:presLayoutVars>
      </dgm:prSet>
      <dgm:spPr/>
    </dgm:pt>
  </dgm:ptLst>
  <dgm:cxnLst>
    <dgm:cxn modelId="{7F13FE12-50C4-4F8F-B4D4-BD9B97FEBEAB}" srcId="{0DF95F33-6741-45F9-8FE0-147A60AA7AC2}" destId="{5A6BD4BB-CFC6-4A6D-85AA-C7983D193C54}" srcOrd="0" destOrd="0" parTransId="{4FB37E6D-0891-42B3-932B-AC277841ACA9}" sibTransId="{58FB3A0F-712E-4DAF-8486-008258D7B27F}"/>
    <dgm:cxn modelId="{E5C08A1D-BEEE-4055-9EDF-AECE81E9A2B2}" type="presOf" srcId="{E521BEAB-B94E-4EE5-8ED3-825971370C95}" destId="{E841179C-8ED8-4F7E-98AC-231711D796E4}" srcOrd="0" destOrd="0" presId="urn:microsoft.com/office/officeart/2005/8/layout/vList2"/>
    <dgm:cxn modelId="{1447F362-42FC-4794-B915-CF8B0D9FD4F3}" type="presOf" srcId="{0DF95F33-6741-45F9-8FE0-147A60AA7AC2}" destId="{EF01F63C-C43E-49CB-A266-856622DD80F4}" srcOrd="0" destOrd="0" presId="urn:microsoft.com/office/officeart/2005/8/layout/vList2"/>
    <dgm:cxn modelId="{14505493-CD4F-41F5-9E85-F1F929DED10E}" type="presOf" srcId="{5A6BD4BB-CFC6-4A6D-85AA-C7983D193C54}" destId="{F99DB803-6D30-449B-958E-451DCD270AC6}" srcOrd="0" destOrd="0" presId="urn:microsoft.com/office/officeart/2005/8/layout/vList2"/>
    <dgm:cxn modelId="{C10902D5-33F9-4011-BDFE-AF0CF6257AB6}" srcId="{0DF95F33-6741-45F9-8FE0-147A60AA7AC2}" destId="{E521BEAB-B94E-4EE5-8ED3-825971370C95}" srcOrd="1" destOrd="0" parTransId="{5AA76765-43DF-4755-8E3F-A4C8593A569C}" sibTransId="{9FB7C6FA-8D5E-4929-9141-529431904205}"/>
    <dgm:cxn modelId="{9C727186-3A5E-4D5F-9837-3451A9F30754}" type="presParOf" srcId="{EF01F63C-C43E-49CB-A266-856622DD80F4}" destId="{F99DB803-6D30-449B-958E-451DCD270AC6}" srcOrd="0" destOrd="0" presId="urn:microsoft.com/office/officeart/2005/8/layout/vList2"/>
    <dgm:cxn modelId="{45355BAD-D350-450A-BCD5-BC002ABDE746}" type="presParOf" srcId="{EF01F63C-C43E-49CB-A266-856622DD80F4}" destId="{DE164E6F-0854-45A9-80C3-E1ECADA1AC93}" srcOrd="1" destOrd="0" presId="urn:microsoft.com/office/officeart/2005/8/layout/vList2"/>
    <dgm:cxn modelId="{1925FCFA-5AFA-4E38-9E09-09267D1D48FD}" type="presParOf" srcId="{EF01F63C-C43E-49CB-A266-856622DD80F4}" destId="{E841179C-8ED8-4F7E-98AC-231711D796E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DB803-6D30-449B-958E-451DCD270AC6}">
      <dsp:nvSpPr>
        <dsp:cNvPr id="0" name=""/>
        <dsp:cNvSpPr/>
      </dsp:nvSpPr>
      <dsp:spPr>
        <a:xfrm>
          <a:off x="0" y="1447803"/>
          <a:ext cx="6629400" cy="818999"/>
        </a:xfrm>
        <a:prstGeom prst="roundRect">
          <a:avLst/>
        </a:prstGeom>
        <a:solidFill>
          <a:schemeClr val="lt1"/>
        </a:solidFill>
        <a:ln w="190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b="1" i="0" kern="1200" dirty="0"/>
            <a:t>Fat quantification –Liver Lab</a:t>
          </a:r>
          <a:r>
            <a:rPr lang="en-US" sz="3500" i="1" kern="1200" dirty="0"/>
            <a:t> </a:t>
          </a:r>
          <a:endParaRPr lang="en-US" sz="3500" kern="1200" dirty="0"/>
        </a:p>
      </dsp:txBody>
      <dsp:txXfrm>
        <a:off x="39980" y="1487783"/>
        <a:ext cx="6549440" cy="739039"/>
      </dsp:txXfrm>
    </dsp:sp>
    <dsp:sp modelId="{E841179C-8ED8-4F7E-98AC-231711D796E4}">
      <dsp:nvSpPr>
        <dsp:cNvPr id="0" name=""/>
        <dsp:cNvSpPr/>
      </dsp:nvSpPr>
      <dsp:spPr>
        <a:xfrm>
          <a:off x="0" y="609603"/>
          <a:ext cx="6629400" cy="818999"/>
        </a:xfrm>
        <a:prstGeom prst="roundRect">
          <a:avLst/>
        </a:prstGeom>
        <a:solidFill>
          <a:schemeClr val="lt1"/>
        </a:solidFill>
        <a:ln w="190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b="1" kern="1200" dirty="0"/>
            <a:t>MR Elastography of liver</a:t>
          </a:r>
        </a:p>
      </dsp:txBody>
      <dsp:txXfrm>
        <a:off x="39980" y="649583"/>
        <a:ext cx="6549440" cy="7390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24BFEB-C78D-4913-86A9-5369E3CE7D92}" type="datetimeFigureOut">
              <a:rPr lang="en-US" smtClean="0"/>
              <a:t>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050EE-0BC8-4E45-B4C2-A0B6B202D3F8}" type="slidenum">
              <a:rPr lang="en-US" smtClean="0"/>
              <a:t>‹#›</a:t>
            </a:fld>
            <a:endParaRPr lang="en-US"/>
          </a:p>
        </p:txBody>
      </p:sp>
    </p:spTree>
    <p:extLst>
      <p:ext uri="{BB962C8B-B14F-4D97-AF65-F5344CB8AC3E}">
        <p14:creationId xmlns:p14="http://schemas.microsoft.com/office/powerpoint/2010/main" val="48065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 be discussing these </a:t>
            </a:r>
            <a:r>
              <a:rPr lang="en-US" dirty="0" err="1"/>
              <a:t>techniques,their</a:t>
            </a:r>
            <a:r>
              <a:rPr lang="en-US" dirty="0"/>
              <a:t> </a:t>
            </a:r>
            <a:r>
              <a:rPr lang="en-US" dirty="0" err="1"/>
              <a:t>intrepration</a:t>
            </a:r>
            <a:r>
              <a:rPr lang="en-US" dirty="0"/>
              <a:t> and the benefits.</a:t>
            </a:r>
          </a:p>
        </p:txBody>
      </p:sp>
      <p:sp>
        <p:nvSpPr>
          <p:cNvPr id="4" name="Slide Number Placeholder 3"/>
          <p:cNvSpPr>
            <a:spLocks noGrp="1"/>
          </p:cNvSpPr>
          <p:nvPr>
            <p:ph type="sldNum" sz="quarter" idx="10"/>
          </p:nvPr>
        </p:nvSpPr>
        <p:spPr/>
        <p:txBody>
          <a:bodyPr/>
          <a:lstStyle/>
          <a:p>
            <a:fld id="{5C2050EE-0BC8-4E45-B4C2-A0B6B202D3F8}" type="slidenum">
              <a:rPr lang="en-US" smtClean="0"/>
              <a:t>7</a:t>
            </a:fld>
            <a:endParaRPr lang="en-US"/>
          </a:p>
        </p:txBody>
      </p:sp>
    </p:spTree>
    <p:extLst>
      <p:ext uri="{BB962C8B-B14F-4D97-AF65-F5344CB8AC3E}">
        <p14:creationId xmlns:p14="http://schemas.microsoft.com/office/powerpoint/2010/main" val="1350267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dramatic increase in patients diagnosed with non alcoholic fatty liver (10-15% fibrosis)due to sedentary lifestyle and unhealthy diet   </a:t>
            </a:r>
          </a:p>
          <a:p>
            <a:r>
              <a:rPr lang="en-US" dirty="0"/>
              <a:t>Fatty liver is a very common diagnosis seen in ultrasonography reports which is often subjective and ignored due to lack sufficient data to assess the extent of the condition. The patient becomes symptomatic only in advances stages which is often irreversible. </a:t>
            </a:r>
          </a:p>
          <a:p>
            <a:r>
              <a:rPr lang="en-US" dirty="0"/>
              <a:t>Using advanced MRI technique we can now quantify the exact amount of fat in the liver as well as detect any changes of early fibrosis which can be crucial in preventing progression and complete reversal with adequate lifestyle modification.</a:t>
            </a:r>
          </a:p>
          <a:p>
            <a:pPr>
              <a:buFont typeface="Arial" pitchFamily="34" charset="0"/>
              <a:buChar char="•"/>
            </a:pPr>
            <a:r>
              <a:rPr lang="en-US" sz="1200" dirty="0"/>
              <a:t>The key is detection of the silent reversible phase of early fibrosis</a:t>
            </a:r>
          </a:p>
          <a:p>
            <a:pPr>
              <a:buFont typeface="Arial" pitchFamily="34" charset="0"/>
              <a:buChar char="•"/>
            </a:pPr>
            <a:r>
              <a:rPr lang="en-US" sz="1200" dirty="0"/>
              <a:t>Ideally it should be done with all the patients with fatty </a:t>
            </a:r>
            <a:r>
              <a:rPr lang="en-US" sz="1200" dirty="0" err="1"/>
              <a:t>liver,but</a:t>
            </a:r>
            <a:r>
              <a:rPr lang="en-US" sz="1200" dirty="0"/>
              <a:t> in our scenario </a:t>
            </a:r>
            <a:r>
              <a:rPr lang="en-US" sz="1200" dirty="0" err="1"/>
              <a:t>atleast</a:t>
            </a:r>
            <a:r>
              <a:rPr lang="en-US" sz="1200" dirty="0"/>
              <a:t> all patients with grade 2 should undergo.</a:t>
            </a:r>
          </a:p>
          <a:p>
            <a:pPr>
              <a:buFont typeface="Arial" pitchFamily="34" charset="0"/>
              <a:buChar char="•"/>
            </a:pPr>
            <a:r>
              <a:rPr lang="en-US" sz="1200" dirty="0"/>
              <a:t>Gold standard is Biopsy-Invasive, Sampling errors, inter observer      variability and sample small portions of liver.</a:t>
            </a:r>
          </a:p>
          <a:p>
            <a:pPr>
              <a:buFont typeface="Arial" pitchFamily="34" charset="0"/>
              <a:buChar char="•"/>
            </a:pPr>
            <a:r>
              <a:rPr lang="en-US" sz="1200" dirty="0"/>
              <a:t>USG Elastography- only assess small part of liver, obese, inter observer variability</a:t>
            </a:r>
          </a:p>
          <a:p>
            <a:endParaRPr lang="en-US" dirty="0"/>
          </a:p>
        </p:txBody>
      </p:sp>
      <p:sp>
        <p:nvSpPr>
          <p:cNvPr id="4" name="Slide Number Placeholder 3"/>
          <p:cNvSpPr>
            <a:spLocks noGrp="1"/>
          </p:cNvSpPr>
          <p:nvPr>
            <p:ph type="sldNum" sz="quarter" idx="10"/>
          </p:nvPr>
        </p:nvSpPr>
        <p:spPr/>
        <p:txBody>
          <a:bodyPr/>
          <a:lstStyle/>
          <a:p>
            <a:fld id="{5C2050EE-0BC8-4E45-B4C2-A0B6B202D3F8}" type="slidenum">
              <a:rPr lang="en-US" smtClean="0"/>
              <a:t>18</a:t>
            </a:fld>
            <a:endParaRPr lang="en-US"/>
          </a:p>
        </p:txBody>
      </p:sp>
    </p:spTree>
    <p:extLst>
      <p:ext uri="{BB962C8B-B14F-4D97-AF65-F5344CB8AC3E}">
        <p14:creationId xmlns:p14="http://schemas.microsoft.com/office/powerpoint/2010/main" val="410257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How do we do </a:t>
            </a:r>
            <a:r>
              <a:rPr lang="en-US" b="1" u="sng" dirty="0" err="1"/>
              <a:t>mr</a:t>
            </a:r>
            <a:r>
              <a:rPr lang="en-US" b="1" u="sng" dirty="0"/>
              <a:t> </a:t>
            </a:r>
            <a:r>
              <a:rPr lang="en-US" b="1" u="sng" dirty="0" err="1"/>
              <a:t>elastography?this</a:t>
            </a:r>
            <a:r>
              <a:rPr lang="en-US" b="1" u="sng" dirty="0"/>
              <a:t> technique includes 3 steps-first generating mechanical waves </a:t>
            </a:r>
            <a:r>
              <a:rPr lang="en-US" b="1" u="sng" dirty="0" err="1"/>
              <a:t>asecond</a:t>
            </a:r>
            <a:r>
              <a:rPr lang="en-US" b="1" u="sng" dirty="0"/>
              <a:t> imaging of propagating waves and third is generation of </a:t>
            </a:r>
            <a:r>
              <a:rPr lang="en-US" b="1" u="sng" dirty="0" err="1"/>
              <a:t>elastograms</a:t>
            </a:r>
            <a:endParaRPr lang="en-US" b="1" u="sng" dirty="0"/>
          </a:p>
          <a:p>
            <a:r>
              <a:rPr lang="en-US" b="1" u="sng" dirty="0"/>
              <a:t>PATIENT POSITIONING</a:t>
            </a:r>
            <a:r>
              <a:rPr lang="en-US" b="1" dirty="0"/>
              <a:t>:- </a:t>
            </a:r>
            <a:endParaRPr lang="en-US" dirty="0"/>
          </a:p>
          <a:p>
            <a:r>
              <a:rPr lang="en-US" dirty="0"/>
              <a:t>The subject will be scanned in supine position.</a:t>
            </a:r>
          </a:p>
          <a:p>
            <a:r>
              <a:rPr lang="en-US" sz="1200" b="0" i="0" u="none" strike="noStrike" kern="1200" baseline="0" dirty="0">
                <a:solidFill>
                  <a:schemeClr val="tx1"/>
                </a:solidFill>
                <a:latin typeface="+mn-lt"/>
                <a:ea typeface="+mn-ea"/>
                <a:cs typeface="+mn-cs"/>
              </a:rPr>
              <a:t>A source of vibration (passive driver )is placed on the surface of the</a:t>
            </a:r>
          </a:p>
          <a:p>
            <a:r>
              <a:rPr lang="en-US" sz="1200" b="0" i="0" u="none" strike="noStrike" kern="1200" baseline="0" dirty="0">
                <a:solidFill>
                  <a:schemeClr val="tx1"/>
                </a:solidFill>
                <a:latin typeface="+mn-lt"/>
                <a:ea typeface="+mn-ea"/>
                <a:cs typeface="+mn-cs"/>
              </a:rPr>
              <a:t>body to generate mechanical waves in the tissues of interest.</a:t>
            </a:r>
          </a:p>
          <a:p>
            <a:r>
              <a:rPr lang="en-US" dirty="0"/>
              <a:t> The passive driver is placed over the right lower chest wall at the level of </a:t>
            </a:r>
            <a:r>
              <a:rPr lang="en-US" dirty="0" err="1"/>
              <a:t>xiphisternum</a:t>
            </a:r>
            <a:r>
              <a:rPr lang="en-US" dirty="0"/>
              <a:t> in  midclavicular line. The passive driver is held in firm contact with the body wall using an elastic band. The passive driver is connected to the active driver, which is located outside the scan room, via a plastic tube.</a:t>
            </a:r>
          </a:p>
          <a:p>
            <a:r>
              <a:rPr lang="en-US" b="1" u="sng" dirty="0"/>
              <a:t>SEQUENCE USED</a:t>
            </a:r>
            <a:r>
              <a:rPr lang="en-US" b="1" dirty="0"/>
              <a:t>:-</a:t>
            </a:r>
            <a:endParaRPr lang="en-US" dirty="0"/>
          </a:p>
          <a:p>
            <a:pPr lvl="0"/>
            <a:r>
              <a:rPr lang="en-US" dirty="0"/>
              <a:t>2D gradient-echo sequences with cyclic motion-encoding gradients (MEG) for MR elastography</a:t>
            </a:r>
          </a:p>
          <a:p>
            <a:pPr lvl="0"/>
            <a:r>
              <a:rPr lang="en-US" dirty="0"/>
              <a:t>Siemens liver lab sequences for quantification of fat in liver.</a:t>
            </a:r>
          </a:p>
          <a:p>
            <a:endParaRPr lang="en-IN" dirty="0"/>
          </a:p>
        </p:txBody>
      </p:sp>
      <p:sp>
        <p:nvSpPr>
          <p:cNvPr id="4" name="Slide Number Placeholder 3"/>
          <p:cNvSpPr>
            <a:spLocks noGrp="1"/>
          </p:cNvSpPr>
          <p:nvPr>
            <p:ph type="sldNum" sz="quarter" idx="10"/>
          </p:nvPr>
        </p:nvSpPr>
        <p:spPr/>
        <p:txBody>
          <a:bodyPr/>
          <a:lstStyle/>
          <a:p>
            <a:fld id="{5C2050EE-0BC8-4E45-B4C2-A0B6B202D3F8}" type="slidenum">
              <a:rPr lang="en-US" smtClean="0"/>
              <a:t>9</a:t>
            </a:fld>
            <a:endParaRPr lang="en-US"/>
          </a:p>
        </p:txBody>
      </p:sp>
    </p:spTree>
    <p:extLst>
      <p:ext uri="{BB962C8B-B14F-4D97-AF65-F5344CB8AC3E}">
        <p14:creationId xmlns:p14="http://schemas.microsoft.com/office/powerpoint/2010/main" val="276393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SEQUENCE USED</a:t>
            </a:r>
            <a:r>
              <a:rPr lang="en-US" b="1" dirty="0"/>
              <a:t>:-</a:t>
            </a:r>
            <a:endParaRPr lang="en-US" dirty="0"/>
          </a:p>
          <a:p>
            <a:pPr lvl="0"/>
            <a:r>
              <a:rPr lang="en-US" dirty="0"/>
              <a:t>2D gradient-echo sequences with cyclic motion-encoding gradients (MEG) for MR elastography</a:t>
            </a:r>
          </a:p>
          <a:p>
            <a:pPr lvl="0"/>
            <a:r>
              <a:rPr lang="en-US" dirty="0"/>
              <a:t>Siemens liver lab sequences for quantification of fat in liver.</a:t>
            </a:r>
          </a:p>
          <a:p>
            <a:endParaRPr lang="en-IN" dirty="0"/>
          </a:p>
        </p:txBody>
      </p:sp>
      <p:sp>
        <p:nvSpPr>
          <p:cNvPr id="4" name="Slide Number Placeholder 3"/>
          <p:cNvSpPr>
            <a:spLocks noGrp="1"/>
          </p:cNvSpPr>
          <p:nvPr>
            <p:ph type="sldNum" sz="quarter" idx="10"/>
          </p:nvPr>
        </p:nvSpPr>
        <p:spPr/>
        <p:txBody>
          <a:bodyPr/>
          <a:lstStyle/>
          <a:p>
            <a:fld id="{5C2050EE-0BC8-4E45-B4C2-A0B6B202D3F8}" type="slidenum">
              <a:rPr lang="en-US" smtClean="0"/>
              <a:t>10</a:t>
            </a:fld>
            <a:endParaRPr lang="en-US"/>
          </a:p>
        </p:txBody>
      </p:sp>
    </p:spTree>
    <p:extLst>
      <p:ext uri="{BB962C8B-B14F-4D97-AF65-F5344CB8AC3E}">
        <p14:creationId xmlns:p14="http://schemas.microsoft.com/office/powerpoint/2010/main" val="323227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After running the sequence we get wave image.</a:t>
            </a:r>
          </a:p>
          <a:p>
            <a:r>
              <a:rPr lang="en-IN" dirty="0"/>
              <a:t>Principle of Mr elastography is based on these propagating waves.</a:t>
            </a:r>
          </a:p>
        </p:txBody>
      </p:sp>
      <p:sp>
        <p:nvSpPr>
          <p:cNvPr id="4" name="Slide Number Placeholder 3"/>
          <p:cNvSpPr>
            <a:spLocks noGrp="1"/>
          </p:cNvSpPr>
          <p:nvPr>
            <p:ph type="sldNum" sz="quarter" idx="10"/>
          </p:nvPr>
        </p:nvSpPr>
        <p:spPr/>
        <p:txBody>
          <a:bodyPr/>
          <a:lstStyle/>
          <a:p>
            <a:fld id="{5C2050EE-0BC8-4E45-B4C2-A0B6B202D3F8}" type="slidenum">
              <a:rPr lang="en-US" smtClean="0"/>
              <a:t>11</a:t>
            </a:fld>
            <a:endParaRPr lang="en-US"/>
          </a:p>
        </p:txBody>
      </p:sp>
    </p:spTree>
    <p:extLst>
      <p:ext uri="{BB962C8B-B14F-4D97-AF65-F5344CB8AC3E}">
        <p14:creationId xmlns:p14="http://schemas.microsoft.com/office/powerpoint/2010/main" val="266477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can see mechanical waves propagate more rapidly in stiffer tissue and more slowly in softer tissue.</a:t>
            </a:r>
          </a:p>
          <a:p>
            <a:r>
              <a:rPr lang="en-IN" dirty="0"/>
              <a:t>If the waves are applied continuously ,speed of propagation is reflected in wavelength.</a:t>
            </a:r>
          </a:p>
          <a:p>
            <a:r>
              <a:rPr lang="en-IN" dirty="0"/>
              <a:t>Tissue stiffness increases wavelength becomes longer.</a:t>
            </a:r>
          </a:p>
        </p:txBody>
      </p:sp>
      <p:sp>
        <p:nvSpPr>
          <p:cNvPr id="4" name="Slide Number Placeholder 3"/>
          <p:cNvSpPr>
            <a:spLocks noGrp="1"/>
          </p:cNvSpPr>
          <p:nvPr>
            <p:ph type="sldNum" sz="quarter" idx="10"/>
          </p:nvPr>
        </p:nvSpPr>
        <p:spPr/>
        <p:txBody>
          <a:bodyPr/>
          <a:lstStyle/>
          <a:p>
            <a:fld id="{5C2050EE-0BC8-4E45-B4C2-A0B6B202D3F8}" type="slidenum">
              <a:rPr lang="en-US" smtClean="0"/>
              <a:t>12</a:t>
            </a:fld>
            <a:endParaRPr lang="en-US"/>
          </a:p>
        </p:txBody>
      </p:sp>
    </p:spTree>
    <p:extLst>
      <p:ext uri="{BB962C8B-B14F-4D97-AF65-F5344CB8AC3E}">
        <p14:creationId xmlns:p14="http://schemas.microsoft.com/office/powerpoint/2010/main" val="383808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the wave image </a:t>
            </a:r>
            <a:r>
              <a:rPr lang="en-US" sz="1200" b="0" i="0" u="none" strike="noStrike" kern="1200" baseline="0" dirty="0" err="1">
                <a:solidFill>
                  <a:schemeClr val="tx1"/>
                </a:solidFill>
                <a:latin typeface="+mn-lt"/>
                <a:ea typeface="+mn-ea"/>
                <a:cs typeface="+mn-cs"/>
              </a:rPr>
              <a:t>elastograms</a:t>
            </a:r>
            <a:r>
              <a:rPr lang="en-US" sz="1200" b="0" i="0" u="none" strike="noStrike" kern="1200" baseline="0" dirty="0">
                <a:solidFill>
                  <a:schemeClr val="tx1"/>
                </a:solidFill>
                <a:latin typeface="+mn-lt"/>
                <a:ea typeface="+mn-ea"/>
                <a:cs typeface="+mn-cs"/>
              </a:rPr>
              <a:t> are processed automatically with an “inversion algorithm” to create quantitative images</a:t>
            </a:r>
          </a:p>
          <a:p>
            <a:r>
              <a:rPr lang="en-US" sz="1200" b="0" i="0" u="none" strike="noStrike" kern="1200" baseline="0" dirty="0">
                <a:solidFill>
                  <a:schemeClr val="tx1"/>
                </a:solidFill>
                <a:latin typeface="+mn-lt"/>
                <a:ea typeface="+mn-ea"/>
                <a:cs typeface="+mn-cs"/>
              </a:rPr>
              <a:t>depicting the stiffness of tissue. This stiffness is calculated in the form of kilopascals(0-8)</a:t>
            </a:r>
          </a:p>
          <a:p>
            <a:r>
              <a:rPr lang="en-US" sz="1200" b="0" i="0" u="none" strike="noStrike" kern="1200" baseline="0" dirty="0">
                <a:solidFill>
                  <a:schemeClr val="tx1"/>
                </a:solidFill>
                <a:latin typeface="+mn-lt"/>
                <a:ea typeface="+mn-ea"/>
                <a:cs typeface="+mn-cs"/>
              </a:rPr>
              <a:t>MRE is performed in three steps. (a) A source of vibration is placed on the surface of the</a:t>
            </a:r>
          </a:p>
          <a:p>
            <a:r>
              <a:rPr lang="en-US" sz="1200" b="0" i="0" u="none" strike="noStrike" kern="1200" baseline="0" dirty="0">
                <a:solidFill>
                  <a:schemeClr val="tx1"/>
                </a:solidFill>
                <a:latin typeface="+mn-lt"/>
                <a:ea typeface="+mn-ea"/>
                <a:cs typeface="+mn-cs"/>
              </a:rPr>
              <a:t>body to generate mechanical waves in the tissues of interest.</a:t>
            </a:r>
          </a:p>
          <a:p>
            <a:r>
              <a:rPr lang="en-US" sz="1200" b="0" i="0" u="none" strike="noStrike" kern="1200" baseline="0" dirty="0">
                <a:solidFill>
                  <a:schemeClr val="tx1"/>
                </a:solidFill>
                <a:latin typeface="+mn-lt"/>
                <a:ea typeface="+mn-ea"/>
                <a:cs typeface="+mn-cs"/>
              </a:rPr>
              <a:t> (b) A special MRE pulse sequence with synchronized motion encoding gradients is used to image the micron-level</a:t>
            </a:r>
          </a:p>
          <a:p>
            <a:r>
              <a:rPr lang="en-US" sz="1200" b="0" i="0" u="none" strike="noStrike" kern="1200" baseline="0" dirty="0">
                <a:solidFill>
                  <a:schemeClr val="tx1"/>
                </a:solidFill>
                <a:latin typeface="+mn-lt"/>
                <a:ea typeface="+mn-ea"/>
                <a:cs typeface="+mn-cs"/>
              </a:rPr>
              <a:t>cyclic displacements caused by the propagating waves. The wavelength of the shear waves</a:t>
            </a:r>
          </a:p>
          <a:p>
            <a:r>
              <a:rPr lang="en-US" sz="1200" b="0" i="0" u="none" strike="noStrike" kern="1200" baseline="0" dirty="0">
                <a:solidFill>
                  <a:schemeClr val="tx1"/>
                </a:solidFill>
                <a:latin typeface="+mn-lt"/>
                <a:ea typeface="+mn-ea"/>
                <a:cs typeface="+mn-cs"/>
              </a:rPr>
              <a:t>is longer in stiffer tissues and shorter in softer tissues. </a:t>
            </a:r>
          </a:p>
          <a:p>
            <a:r>
              <a:rPr lang="en-US" sz="1200" b="0" i="0" u="none" strike="noStrike" kern="1200" baseline="0" dirty="0">
                <a:solidFill>
                  <a:schemeClr val="tx1"/>
                </a:solidFill>
                <a:latin typeface="+mn-lt"/>
                <a:ea typeface="+mn-ea"/>
                <a:cs typeface="+mn-cs"/>
              </a:rPr>
              <a:t>(c) The wave images are then automatically processed with an “inversion algorithm” to create quantitative images</a:t>
            </a:r>
          </a:p>
          <a:p>
            <a:r>
              <a:rPr lang="en-US" sz="1200" b="0" i="0" u="none" strike="noStrike" kern="1200" baseline="0" dirty="0">
                <a:solidFill>
                  <a:schemeClr val="tx1"/>
                </a:solidFill>
                <a:latin typeface="+mn-lt"/>
                <a:ea typeface="+mn-ea"/>
                <a:cs typeface="+mn-cs"/>
              </a:rPr>
              <a:t>depicting the stiffness of tissue. (For these illustrations, the portions of the wave image and</a:t>
            </a:r>
          </a:p>
          <a:p>
            <a:r>
              <a:rPr lang="en-US" sz="1200" b="0" i="0" u="none" strike="noStrike" kern="1200" baseline="0" dirty="0" err="1">
                <a:solidFill>
                  <a:schemeClr val="tx1"/>
                </a:solidFill>
                <a:latin typeface="+mn-lt"/>
                <a:ea typeface="+mn-ea"/>
                <a:cs typeface="+mn-cs"/>
              </a:rPr>
              <a:t>elastogram</a:t>
            </a:r>
            <a:r>
              <a:rPr lang="en-US" sz="1200" b="0" i="0" u="none" strike="noStrike" kern="1200" baseline="0" dirty="0">
                <a:solidFill>
                  <a:schemeClr val="tx1"/>
                </a:solidFill>
                <a:latin typeface="+mn-lt"/>
                <a:ea typeface="+mn-ea"/>
                <a:cs typeface="+mn-cs"/>
              </a:rPr>
              <a:t> corresponding to liver and spleen have been superimposed on a conventional</a:t>
            </a:r>
          </a:p>
          <a:p>
            <a:r>
              <a:rPr lang="en-US" sz="1200" b="0" i="0" u="none" strike="noStrike" kern="1200" baseline="0" dirty="0">
                <a:solidFill>
                  <a:schemeClr val="tx1"/>
                </a:solidFill>
                <a:latin typeface="+mn-lt"/>
                <a:ea typeface="+mn-ea"/>
                <a:cs typeface="+mn-cs"/>
              </a:rPr>
              <a:t>MR image.)</a:t>
            </a:r>
          </a:p>
          <a:p>
            <a:endParaRPr lang="en-IN" dirty="0"/>
          </a:p>
        </p:txBody>
      </p:sp>
      <p:sp>
        <p:nvSpPr>
          <p:cNvPr id="4" name="Slide Number Placeholder 3"/>
          <p:cNvSpPr>
            <a:spLocks noGrp="1"/>
          </p:cNvSpPr>
          <p:nvPr>
            <p:ph type="sldNum" sz="quarter" idx="10"/>
          </p:nvPr>
        </p:nvSpPr>
        <p:spPr/>
        <p:txBody>
          <a:bodyPr/>
          <a:lstStyle/>
          <a:p>
            <a:fld id="{5C2050EE-0BC8-4E45-B4C2-A0B6B202D3F8}" type="slidenum">
              <a:rPr lang="en-US" smtClean="0"/>
              <a:t>13</a:t>
            </a:fld>
            <a:endParaRPr lang="en-US"/>
          </a:p>
        </p:txBody>
      </p:sp>
    </p:spTree>
    <p:extLst>
      <p:ext uri="{BB962C8B-B14F-4D97-AF65-F5344CB8AC3E}">
        <p14:creationId xmlns:p14="http://schemas.microsoft.com/office/powerpoint/2010/main" val="196247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stiffness value in kilopascals is then graded according to this </a:t>
            </a:r>
            <a:r>
              <a:rPr lang="en-US" baseline="0" dirty="0" err="1"/>
              <a:t>metavir</a:t>
            </a:r>
            <a:r>
              <a:rPr lang="en-US" baseline="0" dirty="0"/>
              <a:t> classification as </a:t>
            </a:r>
            <a:r>
              <a:rPr lang="en-US" baseline="0" dirty="0" err="1"/>
              <a:t>ashown</a:t>
            </a:r>
            <a:r>
              <a:rPr lang="en-US" baseline="0" dirty="0"/>
              <a:t>.</a:t>
            </a:r>
          </a:p>
          <a:p>
            <a:r>
              <a:rPr lang="en-US" baseline="0" dirty="0"/>
              <a:t>Lets take an example from image 1-the sheer stiffness of this liver is 3.1kpa which is graded as f1 with the help of this bar diagram. If the patient is in Stage f0-f1 it means he is in reversible stage.</a:t>
            </a:r>
          </a:p>
          <a:p>
            <a:r>
              <a:rPr lang="en-US" baseline="0" dirty="0"/>
              <a:t>The main objective of this </a:t>
            </a:r>
            <a:r>
              <a:rPr lang="en-US" dirty="0"/>
              <a:t>advanced MRI technique detect any changes of early fibrosis which can be crucial in preventing progression and complete reversal with adequate lifestyle modification</a:t>
            </a:r>
          </a:p>
        </p:txBody>
      </p:sp>
      <p:sp>
        <p:nvSpPr>
          <p:cNvPr id="4" name="Slide Number Placeholder 3"/>
          <p:cNvSpPr>
            <a:spLocks noGrp="1"/>
          </p:cNvSpPr>
          <p:nvPr>
            <p:ph type="sldNum" sz="quarter" idx="10"/>
          </p:nvPr>
        </p:nvSpPr>
        <p:spPr/>
        <p:txBody>
          <a:bodyPr/>
          <a:lstStyle/>
          <a:p>
            <a:fld id="{5C2050EE-0BC8-4E45-B4C2-A0B6B202D3F8}" type="slidenum">
              <a:rPr lang="en-US" smtClean="0"/>
              <a:t>14</a:t>
            </a:fld>
            <a:endParaRPr lang="en-US"/>
          </a:p>
        </p:txBody>
      </p:sp>
    </p:spTree>
    <p:extLst>
      <p:ext uri="{BB962C8B-B14F-4D97-AF65-F5344CB8AC3E}">
        <p14:creationId xmlns:p14="http://schemas.microsoft.com/office/powerpoint/2010/main" val="92320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LiverLab</a:t>
            </a:r>
            <a:r>
              <a:rPr lang="en-US" sz="1200" kern="1200" dirty="0">
                <a:solidFill>
                  <a:schemeClr val="tx1"/>
                </a:solidFill>
                <a:effectLst/>
                <a:latin typeface="+mn-lt"/>
                <a:ea typeface="+mn-ea"/>
                <a:cs typeface="+mn-cs"/>
              </a:rPr>
              <a:t> gives us fat quantification in the form of percentage- consists of three sequences incorporated into the Abdomen Dot Engine protocol. The t1 vibe e-Dixon (First look Dixon), vibe q-Dixon (Multi-echo Dixon), and the HISTO (breath-hold spectroscopy) sequences are usually performed in conjunction with routine liver examination. </a:t>
            </a:r>
            <a:r>
              <a:rPr lang="en-US" sz="1200" kern="1200" dirty="0" err="1">
                <a:solidFill>
                  <a:schemeClr val="tx1"/>
                </a:solidFill>
                <a:effectLst/>
                <a:latin typeface="+mn-lt"/>
                <a:ea typeface="+mn-ea"/>
                <a:cs typeface="+mn-cs"/>
              </a:rPr>
              <a:t>LiverLab</a:t>
            </a:r>
            <a:r>
              <a:rPr lang="en-US" sz="1200" kern="1200" dirty="0">
                <a:solidFill>
                  <a:schemeClr val="tx1"/>
                </a:solidFill>
                <a:effectLst/>
                <a:latin typeface="+mn-lt"/>
                <a:ea typeface="+mn-ea"/>
                <a:cs typeface="+mn-cs"/>
              </a:rPr>
              <a:t> must be performed as a Dot Engine.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E-Dixon (Evaluation) it will tell if fat deposition is present and it will suggest to run liver lab. It’s a dual echo protocol and it does a in phase and opposed phase scan.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Check if the segmentation (green line ) is correct.</a:t>
            </a:r>
            <a:endParaRPr lang="en-IN"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Q-Dixon (Quantification) – ROI CHECK IF IT CORRECT PLACED ON Q DIXON IMAGE. here we place a ROI and then the system will do entire automatic liver segmentation.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Small ROI in liver. It should be away from biliary, vascular system (portal or arterial system).</a:t>
            </a:r>
            <a:endParaRPr lang="en-IN"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Ideally put Roi on the lower lobe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Histogram – Spectroscopy.</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2050EE-0BC8-4E45-B4C2-A0B6B202D3F8}" type="slidenum">
              <a:rPr lang="en-US" smtClean="0"/>
              <a:t>15</a:t>
            </a:fld>
            <a:endParaRPr lang="en-US"/>
          </a:p>
        </p:txBody>
      </p:sp>
    </p:spTree>
    <p:extLst>
      <p:ext uri="{BB962C8B-B14F-4D97-AF65-F5344CB8AC3E}">
        <p14:creationId xmlns:p14="http://schemas.microsoft.com/office/powerpoint/2010/main" val="374617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running the liver lab sequences we get automated fat signal percentage in the form of </a:t>
            </a:r>
            <a:r>
              <a:rPr lang="en-US" dirty="0" err="1"/>
              <a:t>colour</a:t>
            </a:r>
            <a:r>
              <a:rPr lang="en-US" dirty="0"/>
              <a:t> bar</a:t>
            </a:r>
          </a:p>
          <a:p>
            <a:r>
              <a:rPr lang="en-US" dirty="0"/>
              <a:t>The fat was quantified using the auto generated segmentation volume. </a:t>
            </a:r>
          </a:p>
          <a:p>
            <a:pPr lvl="1"/>
            <a:r>
              <a:rPr lang="en-US" dirty="0">
                <a:solidFill>
                  <a:schemeClr val="tx2"/>
                </a:solidFill>
              </a:rPr>
              <a:t>Segmentation volume = 33.1% fat.</a:t>
            </a:r>
          </a:p>
          <a:p>
            <a:r>
              <a:rPr lang="en-US" dirty="0"/>
              <a:t>As shown in this case the total percentage of fat is 33.1% which is graded as grade 2 fatty liver with help of the </a:t>
            </a:r>
            <a:r>
              <a:rPr lang="en-US" dirty="0" err="1"/>
              <a:t>colour</a:t>
            </a:r>
            <a:r>
              <a:rPr lang="en-US" dirty="0"/>
              <a:t> mapping system.</a:t>
            </a:r>
          </a:p>
          <a:p>
            <a:r>
              <a:rPr lang="en-US" dirty="0"/>
              <a:t>So if percentage is between 0-6-garde 0</a:t>
            </a:r>
          </a:p>
          <a:p>
            <a:r>
              <a:rPr lang="en-US" dirty="0"/>
              <a:t>                                              7-26-grade 1</a:t>
            </a:r>
          </a:p>
          <a:p>
            <a:r>
              <a:rPr lang="en-US" dirty="0"/>
              <a:t>                                               27-38-grade 2</a:t>
            </a:r>
          </a:p>
          <a:p>
            <a:r>
              <a:rPr lang="en-US" dirty="0"/>
              <a:t>                                                &gt;40-grade 3</a:t>
            </a:r>
          </a:p>
          <a:p>
            <a:endParaRPr lang="en-US" dirty="0"/>
          </a:p>
        </p:txBody>
      </p:sp>
      <p:sp>
        <p:nvSpPr>
          <p:cNvPr id="4" name="Slide Number Placeholder 3"/>
          <p:cNvSpPr>
            <a:spLocks noGrp="1"/>
          </p:cNvSpPr>
          <p:nvPr>
            <p:ph type="sldNum" sz="quarter" idx="10"/>
          </p:nvPr>
        </p:nvSpPr>
        <p:spPr/>
        <p:txBody>
          <a:bodyPr/>
          <a:lstStyle/>
          <a:p>
            <a:fld id="{5C2050EE-0BC8-4E45-B4C2-A0B6B202D3F8}" type="slidenum">
              <a:rPr lang="en-US" smtClean="0"/>
              <a:t>16</a:t>
            </a:fld>
            <a:endParaRPr lang="en-US"/>
          </a:p>
        </p:txBody>
      </p:sp>
    </p:spTree>
    <p:extLst>
      <p:ext uri="{BB962C8B-B14F-4D97-AF65-F5344CB8AC3E}">
        <p14:creationId xmlns:p14="http://schemas.microsoft.com/office/powerpoint/2010/main" val="153272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2/22/2019</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1D8BD707-D9CF-40AE-B4C6-C98DA3205C09}" type="datetimeFigureOut">
              <a:rPr lang="en-US" smtClean="0"/>
              <a:pPr/>
              <a:t>2/22/2019</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4600"/>
            <a:ext cx="5791200" cy="2595025"/>
          </a:xfrm>
        </p:spPr>
        <p:txBody>
          <a:bodyPr>
            <a:normAutofit fontScale="90000"/>
          </a:bodyPr>
          <a:lstStyle/>
          <a:p>
            <a:r>
              <a:rPr lang="en-US" dirty="0"/>
              <a:t>MR liver lab and MR Elastography - </a:t>
            </a:r>
            <a:br>
              <a:rPr lang="en-US" dirty="0"/>
            </a:br>
            <a:r>
              <a:rPr lang="en-US" sz="4400" dirty="0"/>
              <a:t>How do we stand to benefit?</a:t>
            </a:r>
          </a:p>
        </p:txBody>
      </p:sp>
      <p:sp>
        <p:nvSpPr>
          <p:cNvPr id="3" name="Subtitle 2"/>
          <p:cNvSpPr>
            <a:spLocks noGrp="1"/>
          </p:cNvSpPr>
          <p:nvPr>
            <p:ph type="subTitle" idx="1"/>
          </p:nvPr>
        </p:nvSpPr>
        <p:spPr/>
        <p:txBody>
          <a:bodyPr>
            <a:normAutofit/>
          </a:bodyPr>
          <a:lstStyle/>
          <a:p>
            <a:r>
              <a:rPr lang="en-US" dirty="0"/>
              <a:t>Dr. </a:t>
            </a:r>
            <a:r>
              <a:rPr lang="en-US" dirty="0" err="1"/>
              <a:t>Shibani</a:t>
            </a:r>
            <a:r>
              <a:rPr lang="en-US" dirty="0"/>
              <a:t> </a:t>
            </a:r>
            <a:r>
              <a:rPr lang="en-US" dirty="0" err="1"/>
              <a:t>Saluja</a:t>
            </a:r>
            <a:endParaRPr lang="en-US" dirty="0"/>
          </a:p>
          <a:p>
            <a:r>
              <a:rPr lang="en-US" dirty="0" err="1"/>
              <a:t>Dr</a:t>
            </a:r>
            <a:r>
              <a:rPr lang="en-US" dirty="0"/>
              <a:t> </a:t>
            </a:r>
            <a:r>
              <a:rPr lang="en-US" dirty="0" err="1"/>
              <a:t>Nikhith</a:t>
            </a:r>
            <a:r>
              <a:rPr lang="en-US" dirty="0"/>
              <a:t> </a:t>
            </a:r>
            <a:r>
              <a:rPr lang="en-US" dirty="0" err="1"/>
              <a:t>Soman</a:t>
            </a:r>
            <a:endParaRPr lang="en-US" dirty="0"/>
          </a:p>
        </p:txBody>
      </p:sp>
      <p:pic>
        <p:nvPicPr>
          <p:cNvPr id="5" name="Picture 4" descr="WAVE LIVER.gif"/>
          <p:cNvPicPr>
            <a:picLocks noChangeAspect="1"/>
          </p:cNvPicPr>
          <p:nvPr/>
        </p:nvPicPr>
        <p:blipFill>
          <a:blip r:embed="rId2"/>
          <a:stretch>
            <a:fillRect/>
          </a:stretch>
        </p:blipFill>
        <p:spPr>
          <a:xfrm>
            <a:off x="6019800" y="2514600"/>
            <a:ext cx="2822994" cy="2590800"/>
          </a:xfrm>
          <a:prstGeom prst="rect">
            <a:avLst/>
          </a:prstGeom>
        </p:spPr>
      </p:pic>
    </p:spTree>
    <p:extLst>
      <p:ext uri="{BB962C8B-B14F-4D97-AF65-F5344CB8AC3E}">
        <p14:creationId xmlns:p14="http://schemas.microsoft.com/office/powerpoint/2010/main" val="111943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315200" cy="1154097"/>
          </a:xfrm>
        </p:spPr>
        <p:txBody>
          <a:bodyPr/>
          <a:lstStyle/>
          <a:p>
            <a:r>
              <a:rPr lang="en-US" dirty="0"/>
              <a:t>STEPS IN MRE</a:t>
            </a:r>
          </a:p>
        </p:txBody>
      </p:sp>
      <p:pic>
        <p:nvPicPr>
          <p:cNvPr id="3" name="Picture 2" descr="DIVER LIVER.gif"/>
          <p:cNvPicPr>
            <a:picLocks noChangeAspect="1"/>
          </p:cNvPicPr>
          <p:nvPr/>
        </p:nvPicPr>
        <p:blipFill>
          <a:blip r:embed="rId3"/>
          <a:stretch>
            <a:fillRect/>
          </a:stretch>
        </p:blipFill>
        <p:spPr>
          <a:xfrm>
            <a:off x="1451344" y="2667000"/>
            <a:ext cx="6316954" cy="3410849"/>
          </a:xfrm>
          <a:prstGeom prst="rect">
            <a:avLst/>
          </a:prstGeom>
        </p:spPr>
      </p:pic>
      <p:sp>
        <p:nvSpPr>
          <p:cNvPr id="4" name="TextBox 3"/>
          <p:cNvSpPr txBox="1"/>
          <p:nvPr/>
        </p:nvSpPr>
        <p:spPr>
          <a:xfrm>
            <a:off x="1143000" y="1524000"/>
            <a:ext cx="7086600" cy="1015663"/>
          </a:xfrm>
          <a:prstGeom prst="rect">
            <a:avLst/>
          </a:prstGeom>
          <a:noFill/>
        </p:spPr>
        <p:txBody>
          <a:bodyPr wrap="square" rtlCol="0">
            <a:spAutoFit/>
          </a:bodyPr>
          <a:lstStyle/>
          <a:p>
            <a:r>
              <a:rPr lang="en-US" sz="3000" b="1" dirty="0">
                <a:solidFill>
                  <a:schemeClr val="tx2"/>
                </a:solidFill>
              </a:rPr>
              <a:t>1. Generating Mechanical Waves in Tissue</a:t>
            </a:r>
            <a:endParaRPr lang="en-US" sz="3000" dirty="0">
              <a:solidFill>
                <a:schemeClr val="tx2"/>
              </a:solidFill>
            </a:endParaRPr>
          </a:p>
        </p:txBody>
      </p:sp>
    </p:spTree>
    <p:extLst>
      <p:ext uri="{BB962C8B-B14F-4D97-AF65-F5344CB8AC3E}">
        <p14:creationId xmlns:p14="http://schemas.microsoft.com/office/powerpoint/2010/main" val="138327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1154097"/>
          </a:xfrm>
        </p:spPr>
        <p:txBody>
          <a:bodyPr>
            <a:normAutofit fontScale="90000"/>
          </a:bodyPr>
          <a:lstStyle/>
          <a:p>
            <a:r>
              <a:rPr lang="en-US" dirty="0"/>
              <a:t>2. Imaging the Propagating Waves</a:t>
            </a:r>
          </a:p>
        </p:txBody>
      </p:sp>
      <p:pic>
        <p:nvPicPr>
          <p:cNvPr id="3" name="Picture 2" descr="WAVE LIVER.gif"/>
          <p:cNvPicPr>
            <a:picLocks noChangeAspect="1"/>
          </p:cNvPicPr>
          <p:nvPr/>
        </p:nvPicPr>
        <p:blipFill>
          <a:blip r:embed="rId3"/>
          <a:stretch>
            <a:fillRect/>
          </a:stretch>
        </p:blipFill>
        <p:spPr>
          <a:xfrm>
            <a:off x="1981200" y="1524000"/>
            <a:ext cx="5029200" cy="4615543"/>
          </a:xfrm>
          <a:prstGeom prst="rect">
            <a:avLst/>
          </a:prstGeom>
        </p:spPr>
      </p:pic>
    </p:spTree>
    <p:extLst>
      <p:ext uri="{BB962C8B-B14F-4D97-AF65-F5344CB8AC3E}">
        <p14:creationId xmlns:p14="http://schemas.microsoft.com/office/powerpoint/2010/main" val="3708314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Elastography : Principle</a:t>
            </a:r>
          </a:p>
        </p:txBody>
      </p:sp>
      <p:pic>
        <p:nvPicPr>
          <p:cNvPr id="3" name="Picture 2" descr="wave image.gif"/>
          <p:cNvPicPr>
            <a:picLocks noChangeAspect="1"/>
          </p:cNvPicPr>
          <p:nvPr/>
        </p:nvPicPr>
        <p:blipFill>
          <a:blip r:embed="rId3"/>
          <a:stretch>
            <a:fillRect/>
          </a:stretch>
        </p:blipFill>
        <p:spPr>
          <a:xfrm>
            <a:off x="533400" y="2133600"/>
            <a:ext cx="7937626" cy="3347391"/>
          </a:xfrm>
          <a:prstGeom prst="rect">
            <a:avLst/>
          </a:prstGeom>
        </p:spPr>
      </p:pic>
      <p:pic>
        <p:nvPicPr>
          <p:cNvPr id="4" name="Picture 3" descr="wave image.gif">
            <a:extLst>
              <a:ext uri="{FF2B5EF4-FFF2-40B4-BE49-F238E27FC236}">
                <a16:creationId xmlns:a16="http://schemas.microsoft.com/office/drawing/2014/main" id="{9075902E-6488-4BB7-9FD1-AB6756E15F8E}"/>
              </a:ext>
            </a:extLst>
          </p:cNvPr>
          <p:cNvPicPr>
            <a:picLocks noChangeAspect="1"/>
          </p:cNvPicPr>
          <p:nvPr/>
        </p:nvPicPr>
        <p:blipFill>
          <a:blip r:embed="rId3"/>
          <a:stretch>
            <a:fillRect/>
          </a:stretch>
        </p:blipFill>
        <p:spPr>
          <a:xfrm>
            <a:off x="489857" y="2133600"/>
            <a:ext cx="7937626" cy="3347391"/>
          </a:xfrm>
          <a:prstGeom prst="rect">
            <a:avLst/>
          </a:prstGeom>
        </p:spPr>
      </p:pic>
      <p:sp>
        <p:nvSpPr>
          <p:cNvPr id="5" name="Title 1">
            <a:extLst>
              <a:ext uri="{FF2B5EF4-FFF2-40B4-BE49-F238E27FC236}">
                <a16:creationId xmlns:a16="http://schemas.microsoft.com/office/drawing/2014/main" id="{64623833-DC86-43DF-B08A-3040982CD8E0}"/>
              </a:ext>
            </a:extLst>
          </p:cNvPr>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MR Elastography : Principle</a:t>
            </a:r>
            <a:endParaRPr lang="en-US" dirty="0"/>
          </a:p>
        </p:txBody>
      </p:sp>
    </p:spTree>
    <p:extLst>
      <p:ext uri="{BB962C8B-B14F-4D97-AF65-F5344CB8AC3E}">
        <p14:creationId xmlns:p14="http://schemas.microsoft.com/office/powerpoint/2010/main" val="63581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633" y="228600"/>
            <a:ext cx="7315200" cy="1154097"/>
          </a:xfrm>
        </p:spPr>
        <p:txBody>
          <a:bodyPr>
            <a:normAutofit/>
          </a:bodyPr>
          <a:lstStyle/>
          <a:p>
            <a:r>
              <a:rPr lang="en-US" dirty="0"/>
              <a:t>3. Generating </a:t>
            </a:r>
            <a:r>
              <a:rPr lang="en-US" dirty="0" err="1"/>
              <a:t>Elastograms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809750"/>
            <a:ext cx="700087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18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399"/>
            <a:ext cx="5410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730" y="2064326"/>
            <a:ext cx="3502025" cy="372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28600" y="457200"/>
            <a:ext cx="7315200" cy="762000"/>
          </a:xfrm>
        </p:spPr>
        <p:txBody>
          <a:bodyPr/>
          <a:lstStyle/>
          <a:p>
            <a:r>
              <a:rPr lang="en-US" dirty="0"/>
              <a:t>Interpretation</a:t>
            </a:r>
          </a:p>
        </p:txBody>
      </p:sp>
      <p:sp>
        <p:nvSpPr>
          <p:cNvPr id="6" name="Rectangle 5"/>
          <p:cNvSpPr/>
          <p:nvPr/>
        </p:nvSpPr>
        <p:spPr>
          <a:xfrm>
            <a:off x="1080655" y="6096000"/>
            <a:ext cx="4329545" cy="646331"/>
          </a:xfrm>
          <a:prstGeom prst="rect">
            <a:avLst/>
          </a:prstGeom>
        </p:spPr>
        <p:txBody>
          <a:bodyPr wrap="square">
            <a:spAutoFit/>
          </a:bodyPr>
          <a:lstStyle/>
          <a:p>
            <a:r>
              <a:rPr lang="nl-NL" dirty="0"/>
              <a:t>Yin et al. Clin Gastroenterol Hepatol 2007;5:1207–1213</a:t>
            </a:r>
            <a:endParaRPr lang="en-US" dirty="0"/>
          </a:p>
        </p:txBody>
      </p:sp>
    </p:spTree>
    <p:extLst>
      <p:ext uri="{BB962C8B-B14F-4D97-AF65-F5344CB8AC3E}">
        <p14:creationId xmlns:p14="http://schemas.microsoft.com/office/powerpoint/2010/main" val="360897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15200" cy="1154097"/>
          </a:xfrm>
        </p:spPr>
        <p:txBody>
          <a:bodyPr/>
          <a:lstStyle/>
          <a:p>
            <a:r>
              <a:rPr lang="en-US" dirty="0"/>
              <a:t>Liver Lab</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65" r="6964"/>
          <a:stretch/>
        </p:blipFill>
        <p:spPr bwMode="auto">
          <a:xfrm>
            <a:off x="152400" y="2005445"/>
            <a:ext cx="4038600" cy="379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53" b="40366"/>
          <a:stretch/>
        </p:blipFill>
        <p:spPr bwMode="auto">
          <a:xfrm>
            <a:off x="4267200" y="2604653"/>
            <a:ext cx="4720879" cy="2729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46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806" y="-19957"/>
            <a:ext cx="7315200" cy="1154097"/>
          </a:xfrm>
        </p:spPr>
        <p:txBody>
          <a:bodyPr/>
          <a:lstStyle/>
          <a:p>
            <a:r>
              <a:rPr lang="en-US" dirty="0"/>
              <a:t>Interpretation</a:t>
            </a:r>
          </a:p>
        </p:txBody>
      </p:sp>
      <p:sp>
        <p:nvSpPr>
          <p:cNvPr id="3" name="Content Placeholder 2"/>
          <p:cNvSpPr>
            <a:spLocks noGrp="1"/>
          </p:cNvSpPr>
          <p:nvPr>
            <p:ph idx="1"/>
          </p:nvPr>
        </p:nvSpPr>
        <p:spPr>
          <a:xfrm>
            <a:off x="724247" y="1447800"/>
            <a:ext cx="3968601" cy="405503"/>
          </a:xfrm>
        </p:spPr>
        <p:style>
          <a:lnRef idx="2">
            <a:schemeClr val="accent2">
              <a:shade val="50000"/>
            </a:schemeClr>
          </a:lnRef>
          <a:fillRef idx="1">
            <a:schemeClr val="accent2"/>
          </a:fillRef>
          <a:effectRef idx="0">
            <a:schemeClr val="accent2"/>
          </a:effectRef>
          <a:fontRef idx="minor">
            <a:schemeClr val="lt1"/>
          </a:fontRef>
        </p:style>
        <p:txBody>
          <a:bodyPr/>
          <a:lstStyle/>
          <a:p>
            <a:pPr marL="45720" indent="0">
              <a:buNone/>
            </a:pPr>
            <a:r>
              <a:rPr lang="en-US" dirty="0"/>
              <a:t>Fat quantification*</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73" y="2133600"/>
            <a:ext cx="8458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46299" y="6019800"/>
            <a:ext cx="6553199" cy="553998"/>
          </a:xfrm>
          <a:prstGeom prst="rect">
            <a:avLst/>
          </a:prstGeom>
          <a:noFill/>
        </p:spPr>
        <p:txBody>
          <a:bodyPr wrap="square" rtlCol="0">
            <a:spAutoFit/>
          </a:bodyPr>
          <a:lstStyle/>
          <a:p>
            <a:r>
              <a:rPr lang="en-US" sz="1200" dirty="0"/>
              <a:t>*MRI Steatosis Grading: Development and Initial Validation of a Color Mapping System</a:t>
            </a:r>
          </a:p>
          <a:p>
            <a:endParaRPr lang="en-US" dirty="0"/>
          </a:p>
        </p:txBody>
      </p:sp>
      <p:pic>
        <p:nvPicPr>
          <p:cNvPr id="7" name="Picture 6">
            <a:extLst>
              <a:ext uri="{FF2B5EF4-FFF2-40B4-BE49-F238E27FC236}">
                <a16:creationId xmlns:a16="http://schemas.microsoft.com/office/drawing/2014/main" id="{7AAD56F1-CF1F-439D-AC6B-0B7323AE0C3D}"/>
              </a:ext>
            </a:extLst>
          </p:cNvPr>
          <p:cNvPicPr>
            <a:picLocks noChangeAspect="1"/>
          </p:cNvPicPr>
          <p:nvPr/>
        </p:nvPicPr>
        <p:blipFill>
          <a:blip r:embed="rId4"/>
          <a:stretch>
            <a:fillRect/>
          </a:stretch>
        </p:blipFill>
        <p:spPr>
          <a:xfrm>
            <a:off x="297873" y="3691270"/>
            <a:ext cx="8548254" cy="2218660"/>
          </a:xfrm>
          <a:prstGeom prst="rect">
            <a:avLst/>
          </a:prstGeom>
        </p:spPr>
      </p:pic>
    </p:spTree>
    <p:extLst>
      <p:ext uri="{BB962C8B-B14F-4D97-AF65-F5344CB8AC3E}">
        <p14:creationId xmlns:p14="http://schemas.microsoft.com/office/powerpoint/2010/main" val="2966764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54097"/>
          </a:xfrm>
        </p:spPr>
        <p:txBody>
          <a:bodyPr>
            <a:normAutofit fontScale="90000"/>
          </a:bodyPr>
          <a:lstStyle/>
          <a:p>
            <a:r>
              <a:rPr lang="en-US" dirty="0"/>
              <a:t>USG VS MRI ELASTOGRAPHY </a:t>
            </a:r>
          </a:p>
        </p:txBody>
      </p:sp>
      <p:sp>
        <p:nvSpPr>
          <p:cNvPr id="3" name="Content Placeholder 2"/>
          <p:cNvSpPr>
            <a:spLocks noGrp="1"/>
          </p:cNvSpPr>
          <p:nvPr>
            <p:ph sz="quarter" idx="13"/>
          </p:nvPr>
        </p:nvSpPr>
        <p:spPr>
          <a:xfrm>
            <a:off x="762000" y="1295400"/>
            <a:ext cx="3566160" cy="2819400"/>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b="1" u="sng" dirty="0"/>
              <a:t>USG </a:t>
            </a:r>
            <a:r>
              <a:rPr lang="en-US" b="1" u="sng" dirty="0" err="1"/>
              <a:t>Elastography</a:t>
            </a:r>
            <a:endParaRPr lang="en-US" b="1" u="sng" dirty="0"/>
          </a:p>
          <a:p>
            <a:pPr lvl="1"/>
            <a:r>
              <a:rPr lang="en-US" dirty="0"/>
              <a:t>Small portions  are sampled</a:t>
            </a:r>
          </a:p>
          <a:p>
            <a:pPr lvl="1"/>
            <a:r>
              <a:rPr lang="en-US" dirty="0"/>
              <a:t>obese patients and narrow intercostal spaces.</a:t>
            </a:r>
          </a:p>
          <a:p>
            <a:pPr lvl="1"/>
            <a:r>
              <a:rPr lang="en-US" dirty="0"/>
              <a:t>It’s a subjective method, performer bias</a:t>
            </a:r>
          </a:p>
          <a:p>
            <a:endParaRPr lang="en-US" dirty="0"/>
          </a:p>
        </p:txBody>
      </p:sp>
      <p:sp>
        <p:nvSpPr>
          <p:cNvPr id="4" name="Content Placeholder 3"/>
          <p:cNvSpPr>
            <a:spLocks noGrp="1"/>
          </p:cNvSpPr>
          <p:nvPr>
            <p:ph sz="quarter" idx="14"/>
          </p:nvPr>
        </p:nvSpPr>
        <p:spPr>
          <a:xfrm>
            <a:off x="4572000" y="1295400"/>
            <a:ext cx="3718560" cy="2819400"/>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b="1" u="sng" dirty="0"/>
              <a:t>MR </a:t>
            </a:r>
            <a:r>
              <a:rPr lang="en-US" b="1" u="sng" dirty="0" err="1"/>
              <a:t>Elastography</a:t>
            </a:r>
            <a:endParaRPr lang="en-US" b="1" u="sng" dirty="0"/>
          </a:p>
          <a:p>
            <a:pPr lvl="1"/>
            <a:r>
              <a:rPr lang="en-US" dirty="0"/>
              <a:t>Samples larger portions of the liver </a:t>
            </a:r>
          </a:p>
          <a:p>
            <a:pPr lvl="1"/>
            <a:r>
              <a:rPr lang="en-US" dirty="0"/>
              <a:t>Not limited by body habitus and ribs.</a:t>
            </a:r>
          </a:p>
          <a:p>
            <a:pPr lvl="1"/>
            <a:r>
              <a:rPr lang="en-US" dirty="0"/>
              <a:t>Standardized assessment of the liver independent of performer bias.</a:t>
            </a:r>
          </a:p>
        </p:txBody>
      </p:sp>
      <p:sp>
        <p:nvSpPr>
          <p:cNvPr id="5" name="TextBox 4"/>
          <p:cNvSpPr txBox="1"/>
          <p:nvPr/>
        </p:nvSpPr>
        <p:spPr>
          <a:xfrm>
            <a:off x="3048000" y="4876800"/>
            <a:ext cx="3048000" cy="13419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228600" lvl="0" indent="-182880">
              <a:spcBef>
                <a:spcPct val="20000"/>
              </a:spcBef>
              <a:buClr>
                <a:srgbClr val="FF8600"/>
              </a:buClr>
              <a:buFont typeface="Wingdings" charset="2"/>
              <a:buChar char="§"/>
            </a:pPr>
            <a:r>
              <a:rPr lang="en-US" sz="2000" dirty="0">
                <a:solidFill>
                  <a:prstClr val="white"/>
                </a:solidFill>
              </a:rPr>
              <a:t>Quality is degraded in :</a:t>
            </a:r>
          </a:p>
          <a:p>
            <a:pPr marL="502920" lvl="1" indent="-182880">
              <a:spcBef>
                <a:spcPct val="20000"/>
              </a:spcBef>
              <a:buClr>
                <a:srgbClr val="FF8600"/>
              </a:buClr>
              <a:buFont typeface="Wingdings" charset="2"/>
              <a:buChar char="§"/>
            </a:pPr>
            <a:r>
              <a:rPr lang="en-US" dirty="0">
                <a:solidFill>
                  <a:prstClr val="white"/>
                </a:solidFill>
              </a:rPr>
              <a:t>marked iron deposition</a:t>
            </a:r>
          </a:p>
          <a:p>
            <a:pPr marL="502920" lvl="1" indent="-182880">
              <a:spcBef>
                <a:spcPct val="20000"/>
              </a:spcBef>
              <a:buClr>
                <a:srgbClr val="FF8600"/>
              </a:buClr>
              <a:buFont typeface="Wingdings" charset="2"/>
              <a:buChar char="§"/>
            </a:pPr>
            <a:r>
              <a:rPr lang="en-US" dirty="0">
                <a:solidFill>
                  <a:prstClr val="white"/>
                </a:solidFill>
              </a:rPr>
              <a:t>ascites.</a:t>
            </a:r>
          </a:p>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0" t="5696" r="47322" b="9091"/>
          <a:stretch/>
        </p:blipFill>
        <p:spPr bwMode="auto">
          <a:xfrm>
            <a:off x="838200" y="4246418"/>
            <a:ext cx="1981199" cy="205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21" t="7301" r="9027" b="1743"/>
          <a:stretch/>
        </p:blipFill>
        <p:spPr bwMode="auto">
          <a:xfrm>
            <a:off x="6248400" y="4366651"/>
            <a:ext cx="2140528" cy="185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43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315200" cy="1154097"/>
          </a:xfrm>
        </p:spPr>
        <p:txBody>
          <a:bodyPr/>
          <a:lstStyle/>
          <a:p>
            <a:r>
              <a:rPr lang="en-US" dirty="0"/>
              <a:t>MRE as a screening tool</a:t>
            </a:r>
          </a:p>
        </p:txBody>
      </p:sp>
      <p:sp>
        <p:nvSpPr>
          <p:cNvPr id="5" name="Right Arrow 4"/>
          <p:cNvSpPr/>
          <p:nvPr/>
        </p:nvSpPr>
        <p:spPr>
          <a:xfrm>
            <a:off x="290945" y="1711036"/>
            <a:ext cx="8610600" cy="637032"/>
          </a:xfrm>
          <a:prstGeom prst="rightArrow">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INCREASE IN LIVER STIFFNESS</a:t>
            </a:r>
          </a:p>
        </p:txBody>
      </p:sp>
      <p:pic>
        <p:nvPicPr>
          <p:cNvPr id="4098" name="Picture 2" descr="Image result for stages of cirrhosis in non alcoholic liver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36" y="2313432"/>
            <a:ext cx="8839200" cy="36301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2DCA7B-51EC-47B6-8C4F-A84C6EB20A40}"/>
              </a:ext>
            </a:extLst>
          </p:cNvPr>
          <p:cNvSpPr/>
          <p:nvPr/>
        </p:nvSpPr>
        <p:spPr>
          <a:xfrm>
            <a:off x="533400" y="6096000"/>
            <a:ext cx="7696200" cy="400110"/>
          </a:xfrm>
          <a:prstGeom prst="rect">
            <a:avLst/>
          </a:prstGeom>
        </p:spPr>
        <p:txBody>
          <a:bodyPr wrap="square">
            <a:spAutoFit/>
          </a:bodyPr>
          <a:lstStyle/>
          <a:p>
            <a:pPr>
              <a:buFont typeface="Arial" pitchFamily="34" charset="0"/>
              <a:buChar char="•"/>
            </a:pPr>
            <a:r>
              <a:rPr lang="en-US" sz="2000" dirty="0"/>
              <a:t>The key is to detect the silent reversible phase of early fibrosis</a:t>
            </a:r>
          </a:p>
        </p:txBody>
      </p:sp>
    </p:spTree>
    <p:extLst>
      <p:ext uri="{BB962C8B-B14F-4D97-AF65-F5344CB8AC3E}">
        <p14:creationId xmlns:p14="http://schemas.microsoft.com/office/powerpoint/2010/main" val="1533713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23E12E-754A-42E8-A73A-5F6D32EDC46E}"/>
              </a:ext>
            </a:extLst>
          </p:cNvPr>
          <p:cNvPicPr>
            <a:picLocks noChangeAspect="1"/>
          </p:cNvPicPr>
          <p:nvPr/>
        </p:nvPicPr>
        <p:blipFill>
          <a:blip r:embed="rId2"/>
          <a:stretch>
            <a:fillRect/>
          </a:stretch>
        </p:blipFill>
        <p:spPr>
          <a:xfrm>
            <a:off x="838200" y="976312"/>
            <a:ext cx="7162800" cy="5119688"/>
          </a:xfrm>
          <a:prstGeom prst="rect">
            <a:avLst/>
          </a:prstGeom>
        </p:spPr>
      </p:pic>
    </p:spTree>
    <p:extLst>
      <p:ext uri="{BB962C8B-B14F-4D97-AF65-F5344CB8AC3E}">
        <p14:creationId xmlns:p14="http://schemas.microsoft.com/office/powerpoint/2010/main" val="1809154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154097"/>
          </a:xfrm>
        </p:spPr>
        <p:txBody>
          <a:bodyPr/>
          <a:lstStyle/>
          <a:p>
            <a:r>
              <a:rPr lang="en-US" dirty="0"/>
              <a:t>CASE</a:t>
            </a:r>
          </a:p>
        </p:txBody>
      </p:sp>
      <p:sp>
        <p:nvSpPr>
          <p:cNvPr id="3" name="Content Placeholder 2"/>
          <p:cNvSpPr>
            <a:spLocks noGrp="1"/>
          </p:cNvSpPr>
          <p:nvPr>
            <p:ph idx="1"/>
          </p:nvPr>
        </p:nvSpPr>
        <p:spPr>
          <a:xfrm>
            <a:off x="838200" y="2189018"/>
            <a:ext cx="4267200" cy="3144982"/>
          </a:xfrm>
        </p:spPr>
        <p:txBody>
          <a:bodyPr/>
          <a:lstStyle/>
          <a:p>
            <a:r>
              <a:rPr lang="en-US" dirty="0"/>
              <a:t>A 30 year old male patient came for regular </a:t>
            </a:r>
            <a:r>
              <a:rPr lang="en-US" dirty="0">
                <a:solidFill>
                  <a:schemeClr val="tx2"/>
                </a:solidFill>
              </a:rPr>
              <a:t>health check up</a:t>
            </a:r>
            <a:r>
              <a:rPr lang="en-US" dirty="0"/>
              <a:t>.</a:t>
            </a:r>
          </a:p>
          <a:p>
            <a:r>
              <a:rPr lang="en-US" dirty="0">
                <a:solidFill>
                  <a:schemeClr val="tx2"/>
                </a:solidFill>
              </a:rPr>
              <a:t>USG</a:t>
            </a:r>
            <a:r>
              <a:rPr lang="en-US" dirty="0"/>
              <a:t> </a:t>
            </a:r>
            <a:r>
              <a:rPr lang="en-US" dirty="0" err="1"/>
              <a:t>Abdo</a:t>
            </a:r>
            <a:r>
              <a:rPr lang="en-US" dirty="0"/>
              <a:t>-pelvis revealed </a:t>
            </a:r>
            <a:r>
              <a:rPr lang="en-US" dirty="0">
                <a:solidFill>
                  <a:schemeClr val="tx2"/>
                </a:solidFill>
              </a:rPr>
              <a:t>Grade II Fatty liver</a:t>
            </a:r>
            <a:r>
              <a:rPr lang="en-US" dirty="0"/>
              <a:t>.</a:t>
            </a:r>
          </a:p>
          <a:p>
            <a:r>
              <a:rPr lang="en-US" dirty="0"/>
              <a:t>Following which he was advised MRI to assess the liver.</a:t>
            </a:r>
          </a:p>
          <a:p>
            <a:r>
              <a:rPr lang="en-US" dirty="0">
                <a:solidFill>
                  <a:schemeClr val="tx2"/>
                </a:solidFill>
              </a:rPr>
              <a:t>MRI liver lab </a:t>
            </a:r>
            <a:r>
              <a:rPr lang="en-US" dirty="0"/>
              <a:t>(fat </a:t>
            </a:r>
            <a:r>
              <a:rPr lang="en-US" dirty="0" err="1"/>
              <a:t>quatification</a:t>
            </a:r>
            <a:r>
              <a:rPr lang="en-US" dirty="0"/>
              <a:t>) and </a:t>
            </a:r>
            <a:r>
              <a:rPr lang="en-US" dirty="0">
                <a:solidFill>
                  <a:schemeClr val="tx2"/>
                </a:solidFill>
              </a:rPr>
              <a:t>MR Elastography </a:t>
            </a:r>
            <a:r>
              <a:rPr lang="en-US" dirty="0"/>
              <a:t>was done.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46" t="5080" r="8402" b="3075"/>
          <a:stretch/>
        </p:blipFill>
        <p:spPr bwMode="auto">
          <a:xfrm>
            <a:off x="5486399" y="2209800"/>
            <a:ext cx="3342409" cy="291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00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324600" cy="535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52951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71800" y="6211615"/>
            <a:ext cx="503664"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1400" dirty="0"/>
              <a:t>Soft</a:t>
            </a:r>
          </a:p>
        </p:txBody>
      </p:sp>
      <p:sp>
        <p:nvSpPr>
          <p:cNvPr id="7" name="TextBox 6"/>
          <p:cNvSpPr txBox="1"/>
          <p:nvPr/>
        </p:nvSpPr>
        <p:spPr>
          <a:xfrm>
            <a:off x="4800600" y="6211613"/>
            <a:ext cx="572593"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400" dirty="0"/>
              <a:t>Hard</a:t>
            </a:r>
          </a:p>
        </p:txBody>
      </p:sp>
    </p:spTree>
    <p:extLst>
      <p:ext uri="{BB962C8B-B14F-4D97-AF65-F5344CB8AC3E}">
        <p14:creationId xmlns:p14="http://schemas.microsoft.com/office/powerpoint/2010/main" val="74276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19498"/>
            <a:ext cx="7315200" cy="1154097"/>
          </a:xfrm>
        </p:spPr>
        <p:txBody>
          <a:bodyPr/>
          <a:lstStyle/>
          <a:p>
            <a:r>
              <a:rPr lang="en-US" dirty="0"/>
              <a:t>Findings</a:t>
            </a:r>
          </a:p>
        </p:txBody>
      </p:sp>
      <p:sp>
        <p:nvSpPr>
          <p:cNvPr id="3" name="Content Placeholder 2"/>
          <p:cNvSpPr>
            <a:spLocks noGrp="1"/>
          </p:cNvSpPr>
          <p:nvPr>
            <p:ph idx="1"/>
          </p:nvPr>
        </p:nvSpPr>
        <p:spPr>
          <a:xfrm>
            <a:off x="694290" y="2362201"/>
            <a:ext cx="5710491" cy="3200400"/>
          </a:xfrm>
        </p:spPr>
        <p:txBody>
          <a:bodyPr>
            <a:normAutofit/>
          </a:bodyPr>
          <a:lstStyle/>
          <a:p>
            <a:r>
              <a:rPr lang="en-US" i="1" dirty="0"/>
              <a:t>The stiffness in measured in </a:t>
            </a:r>
            <a:r>
              <a:rPr lang="en-US" i="1" dirty="0">
                <a:solidFill>
                  <a:schemeClr val="tx2"/>
                </a:solidFill>
              </a:rPr>
              <a:t>kilopascals</a:t>
            </a:r>
            <a:r>
              <a:rPr lang="en-US" i="1" dirty="0"/>
              <a:t>.</a:t>
            </a:r>
            <a:endParaRPr lang="en-US" dirty="0"/>
          </a:p>
          <a:p>
            <a:endParaRPr lang="en-US" i="1" dirty="0"/>
          </a:p>
          <a:p>
            <a:r>
              <a:rPr lang="en-US" i="1" dirty="0"/>
              <a:t>Average of the 4 ROI will be 2.9kpa</a:t>
            </a:r>
          </a:p>
          <a:p>
            <a:endParaRPr lang="en-US" i="1" dirty="0"/>
          </a:p>
          <a:p>
            <a:r>
              <a:rPr lang="en-US" i="1" dirty="0"/>
              <a:t>Referring to the scale, this belongs to </a:t>
            </a:r>
            <a:r>
              <a:rPr lang="en-US" i="1" dirty="0">
                <a:solidFill>
                  <a:schemeClr val="tx2"/>
                </a:solidFill>
              </a:rPr>
              <a:t>Stage F0 </a:t>
            </a:r>
            <a:r>
              <a:rPr lang="en-US" i="1" dirty="0"/>
              <a:t>of</a:t>
            </a:r>
            <a:r>
              <a:rPr lang="en-US" i="1" dirty="0">
                <a:solidFill>
                  <a:schemeClr val="tx2"/>
                </a:solidFill>
              </a:rPr>
              <a:t> </a:t>
            </a:r>
            <a:r>
              <a:rPr lang="en-US" i="1" dirty="0"/>
              <a:t>fibrosis.</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782" y="2286000"/>
            <a:ext cx="259959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46299" y="6019800"/>
            <a:ext cx="6553199" cy="553998"/>
          </a:xfrm>
          <a:prstGeom prst="rect">
            <a:avLst/>
          </a:prstGeom>
          <a:noFill/>
        </p:spPr>
        <p:txBody>
          <a:bodyPr wrap="square" rtlCol="0">
            <a:spAutoFit/>
          </a:bodyPr>
          <a:lstStyle/>
          <a:p>
            <a:r>
              <a:rPr lang="nl-NL" sz="1200" dirty="0"/>
              <a:t>**Yin et al. Clin Gastroenterol Hepatol 2007;5:1207–1213.</a:t>
            </a:r>
            <a:endParaRPr lang="en-US" sz="1200" dirty="0"/>
          </a:p>
          <a:p>
            <a:endParaRPr lang="en-US" dirty="0"/>
          </a:p>
        </p:txBody>
      </p:sp>
    </p:spTree>
    <p:extLst>
      <p:ext uri="{BB962C8B-B14F-4D97-AF65-F5344CB8AC3E}">
        <p14:creationId xmlns:p14="http://schemas.microsoft.com/office/powerpoint/2010/main" val="122868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315200" cy="1154097"/>
          </a:xfrm>
        </p:spPr>
        <p:txBody>
          <a:bodyPr>
            <a:normAutofit/>
          </a:bodyPr>
          <a:lstStyle/>
          <a:p>
            <a:r>
              <a:rPr lang="en-US" dirty="0"/>
              <a:t>MR Liver lab </a:t>
            </a: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717190" cy="469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91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315200" cy="1327212"/>
          </a:xfrm>
        </p:spPr>
        <p:txBody>
          <a:bodyPr/>
          <a:lstStyle/>
          <a:p>
            <a:r>
              <a:rPr lang="en-US" dirty="0"/>
              <a:t>Findings</a:t>
            </a:r>
          </a:p>
        </p:txBody>
      </p:sp>
      <p:sp>
        <p:nvSpPr>
          <p:cNvPr id="3" name="Content Placeholder 2"/>
          <p:cNvSpPr>
            <a:spLocks noGrp="1"/>
          </p:cNvSpPr>
          <p:nvPr>
            <p:ph idx="1"/>
          </p:nvPr>
        </p:nvSpPr>
        <p:spPr>
          <a:xfrm>
            <a:off x="908588" y="1906797"/>
            <a:ext cx="7315200" cy="3539527"/>
          </a:xfrm>
        </p:spPr>
        <p:txBody>
          <a:bodyPr>
            <a:normAutofit/>
          </a:bodyPr>
          <a:lstStyle/>
          <a:p>
            <a:r>
              <a:rPr lang="en-US" dirty="0"/>
              <a:t>The fat was quantified using the auto generated segmentation volume. </a:t>
            </a:r>
          </a:p>
          <a:p>
            <a:pPr lvl="1"/>
            <a:r>
              <a:rPr lang="en-US" dirty="0">
                <a:solidFill>
                  <a:schemeClr val="tx2"/>
                </a:solidFill>
              </a:rPr>
              <a:t>Segmentation volume = 33.1% fat.</a:t>
            </a:r>
          </a:p>
          <a:p>
            <a:pPr lvl="1"/>
            <a:r>
              <a:rPr lang="en-US" dirty="0"/>
              <a:t>Average fat percentage in four ROI = Average value=28 %</a:t>
            </a:r>
          </a:p>
          <a:p>
            <a:pPr lvl="1"/>
            <a:r>
              <a:rPr lang="en-US" dirty="0"/>
              <a:t>Histogram value of a specific ROI= 27.5%</a:t>
            </a:r>
          </a:p>
          <a:p>
            <a:r>
              <a:rPr lang="en-US" dirty="0"/>
              <a:t>Moderate fatty liver </a:t>
            </a:r>
            <a:r>
              <a:rPr lang="en-US" dirty="0">
                <a:solidFill>
                  <a:schemeClr val="tx2"/>
                </a:solidFill>
              </a:rPr>
              <a:t>(Grade II) </a:t>
            </a:r>
            <a:r>
              <a:rPr lang="en-US" dirty="0"/>
              <a:t>with 33.1 % approximate fat. content.</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60241"/>
            <a:ext cx="8827576" cy="81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6172200"/>
            <a:ext cx="7619999" cy="553998"/>
          </a:xfrm>
          <a:prstGeom prst="rect">
            <a:avLst/>
          </a:prstGeom>
          <a:noFill/>
        </p:spPr>
        <p:txBody>
          <a:bodyPr wrap="square" rtlCol="0">
            <a:spAutoFit/>
          </a:bodyPr>
          <a:lstStyle/>
          <a:p>
            <a:r>
              <a:rPr lang="en-US" sz="1200" dirty="0"/>
              <a:t>*MRI </a:t>
            </a:r>
            <a:r>
              <a:rPr lang="en-US" sz="1200" dirty="0" err="1"/>
              <a:t>Steatosis</a:t>
            </a:r>
            <a:r>
              <a:rPr lang="en-US" sz="1200" dirty="0"/>
              <a:t> Grading: Development and Initial Validation of a Color Mapping System</a:t>
            </a:r>
          </a:p>
          <a:p>
            <a:endParaRPr lang="en-US" dirty="0"/>
          </a:p>
        </p:txBody>
      </p:sp>
    </p:spTree>
    <p:extLst>
      <p:ext uri="{BB962C8B-B14F-4D97-AF65-F5344CB8AC3E}">
        <p14:creationId xmlns:p14="http://schemas.microsoft.com/office/powerpoint/2010/main" val="249437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52600"/>
            <a:ext cx="7010400" cy="914400"/>
          </a:xfrm>
        </p:spPr>
        <p:txBody>
          <a:bodyPr/>
          <a:lstStyle/>
          <a:p>
            <a:r>
              <a:rPr lang="en-US" dirty="0"/>
              <a:t>Technique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3275575"/>
              </p:ext>
            </p:extLst>
          </p:nvPr>
        </p:nvGraphicFramePr>
        <p:xfrm>
          <a:off x="1219200" y="2590800"/>
          <a:ext cx="66294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7766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noAutofit/>
          </a:bodyPr>
          <a:lstStyle/>
          <a:p>
            <a:r>
              <a:rPr lang="en-US" sz="2400" dirty="0">
                <a:solidFill>
                  <a:schemeClr val="tx2"/>
                </a:solidFill>
              </a:rPr>
              <a:t>What is MR </a:t>
            </a:r>
            <a:r>
              <a:rPr lang="en-US" sz="2400" dirty="0" err="1">
                <a:solidFill>
                  <a:schemeClr val="tx2"/>
                </a:solidFill>
              </a:rPr>
              <a:t>Elastography</a:t>
            </a:r>
            <a:r>
              <a:rPr lang="en-US" sz="2400" dirty="0">
                <a:solidFill>
                  <a:schemeClr val="tx2"/>
                </a:solidFill>
              </a:rPr>
              <a:t> ?</a:t>
            </a:r>
          </a:p>
          <a:p>
            <a:pPr marL="320040" lvl="1" indent="0">
              <a:buNone/>
            </a:pPr>
            <a:r>
              <a:rPr lang="en-US" sz="2400" dirty="0"/>
              <a:t>It is a new MRI-based biomarker-</a:t>
            </a:r>
          </a:p>
          <a:p>
            <a:pPr lvl="1"/>
            <a:r>
              <a:rPr lang="en-US" sz="2400" dirty="0"/>
              <a:t> for </a:t>
            </a:r>
            <a:r>
              <a:rPr lang="en-US" sz="2400" dirty="0">
                <a:solidFill>
                  <a:schemeClr val="tx2"/>
                </a:solidFill>
              </a:rPr>
              <a:t>characterizing</a:t>
            </a:r>
            <a:r>
              <a:rPr lang="en-US" sz="2400" dirty="0"/>
              <a:t> tissue stiffness non-invasively</a:t>
            </a:r>
          </a:p>
          <a:p>
            <a:pPr lvl="1"/>
            <a:r>
              <a:rPr lang="en-US" sz="2400" dirty="0"/>
              <a:t> useful in </a:t>
            </a:r>
            <a:r>
              <a:rPr lang="en-US" sz="2400" dirty="0">
                <a:solidFill>
                  <a:schemeClr val="tx2"/>
                </a:solidFill>
              </a:rPr>
              <a:t>detecting</a:t>
            </a:r>
            <a:r>
              <a:rPr lang="en-US" sz="2400" dirty="0"/>
              <a:t> the silent stage of </a:t>
            </a:r>
            <a:r>
              <a:rPr lang="en-US" sz="2400" dirty="0">
                <a:solidFill>
                  <a:schemeClr val="tx2"/>
                </a:solidFill>
              </a:rPr>
              <a:t>early fibrosis </a:t>
            </a:r>
            <a:r>
              <a:rPr lang="en-US" sz="2400" dirty="0"/>
              <a:t>which is a prequel to irreversible fibrosis and then cirrhosis.</a:t>
            </a:r>
          </a:p>
          <a:p>
            <a:r>
              <a:rPr lang="en-US" sz="2400" dirty="0">
                <a:solidFill>
                  <a:schemeClr val="tx2"/>
                </a:solidFill>
              </a:rPr>
              <a:t>What is fat quantification of Liver?</a:t>
            </a:r>
          </a:p>
          <a:p>
            <a:pPr marL="45720" indent="0">
              <a:buNone/>
            </a:pPr>
            <a:r>
              <a:rPr lang="en-US" sz="2400" dirty="0">
                <a:solidFill>
                  <a:schemeClr val="tx2"/>
                </a:solidFill>
              </a:rPr>
              <a:t>   </a:t>
            </a:r>
            <a:r>
              <a:rPr lang="en-US" sz="2400" dirty="0"/>
              <a:t>It is a non-invasive method using MRI sequences –</a:t>
            </a:r>
          </a:p>
          <a:p>
            <a:pPr lvl="1"/>
            <a:r>
              <a:rPr lang="en-US" sz="2400" dirty="0">
                <a:solidFill>
                  <a:schemeClr val="tx2"/>
                </a:solidFill>
              </a:rPr>
              <a:t>For evaluation of fat </a:t>
            </a:r>
            <a:r>
              <a:rPr lang="en-US" sz="2400" dirty="0"/>
              <a:t>of the entire liver </a:t>
            </a:r>
          </a:p>
          <a:p>
            <a:pPr lvl="1"/>
            <a:r>
              <a:rPr lang="en-US" sz="2400" dirty="0"/>
              <a:t> to give </a:t>
            </a:r>
            <a:r>
              <a:rPr lang="en-US" sz="2400" dirty="0">
                <a:solidFill>
                  <a:schemeClr val="tx2"/>
                </a:solidFill>
              </a:rPr>
              <a:t>an objective value </a:t>
            </a:r>
            <a:r>
              <a:rPr lang="en-US" sz="2400" dirty="0"/>
              <a:t>which is </a:t>
            </a:r>
            <a:r>
              <a:rPr lang="en-US" sz="2400" dirty="0">
                <a:solidFill>
                  <a:schemeClr val="tx2"/>
                </a:solidFill>
              </a:rPr>
              <a:t>95%</a:t>
            </a:r>
            <a:r>
              <a:rPr lang="en-US" sz="2400" dirty="0"/>
              <a:t> accurate as comparable to histopathology. </a:t>
            </a:r>
          </a:p>
          <a:p>
            <a:endParaRPr lang="en-US" sz="2400" dirty="0"/>
          </a:p>
        </p:txBody>
      </p:sp>
    </p:spTree>
    <p:extLst>
      <p:ext uri="{BB962C8B-B14F-4D97-AF65-F5344CB8AC3E}">
        <p14:creationId xmlns:p14="http://schemas.microsoft.com/office/powerpoint/2010/main" val="498653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7315200" cy="1154097"/>
          </a:xfrm>
        </p:spPr>
        <p:txBody>
          <a:bodyPr/>
          <a:lstStyle/>
          <a:p>
            <a:r>
              <a:rPr lang="en-US" dirty="0"/>
              <a:t>MRE Scan Technique</a:t>
            </a:r>
          </a:p>
        </p:txBody>
      </p:sp>
      <p:pic>
        <p:nvPicPr>
          <p:cNvPr id="4" name="Content Placeholder 3" descr="technique.PNG"/>
          <p:cNvPicPr>
            <a:picLocks noGrp="1" noChangeAspect="1"/>
          </p:cNvPicPr>
          <p:nvPr>
            <p:ph idx="1"/>
          </p:nvPr>
        </p:nvPicPr>
        <p:blipFill>
          <a:blip r:embed="rId3"/>
          <a:stretch>
            <a:fillRect/>
          </a:stretch>
        </p:blipFill>
        <p:spPr>
          <a:xfrm>
            <a:off x="457200" y="2209800"/>
            <a:ext cx="8237266" cy="3429000"/>
          </a:xfr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25883158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393</TotalTime>
  <Words>1165</Words>
  <Application>Microsoft Office PowerPoint</Application>
  <PresentationFormat>On-screen Show (4:3)</PresentationFormat>
  <Paragraphs>130</Paragraphs>
  <Slides>19</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Perspective</vt:lpstr>
      <vt:lpstr>MR liver lab and MR Elastography -  How do we stand to benefit?</vt:lpstr>
      <vt:lpstr>CASE</vt:lpstr>
      <vt:lpstr>PowerPoint Presentation</vt:lpstr>
      <vt:lpstr>Findings</vt:lpstr>
      <vt:lpstr>MR Liver lab </vt:lpstr>
      <vt:lpstr>Findings</vt:lpstr>
      <vt:lpstr>Technique</vt:lpstr>
      <vt:lpstr>PowerPoint Presentation</vt:lpstr>
      <vt:lpstr>MRE Scan Technique</vt:lpstr>
      <vt:lpstr>STEPS IN MRE</vt:lpstr>
      <vt:lpstr>2. Imaging the Propagating Waves</vt:lpstr>
      <vt:lpstr>MR Elastography : Principle</vt:lpstr>
      <vt:lpstr>3. Generating Elastograms</vt:lpstr>
      <vt:lpstr>Interpretation</vt:lpstr>
      <vt:lpstr>Liver Lab</vt:lpstr>
      <vt:lpstr>Interpretation</vt:lpstr>
      <vt:lpstr>USG VS MRI ELASTOGRAPHY </vt:lpstr>
      <vt:lpstr>MRE as a screening tool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radiology</dc:creator>
  <cp:lastModifiedBy>SHIBANI SALUJA</cp:lastModifiedBy>
  <cp:revision>85</cp:revision>
  <dcterms:created xsi:type="dcterms:W3CDTF">2006-08-16T00:00:00Z</dcterms:created>
  <dcterms:modified xsi:type="dcterms:W3CDTF">2019-02-22T05:07:52Z</dcterms:modified>
</cp:coreProperties>
</file>