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84" r:id="rId3"/>
    <p:sldId id="257" r:id="rId4"/>
    <p:sldId id="258" r:id="rId5"/>
    <p:sldId id="285" r:id="rId6"/>
    <p:sldId id="274" r:id="rId7"/>
    <p:sldId id="272" r:id="rId8"/>
    <p:sldId id="276" r:id="rId9"/>
    <p:sldId id="281" r:id="rId10"/>
    <p:sldId id="282" r:id="rId11"/>
    <p:sldId id="292" r:id="rId12"/>
    <p:sldId id="293" r:id="rId13"/>
    <p:sldId id="289" r:id="rId14"/>
    <p:sldId id="275" r:id="rId15"/>
    <p:sldId id="291" r:id="rId16"/>
    <p:sldId id="290" r:id="rId17"/>
    <p:sldId id="288" r:id="rId18"/>
    <p:sldId id="277" r:id="rId19"/>
    <p:sldId id="279" r:id="rId20"/>
    <p:sldId id="269" r:id="rId21"/>
    <p:sldId id="270" r:id="rId22"/>
    <p:sldId id="315" r:id="rId23"/>
    <p:sldId id="294" r:id="rId24"/>
    <p:sldId id="295" r:id="rId25"/>
    <p:sldId id="302" r:id="rId26"/>
    <p:sldId id="297" r:id="rId27"/>
    <p:sldId id="298" r:id="rId28"/>
    <p:sldId id="300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7" r:id="rId40"/>
    <p:sldId id="316" r:id="rId41"/>
    <p:sldId id="31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46678-5455-440F-A7EF-35BC5576FA38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96AF0-9753-4CF8-837C-7BD12430EF0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357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AN APICAL 4 CHAMBER VIEW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96AF0-9753-4CF8-837C-7BD12430EF00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326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AORTIC ANGIOGRAM</a:t>
            </a:r>
          </a:p>
          <a:p>
            <a:r>
              <a:rPr lang="en-GB" dirty="0"/>
              <a:t>PDA IS CROSSED FROM RV SIDE WITH WIRE 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96AF0-9753-4CF8-837C-7BD12430EF00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26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WIRE LARGE SHEATH IS PUT IN WHICH DEVICE IS LOADED </a:t>
            </a:r>
          </a:p>
          <a:p>
            <a:r>
              <a:rPr lang="en-GB" dirty="0"/>
              <a:t>THIS IS HOW DEVICE IS DEPLYOED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96AF0-9753-4CF8-837C-7BD12430EF00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765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96AF0-9753-4CF8-837C-7BD12430EF00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7163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96AF0-9753-4CF8-837C-7BD12430EF00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683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A7A25-A7F7-4C86-AA5A-0F9936376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22AB9-980F-41C5-971A-773ED33AE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C3C91-5535-45D4-BA12-7532C33C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935DF-5DED-491F-AC8C-D21CB56BC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6811-F8D1-4816-A556-48B0301C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6279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A5015-34A6-44DE-96FD-C74B5F56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6E628-C72E-4A98-BC9F-255BEBD93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6662F-CF6F-456D-BDA7-3533C0EC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018E1-E53B-4A5F-B468-BE1259C8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B4B58-2AED-4FE6-9FA3-1D9D3850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787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B693C3-2EFF-424B-84EE-EAB190A9B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FA077-A446-4047-BE1C-82289C6FB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B4A80-24ED-4998-B84A-C74BA2D8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D0111-921A-44F0-9EFE-94C65341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A483D-CBCD-471E-9FCC-A533795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785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41E4-1A41-4BB8-B559-969BDC3D7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B69DB-09AE-4733-B845-33E1E1295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71DE0-87C6-409C-AB9B-F9F82FE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D6B24-7367-492B-ACC3-718F5C61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1DA4F-73A9-41B9-AD92-43D21098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586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AF95-6C49-4F1E-9340-49C51A81A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39520-0297-4245-93BC-BC151157A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0948D-F3D3-44E5-BFE4-39AF255F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4BBC7-95A7-4365-99F8-14F0415D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38B5D-C58E-4692-8B9B-EB82A6B0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194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472A9-1D39-4DC2-AA0C-4CE8AE76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FAEB-0126-4D61-96A7-10D5971A7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AAFF4-6C14-4643-99DF-2EB46CA9F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ED199-4713-43C5-AA76-EF9F29A5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BFB1B-0E32-4501-91FF-20E83A2C0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9E42A-A394-4C9A-AA77-F3E64103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807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83B2B-D54A-4B7E-A916-B9D13BE01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5AECA-0743-4F94-A8A7-588E445E0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9D31-1FB5-49D8-8C69-334023613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120C23-FC64-42A8-9745-B37D284B2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EB15A-4079-48D8-B00B-2BC29BBA1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33E334-9EC1-487C-B4D1-2BAE7CED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5427A-80BE-4234-9BC7-47A6EA4D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DF01B-6E9E-419F-B15A-921B3263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90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D1A1-4940-4214-A34C-3E4A89E9D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62F598-AD9E-4934-9E92-FCE9F236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D7B38-A044-4825-B662-CDD09E66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9FB29-74BC-47EA-8741-326740B5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897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505AD5-FCAD-4A9F-82F1-59E341681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AF22D-E778-4ADC-9358-B80238E5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CBEFC-66BD-41B5-A52C-3C2D4FB6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980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B723-7B40-4DF0-A2A0-9E753497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FBCC-15CA-4303-8AF6-7217D64CC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6787B-357A-4231-A2CD-24207BF1E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F2221-35D7-4D71-AACD-3F1B8960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CA68D-443A-436F-B5F6-6C16144C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B752B-B5BA-46E5-9C19-23C4D66D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867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FC2E-2322-4BE7-BF23-6DC967F3C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7D60A0-FFA4-4E36-BB2C-1D91B1682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A9139-2D6C-42AF-9BB7-B973472DB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25736-FDFC-4441-A308-4C2DE231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ECF47-F641-4282-87E4-A771AD431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B6D6C-E059-46DD-8C6E-EA13D505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868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11B997-055B-4DA8-A6B1-4D9C8922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C81FC-036D-4E6A-ACDC-503B5BCB1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1D56F-ABD4-4B01-8CF6-DF505EDE5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79340-C4AC-412D-AC20-89EC81A3DD63}" type="datetimeFigureOut">
              <a:rPr lang="en-IN" smtClean="0"/>
              <a:t>26-04-2019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6953F-6779-41E4-9498-74F5C1391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85807-C59D-428F-85CB-04CE56667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66693-9956-47DC-BB5F-60135A4CAC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713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0C332-E1C2-4992-B26B-42F5C357C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1"/>
            <a:ext cx="9144000" cy="1983694"/>
          </a:xfrm>
        </p:spPr>
        <p:txBody>
          <a:bodyPr>
            <a:normAutofit/>
          </a:bodyPr>
          <a:lstStyle/>
          <a:p>
            <a:r>
              <a:rPr lang="en-GB" sz="4800" b="1" dirty="0"/>
              <a:t>CARDIAC SURGERY AND CARDIAC INTERVENTIONS IN PAEDIATRICS</a:t>
            </a:r>
            <a:endParaRPr lang="en-IN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124BFE-2C68-45E2-BE06-1E60D3351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4908"/>
            <a:ext cx="9144000" cy="962891"/>
          </a:xfrm>
        </p:spPr>
        <p:txBody>
          <a:bodyPr/>
          <a:lstStyle/>
          <a:p>
            <a:pPr algn="r"/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Prerna</a:t>
            </a:r>
            <a:r>
              <a:rPr lang="en-GB" dirty="0"/>
              <a:t> Bhat (JR III)</a:t>
            </a:r>
          </a:p>
          <a:p>
            <a:pPr algn="r"/>
            <a:r>
              <a:rPr lang="en-GB" dirty="0" err="1"/>
              <a:t>Dr.</a:t>
            </a:r>
            <a:r>
              <a:rPr lang="en-GB" dirty="0"/>
              <a:t> Santosh Joshi (Paediatric Cardiologist)</a:t>
            </a:r>
          </a:p>
        </p:txBody>
      </p:sp>
    </p:spTree>
    <p:extLst>
      <p:ext uri="{BB962C8B-B14F-4D97-AF65-F5344CB8AC3E}">
        <p14:creationId xmlns:p14="http://schemas.microsoft.com/office/powerpoint/2010/main" val="249868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0F6778-3B12-4D1B-8D2E-4E60B011D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r="8466" b="25000"/>
          <a:stretch/>
        </p:blipFill>
        <p:spPr>
          <a:xfrm>
            <a:off x="950686" y="232229"/>
            <a:ext cx="9499600" cy="6103257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5A42FA-E664-40C3-BFBE-C198321B702B}"/>
              </a:ext>
            </a:extLst>
          </p:cNvPr>
          <p:cNvCxnSpPr>
            <a:cxnSpLocks/>
          </p:cNvCxnSpPr>
          <p:nvPr/>
        </p:nvCxnSpPr>
        <p:spPr>
          <a:xfrm flipV="1">
            <a:off x="1553029" y="1349829"/>
            <a:ext cx="616857" cy="22134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18B3C5-F980-4623-BB60-87EFCF2A357C}"/>
              </a:ext>
            </a:extLst>
          </p:cNvPr>
          <p:cNvCxnSpPr>
            <a:cxnSpLocks/>
          </p:cNvCxnSpPr>
          <p:nvPr/>
        </p:nvCxnSpPr>
        <p:spPr>
          <a:xfrm flipV="1">
            <a:off x="1690914" y="2162629"/>
            <a:ext cx="567871" cy="22859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8412BB-51D1-42C6-B274-D4CEF5358D9B}"/>
              </a:ext>
            </a:extLst>
          </p:cNvPr>
          <p:cNvCxnSpPr>
            <a:cxnSpLocks/>
          </p:cNvCxnSpPr>
          <p:nvPr/>
        </p:nvCxnSpPr>
        <p:spPr>
          <a:xfrm flipV="1">
            <a:off x="1843314" y="3106057"/>
            <a:ext cx="631371" cy="17780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A09972-D7DB-44E0-8B7C-86124CC736CC}"/>
              </a:ext>
            </a:extLst>
          </p:cNvPr>
          <p:cNvCxnSpPr>
            <a:cxnSpLocks/>
          </p:cNvCxnSpPr>
          <p:nvPr/>
        </p:nvCxnSpPr>
        <p:spPr>
          <a:xfrm flipV="1">
            <a:off x="1995714" y="3766457"/>
            <a:ext cx="526142" cy="15240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261D63-C91F-4CFD-9D87-7C46555F787F}"/>
              </a:ext>
            </a:extLst>
          </p:cNvPr>
          <p:cNvCxnSpPr>
            <a:cxnSpLocks/>
          </p:cNvCxnSpPr>
          <p:nvPr/>
        </p:nvCxnSpPr>
        <p:spPr>
          <a:xfrm flipV="1">
            <a:off x="1741714" y="4633687"/>
            <a:ext cx="602343" cy="16691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68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78C7-B663-4A3D-904E-B27D89476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29" y="176439"/>
            <a:ext cx="10515600" cy="1325563"/>
          </a:xfrm>
        </p:spPr>
        <p:txBody>
          <a:bodyPr/>
          <a:lstStyle/>
          <a:p>
            <a:r>
              <a:rPr lang="en-GB" dirty="0"/>
              <a:t>What was unique with this case so far?????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15D1E-97AC-4296-92C3-96F4E8785E58}"/>
              </a:ext>
            </a:extLst>
          </p:cNvPr>
          <p:cNvSpPr txBox="1">
            <a:spLocks/>
          </p:cNvSpPr>
          <p:nvPr/>
        </p:nvSpPr>
        <p:spPr>
          <a:xfrm>
            <a:off x="918029" y="1253331"/>
            <a:ext cx="10515600" cy="54282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Symptomatic Cardiac masses in children are rare.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Most common cardiac tumours in children are </a:t>
            </a:r>
            <a:r>
              <a:rPr lang="en-GB" dirty="0">
                <a:solidFill>
                  <a:srgbClr val="FF0000"/>
                </a:solidFill>
              </a:rPr>
              <a:t>Rhabdomyomas.</a:t>
            </a:r>
          </a:p>
          <a:p>
            <a:endParaRPr lang="en-GB" dirty="0"/>
          </a:p>
          <a:p>
            <a:r>
              <a:rPr lang="en-GB" dirty="0"/>
              <a:t>Most of them do not cause any inflow or outflow obstruction and regress on their own.</a:t>
            </a:r>
          </a:p>
          <a:p>
            <a:endParaRPr lang="en-GB" dirty="0"/>
          </a:p>
          <a:p>
            <a:r>
              <a:rPr lang="en-GB" dirty="0"/>
              <a:t>So we had Young Infant- </a:t>
            </a:r>
            <a:r>
              <a:rPr lang="en-GB" dirty="0" err="1"/>
              <a:t>Wt</a:t>
            </a:r>
            <a:r>
              <a:rPr lang="en-GB" dirty="0"/>
              <a:t>: 6Kg- Huge RA Mass-</a:t>
            </a:r>
            <a:r>
              <a:rPr lang="en-GB" dirty="0" err="1"/>
              <a:t>Etiology</a:t>
            </a:r>
            <a:r>
              <a:rPr lang="en-GB" dirty="0"/>
              <a:t> Unknown-Obstructing RV inflow significantly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PRIORITY WAS REMOVAL OF MASS SURGICALLY 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78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34428-AC4F-4F48-B767-5FF78E22C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" y="878115"/>
            <a:ext cx="10515600" cy="1560285"/>
          </a:xfrm>
        </p:spPr>
        <p:txBody>
          <a:bodyPr>
            <a:normAutofit fontScale="90000"/>
          </a:bodyPr>
          <a:lstStyle/>
          <a:p>
            <a:br>
              <a:rPr lang="en-GB" sz="3200" dirty="0">
                <a:solidFill>
                  <a:srgbClr val="FF0000"/>
                </a:solidFill>
              </a:rPr>
            </a:br>
            <a:r>
              <a:rPr lang="en-GB" sz="3200" dirty="0">
                <a:solidFill>
                  <a:srgbClr val="FF0000"/>
                </a:solidFill>
              </a:rPr>
              <a:t>CASE was discussed with CVTS Team and they obliged by posting the case as soon as clearance was done.</a:t>
            </a:r>
            <a:br>
              <a:rPr lang="en-GB" sz="3200" dirty="0">
                <a:solidFill>
                  <a:srgbClr val="FF0000"/>
                </a:solidFill>
              </a:rPr>
            </a:br>
            <a:r>
              <a:rPr lang="en-GB" sz="3200" dirty="0">
                <a:solidFill>
                  <a:srgbClr val="FF0000"/>
                </a:solidFill>
              </a:rPr>
              <a:t>Parents of the baby were counselled about the urgency of situation.</a:t>
            </a:r>
            <a:br>
              <a:rPr lang="en-GB" sz="3200" dirty="0">
                <a:solidFill>
                  <a:srgbClr val="FF0000"/>
                </a:solidFill>
              </a:rPr>
            </a:br>
            <a:br>
              <a:rPr lang="en-IN" sz="3200" dirty="0">
                <a:solidFill>
                  <a:srgbClr val="FF0000"/>
                </a:solidFill>
              </a:rPr>
            </a:b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E8968-DFCD-4D61-9D98-6B8B868B6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690" y="2438400"/>
            <a:ext cx="10515600" cy="2547257"/>
          </a:xfrm>
        </p:spPr>
        <p:txBody>
          <a:bodyPr/>
          <a:lstStyle/>
          <a:p>
            <a:r>
              <a:rPr lang="en-GB" dirty="0"/>
              <a:t>Very next day morning Baby had Cardiac arrest</a:t>
            </a:r>
          </a:p>
          <a:p>
            <a:r>
              <a:rPr lang="en-GB" dirty="0"/>
              <a:t>CPR was started</a:t>
            </a:r>
          </a:p>
          <a:p>
            <a:r>
              <a:rPr lang="en-GB" dirty="0"/>
              <a:t>Baby was shifted to Cardiac OT in emergency and was put immediately on </a:t>
            </a:r>
            <a:r>
              <a:rPr lang="en-GB" dirty="0" err="1"/>
              <a:t>CardioPulmonaryBypass</a:t>
            </a:r>
            <a:r>
              <a:rPr lang="en-GB" dirty="0"/>
              <a:t>.</a:t>
            </a:r>
          </a:p>
          <a:p>
            <a:r>
              <a:rPr lang="en-GB" dirty="0"/>
              <a:t>Tumour was removed Surgically.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7169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7AEA-DF70-4862-986D-4595C299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Surgical Steps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817E-4539-4817-87CE-F15EBBECF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Under General Anesthesia Midline Sternotomy followed by Pericardiotomy was done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Next an </a:t>
            </a:r>
            <a:r>
              <a:rPr lang="en-US" dirty="0" err="1"/>
              <a:t>Aorto</a:t>
            </a:r>
            <a:r>
              <a:rPr lang="en-US" dirty="0"/>
              <a:t> </a:t>
            </a:r>
            <a:r>
              <a:rPr lang="en-US" dirty="0" err="1"/>
              <a:t>Bicaval</a:t>
            </a:r>
            <a:r>
              <a:rPr lang="en-US" dirty="0"/>
              <a:t> cannulation and Cardiopulmonary Bypass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Right atrium opened</a:t>
            </a:r>
          </a:p>
          <a:p>
            <a:pPr algn="ctr"/>
            <a:endParaRPr lang="en-US" dirty="0"/>
          </a:p>
          <a:p>
            <a:endParaRPr lang="en-IN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2AC5DA-07B3-4C1D-A5C0-6F16945D5305}"/>
              </a:ext>
            </a:extLst>
          </p:cNvPr>
          <p:cNvCxnSpPr/>
          <p:nvPr/>
        </p:nvCxnSpPr>
        <p:spPr>
          <a:xfrm>
            <a:off x="3345542" y="2849593"/>
            <a:ext cx="0" cy="511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D88960-E7B6-4511-8077-EA2AC10CE7DC}"/>
              </a:ext>
            </a:extLst>
          </p:cNvPr>
          <p:cNvCxnSpPr/>
          <p:nvPr/>
        </p:nvCxnSpPr>
        <p:spPr>
          <a:xfrm>
            <a:off x="3344035" y="4424125"/>
            <a:ext cx="0" cy="659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18DBC05-B475-45E7-95E0-ABC036764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8" b="27145"/>
          <a:stretch/>
        </p:blipFill>
        <p:spPr>
          <a:xfrm>
            <a:off x="1161163" y="689438"/>
            <a:ext cx="7818343" cy="439781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B6CE8D2-B4D6-4312-9036-E6F2C4DECFEB}"/>
              </a:ext>
            </a:extLst>
          </p:cNvPr>
          <p:cNvSpPr/>
          <p:nvPr/>
        </p:nvSpPr>
        <p:spPr>
          <a:xfrm>
            <a:off x="6734629" y="2133600"/>
            <a:ext cx="2634342" cy="297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860C733-7EA3-4CA8-82D1-309F465FA6A0}"/>
              </a:ext>
            </a:extLst>
          </p:cNvPr>
          <p:cNvSpPr/>
          <p:nvPr/>
        </p:nvSpPr>
        <p:spPr>
          <a:xfrm>
            <a:off x="8120743" y="4434114"/>
            <a:ext cx="1248228" cy="217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DC878B1-420C-4E6C-A2AB-70AEE806113E}"/>
              </a:ext>
            </a:extLst>
          </p:cNvPr>
          <p:cNvSpPr/>
          <p:nvPr/>
        </p:nvSpPr>
        <p:spPr>
          <a:xfrm>
            <a:off x="5326743" y="4107543"/>
            <a:ext cx="268514" cy="1284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C204E-E2DB-4807-B3BF-D0E4C20C516F}"/>
              </a:ext>
            </a:extLst>
          </p:cNvPr>
          <p:cNvSpPr txBox="1"/>
          <p:nvPr/>
        </p:nvSpPr>
        <p:spPr>
          <a:xfrm>
            <a:off x="9419771" y="1981200"/>
            <a:ext cx="222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IVC CANNULA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58DD5-13B3-442C-A632-D23AFAE48CE9}"/>
              </a:ext>
            </a:extLst>
          </p:cNvPr>
          <p:cNvSpPr txBox="1"/>
          <p:nvPr/>
        </p:nvSpPr>
        <p:spPr>
          <a:xfrm>
            <a:off x="9419771" y="4288971"/>
            <a:ext cx="222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SVC CANNULA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6D7CD-4708-470A-B485-F5CE998B5AF4}"/>
              </a:ext>
            </a:extLst>
          </p:cNvPr>
          <p:cNvSpPr txBox="1"/>
          <p:nvPr/>
        </p:nvSpPr>
        <p:spPr>
          <a:xfrm>
            <a:off x="5070334" y="5551714"/>
            <a:ext cx="321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CLAMP ON AORTA WITH AORTIC CANNULA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542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9B50687-6B9F-45D2-A0C0-453D9C6BF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4" b="32068"/>
          <a:stretch/>
        </p:blipFill>
        <p:spPr>
          <a:xfrm>
            <a:off x="1059804" y="1168400"/>
            <a:ext cx="8750946" cy="492246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6FC79809-F5B5-4088-AA5D-B4C6D2F118CB}"/>
              </a:ext>
            </a:extLst>
          </p:cNvPr>
          <p:cNvSpPr/>
          <p:nvPr/>
        </p:nvSpPr>
        <p:spPr>
          <a:xfrm>
            <a:off x="5802702" y="2944483"/>
            <a:ext cx="4629509" cy="212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510723-A620-4D1F-88BC-81EABE4A426F}"/>
              </a:ext>
            </a:extLst>
          </p:cNvPr>
          <p:cNvSpPr txBox="1"/>
          <p:nvPr/>
        </p:nvSpPr>
        <p:spPr>
          <a:xfrm>
            <a:off x="10363200" y="2559170"/>
            <a:ext cx="1748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MASS AFTER OPENING THE RIGHT ATRIUM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065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298A-0807-442A-AEF9-5732B0BE6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RA Tumor was excised with small rim of tissue(interatrial septum) around</a:t>
            </a:r>
          </a:p>
          <a:p>
            <a:endParaRPr lang="en-US" sz="4400" dirty="0"/>
          </a:p>
          <a:p>
            <a:endParaRPr lang="en-US" sz="4400" dirty="0"/>
          </a:p>
          <a:p>
            <a:r>
              <a:rPr lang="en-US" sz="4400" dirty="0"/>
              <a:t>Atrial septal defect closed with Pericardial patch</a:t>
            </a:r>
          </a:p>
          <a:p>
            <a:pPr>
              <a:buNone/>
            </a:pPr>
            <a:endParaRPr lang="en-US" sz="4400" dirty="0"/>
          </a:p>
          <a:p>
            <a:endParaRPr lang="en-IN" sz="4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24810F-6641-4019-8705-A18CC933E822}"/>
              </a:ext>
            </a:extLst>
          </p:cNvPr>
          <p:cNvCxnSpPr>
            <a:cxnSpLocks/>
          </p:cNvCxnSpPr>
          <p:nvPr/>
        </p:nvCxnSpPr>
        <p:spPr>
          <a:xfrm>
            <a:off x="5512143" y="3230113"/>
            <a:ext cx="0" cy="1240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209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25844-D64D-430F-A15F-D6C65A158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IN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2D1D182-5A2F-47D8-AA47-81D20C22D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4" y="994229"/>
            <a:ext cx="5302861" cy="5382007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9528F6F-E969-47F1-81AB-51E9D3B8EDB0}"/>
              </a:ext>
            </a:extLst>
          </p:cNvPr>
          <p:cNvSpPr/>
          <p:nvPr/>
        </p:nvSpPr>
        <p:spPr>
          <a:xfrm>
            <a:off x="4753428" y="3689237"/>
            <a:ext cx="3795485" cy="312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0406F-84EF-4B9C-9EAD-A86952D4393F}"/>
              </a:ext>
            </a:extLst>
          </p:cNvPr>
          <p:cNvSpPr txBox="1"/>
          <p:nvPr/>
        </p:nvSpPr>
        <p:spPr>
          <a:xfrm>
            <a:off x="8927667" y="3354963"/>
            <a:ext cx="2644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ATRIAL SEPTAL CLOSED WITH PERICARDIAL PATCH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6108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88BF37-6204-4B42-A4B5-DB6500E6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5200"/>
            <a:ext cx="10515600" cy="5211763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Patient came off – </a:t>
            </a:r>
            <a:r>
              <a:rPr lang="en-US" sz="4000" dirty="0" err="1"/>
              <a:t>CardiopulmonaryBypass</a:t>
            </a:r>
            <a:r>
              <a:rPr lang="en-US" sz="4000" dirty="0"/>
              <a:t> easily</a:t>
            </a:r>
          </a:p>
          <a:p>
            <a:endParaRPr lang="en-US" sz="4000" dirty="0"/>
          </a:p>
          <a:p>
            <a:r>
              <a:rPr lang="en-US" sz="4000" dirty="0"/>
              <a:t>Shifted to CVTS Recovery Room</a:t>
            </a:r>
          </a:p>
          <a:p>
            <a:endParaRPr lang="en-US" sz="4000" dirty="0"/>
          </a:p>
          <a:p>
            <a:r>
              <a:rPr lang="en-US" sz="4000" dirty="0"/>
              <a:t>Extubated next day morning</a:t>
            </a:r>
          </a:p>
          <a:p>
            <a:endParaRPr lang="en-US" sz="4000" dirty="0"/>
          </a:p>
          <a:p>
            <a:r>
              <a:rPr lang="en-US" sz="4000" dirty="0"/>
              <a:t>Discharged on Day 7</a:t>
            </a:r>
          </a:p>
          <a:p>
            <a:endParaRPr lang="en-IN" sz="4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532542D-24ED-43D1-A409-BC83D5838A84}"/>
              </a:ext>
            </a:extLst>
          </p:cNvPr>
          <p:cNvCxnSpPr/>
          <p:nvPr/>
        </p:nvCxnSpPr>
        <p:spPr>
          <a:xfrm>
            <a:off x="3640209" y="1762117"/>
            <a:ext cx="0" cy="595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C03128-7F6E-4AA9-97A2-1937DCEE2EA6}"/>
              </a:ext>
            </a:extLst>
          </p:cNvPr>
          <p:cNvCxnSpPr/>
          <p:nvPr/>
        </p:nvCxnSpPr>
        <p:spPr>
          <a:xfrm>
            <a:off x="3640209" y="3330701"/>
            <a:ext cx="0" cy="52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13C2CB-8F31-4A6E-8548-CA55A4EE8F85}"/>
              </a:ext>
            </a:extLst>
          </p:cNvPr>
          <p:cNvCxnSpPr/>
          <p:nvPr/>
        </p:nvCxnSpPr>
        <p:spPr>
          <a:xfrm>
            <a:off x="3654556" y="4560662"/>
            <a:ext cx="0" cy="584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377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E25BE3-B324-4A26-AE49-1DFA79A9D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00" y="719607"/>
            <a:ext cx="7225046" cy="5418785"/>
          </a:xfrm>
        </p:spPr>
      </p:pic>
    </p:spTree>
    <p:extLst>
      <p:ext uri="{BB962C8B-B14F-4D97-AF65-F5344CB8AC3E}">
        <p14:creationId xmlns:p14="http://schemas.microsoft.com/office/powerpoint/2010/main" val="72280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BF32-DD9A-43E8-8838-04E1482EB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483" y="2369388"/>
            <a:ext cx="5373982" cy="1852763"/>
          </a:xfrm>
        </p:spPr>
        <p:txBody>
          <a:bodyPr>
            <a:noAutofit/>
          </a:bodyPr>
          <a:lstStyle/>
          <a:p>
            <a:pPr algn="r"/>
            <a:r>
              <a:rPr lang="en-GB" sz="12000" b="1" dirty="0"/>
              <a:t>CASE 1</a:t>
            </a:r>
            <a:endParaRPr lang="en-IN" sz="12000" b="1" dirty="0"/>
          </a:p>
        </p:txBody>
      </p:sp>
    </p:spTree>
    <p:extLst>
      <p:ext uri="{BB962C8B-B14F-4D97-AF65-F5344CB8AC3E}">
        <p14:creationId xmlns:p14="http://schemas.microsoft.com/office/powerpoint/2010/main" val="2555442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F1DE55-A9D1-46CA-AEA6-5DF41B02B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80" y="805717"/>
            <a:ext cx="4379640" cy="5839521"/>
          </a:xfrm>
        </p:spPr>
      </p:pic>
    </p:spTree>
    <p:extLst>
      <p:ext uri="{BB962C8B-B14F-4D97-AF65-F5344CB8AC3E}">
        <p14:creationId xmlns:p14="http://schemas.microsoft.com/office/powerpoint/2010/main" val="2359456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0474E-D12F-4DEE-959F-67ED977E5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131"/>
            <a:ext cx="10515600" cy="911791"/>
          </a:xfrm>
        </p:spPr>
        <p:txBody>
          <a:bodyPr>
            <a:normAutofit/>
          </a:bodyPr>
          <a:lstStyle/>
          <a:p>
            <a:r>
              <a:rPr lang="en-GB" sz="3600" dirty="0"/>
              <a:t>WHY THIS CASE STANDS OUT????</a:t>
            </a:r>
            <a:endParaRPr lang="en-IN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B70FFF-2251-49E3-B5EC-58CFE2D7A5EE}"/>
              </a:ext>
            </a:extLst>
          </p:cNvPr>
          <p:cNvSpPr/>
          <p:nvPr/>
        </p:nvSpPr>
        <p:spPr>
          <a:xfrm>
            <a:off x="7200455" y="1894747"/>
            <a:ext cx="4248265" cy="14066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PEDIATRIC CARDIAC SURGICAL PROGRAMME </a:t>
            </a:r>
            <a:endParaRPr lang="en-I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3EFEDB-A9CF-4CFA-9F1C-9A7A30760D59}"/>
              </a:ext>
            </a:extLst>
          </p:cNvPr>
          <p:cNvSpPr/>
          <p:nvPr/>
        </p:nvSpPr>
        <p:spPr>
          <a:xfrm rot="10800000" flipV="1">
            <a:off x="159657" y="1014923"/>
            <a:ext cx="2895600" cy="1180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TUMORS ARE RARE IN CHILDREN</a:t>
            </a:r>
            <a:endParaRPr lang="en-I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54E0B7-37F5-4147-B343-E89DD3F4C66D}"/>
              </a:ext>
            </a:extLst>
          </p:cNvPr>
          <p:cNvSpPr/>
          <p:nvPr/>
        </p:nvSpPr>
        <p:spPr>
          <a:xfrm rot="10800000" flipV="1">
            <a:off x="159656" y="3001392"/>
            <a:ext cx="2895600" cy="1389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TUMORS WITH SUCH SIGNIFICANT OBSTRUCTION ARE EVEN RARE </a:t>
            </a:r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CD12E69-D6D3-493D-9F00-89FCCF564356}"/>
              </a:ext>
            </a:extLst>
          </p:cNvPr>
          <p:cNvSpPr/>
          <p:nvPr/>
        </p:nvSpPr>
        <p:spPr>
          <a:xfrm rot="10800000" flipV="1">
            <a:off x="159656" y="5113620"/>
            <a:ext cx="2895600" cy="12799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EXTREME SYMPTOMS:</a:t>
            </a:r>
          </a:p>
          <a:p>
            <a:pPr algn="ctr"/>
            <a:r>
              <a:rPr lang="en-GB" sz="1600" dirty="0"/>
              <a:t>CARDIAC ARREST DUE TO INFLOW OBSTRUCTION</a:t>
            </a:r>
            <a:endParaRPr lang="en-IN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963C1F-D575-47CD-B802-DAA4BE16D2EF}"/>
              </a:ext>
            </a:extLst>
          </p:cNvPr>
          <p:cNvSpPr/>
          <p:nvPr/>
        </p:nvSpPr>
        <p:spPr>
          <a:xfrm rot="10800000" flipV="1">
            <a:off x="3857169" y="3018712"/>
            <a:ext cx="2677885" cy="1354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SPLIT SECOND DECISION BY SURGEONS TO TAKE CHILD IN OT </a:t>
            </a:r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46F9D2-7860-497D-AA78-C2E689D6E073}"/>
              </a:ext>
            </a:extLst>
          </p:cNvPr>
          <p:cNvSpPr/>
          <p:nvPr/>
        </p:nvSpPr>
        <p:spPr>
          <a:xfrm rot="10800000" flipV="1">
            <a:off x="3751942" y="1089874"/>
            <a:ext cx="2895600" cy="1213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CPR DONE AND SURGEONS CONTACTED </a:t>
            </a:r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FCB92E-23D7-43EE-843B-DA113493FDE7}"/>
              </a:ext>
            </a:extLst>
          </p:cNvPr>
          <p:cNvSpPr/>
          <p:nvPr/>
        </p:nvSpPr>
        <p:spPr>
          <a:xfrm rot="10800000" flipV="1">
            <a:off x="3860799" y="4997676"/>
            <a:ext cx="2895600" cy="1337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SUCCESSFUL OUTCOME IN A CHILD</a:t>
            </a:r>
            <a:endParaRPr lang="en-IN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66649C-B9DE-4CF0-A117-DCC98A007763}"/>
              </a:ext>
            </a:extLst>
          </p:cNvPr>
          <p:cNvCxnSpPr>
            <a:cxnSpLocks/>
          </p:cNvCxnSpPr>
          <p:nvPr/>
        </p:nvCxnSpPr>
        <p:spPr>
          <a:xfrm>
            <a:off x="1603827" y="2423886"/>
            <a:ext cx="0" cy="406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BCE39A-050C-46A8-96B5-FFBEA9E03571}"/>
              </a:ext>
            </a:extLst>
          </p:cNvPr>
          <p:cNvCxnSpPr>
            <a:cxnSpLocks/>
          </p:cNvCxnSpPr>
          <p:nvPr/>
        </p:nvCxnSpPr>
        <p:spPr>
          <a:xfrm>
            <a:off x="1603827" y="4564743"/>
            <a:ext cx="0" cy="353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97BE49-D054-439E-8C15-D1183479CB46}"/>
              </a:ext>
            </a:extLst>
          </p:cNvPr>
          <p:cNvCxnSpPr/>
          <p:nvPr/>
        </p:nvCxnSpPr>
        <p:spPr>
          <a:xfrm>
            <a:off x="1908627" y="3004457"/>
            <a:ext cx="0" cy="130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208311-3FD2-4DC0-BA43-5CA486BA28DB}"/>
              </a:ext>
            </a:extLst>
          </p:cNvPr>
          <p:cNvCxnSpPr>
            <a:cxnSpLocks/>
          </p:cNvCxnSpPr>
          <p:nvPr/>
        </p:nvCxnSpPr>
        <p:spPr>
          <a:xfrm>
            <a:off x="2061027" y="3156857"/>
            <a:ext cx="478973" cy="272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16AB27-47C2-46FC-83A5-3A9396686B16}"/>
              </a:ext>
            </a:extLst>
          </p:cNvPr>
          <p:cNvCxnSpPr>
            <a:cxnSpLocks/>
          </p:cNvCxnSpPr>
          <p:nvPr/>
        </p:nvCxnSpPr>
        <p:spPr>
          <a:xfrm>
            <a:off x="5148941" y="2423886"/>
            <a:ext cx="0" cy="348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663A53-F9C1-468E-A3CC-EC4DD92500E7}"/>
              </a:ext>
            </a:extLst>
          </p:cNvPr>
          <p:cNvCxnSpPr>
            <a:cxnSpLocks/>
          </p:cNvCxnSpPr>
          <p:nvPr/>
        </p:nvCxnSpPr>
        <p:spPr>
          <a:xfrm>
            <a:off x="5196112" y="4574381"/>
            <a:ext cx="0" cy="348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BE24216D-181B-42C2-87CA-B0261476BFE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05787" y="3467388"/>
            <a:ext cx="3953899" cy="44449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0C40957E-EF16-46A5-B257-7B4FA748BAE7}"/>
              </a:ext>
            </a:extLst>
          </p:cNvPr>
          <p:cNvSpPr/>
          <p:nvPr/>
        </p:nvSpPr>
        <p:spPr>
          <a:xfrm flipH="1">
            <a:off x="7148421" y="681619"/>
            <a:ext cx="4352335" cy="11801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TEAM WORK</a:t>
            </a:r>
            <a:endParaRPr lang="en-IN" sz="2400" dirty="0"/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F2D6DDCA-CAB7-4E2A-8196-8E1B65473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174" y="3696066"/>
            <a:ext cx="2134826" cy="2846435"/>
          </a:xfrm>
        </p:spPr>
      </p:pic>
    </p:spTree>
    <p:extLst>
      <p:ext uri="{BB962C8B-B14F-4D97-AF65-F5344CB8AC3E}">
        <p14:creationId xmlns:p14="http://schemas.microsoft.com/office/powerpoint/2010/main" val="455635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59B0A-B2E3-4F49-BB17-49881CA8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0400"/>
          </a:xfrm>
        </p:spPr>
        <p:txBody>
          <a:bodyPr>
            <a:noAutofit/>
          </a:bodyPr>
          <a:lstStyle/>
          <a:p>
            <a:r>
              <a:rPr lang="en-GB" sz="9600" b="1" dirty="0"/>
              <a:t>            CASE 2</a:t>
            </a:r>
            <a:endParaRPr lang="en-IN" sz="9600" b="1" dirty="0"/>
          </a:p>
        </p:txBody>
      </p:sp>
    </p:spTree>
    <p:extLst>
      <p:ext uri="{BB962C8B-B14F-4D97-AF65-F5344CB8AC3E}">
        <p14:creationId xmlns:p14="http://schemas.microsoft.com/office/powerpoint/2010/main" val="1819699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7298-F2EB-45C6-B40A-C0CBDEB7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36166"/>
            <a:ext cx="10515600" cy="2026309"/>
          </a:xfrm>
        </p:spPr>
        <p:txBody>
          <a:bodyPr/>
          <a:lstStyle/>
          <a:p>
            <a:r>
              <a:rPr lang="en-GB" dirty="0"/>
              <a:t>PDA DEVICE CLOSURE:</a:t>
            </a:r>
            <a:br>
              <a:rPr lang="en-GB" dirty="0"/>
            </a:br>
            <a:r>
              <a:rPr lang="en-GB" dirty="0"/>
              <a:t>AN </a:t>
            </a:r>
            <a:r>
              <a:rPr lang="en-GB" sz="5400" dirty="0"/>
              <a:t>ALTERNATIVE</a:t>
            </a:r>
            <a:r>
              <a:rPr lang="en-GB" dirty="0"/>
              <a:t> TECHNIQUE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0857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F6B2-DB53-459A-82C4-8982350C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TRADITIONAL TECHNIQUE OF DEVICE CLOSURE</a:t>
            </a:r>
            <a:endParaRPr lang="en-IN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EEE10-EE5F-42AA-B1A7-04FE8269E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1" y="1849883"/>
            <a:ext cx="4216720" cy="4642992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98B7AA8-169A-47CE-8016-E1EFF9114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64" y="1849883"/>
            <a:ext cx="4300825" cy="45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1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36EDA7-61ED-4D6B-BC12-047D478D2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7" y="874144"/>
            <a:ext cx="4533745" cy="547534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E6FEAC0-013B-48F0-8A3E-489ED2620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68" y="874144"/>
            <a:ext cx="4479985" cy="54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7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C4CD-A062-4614-A864-3D60CA7B1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u="sng" dirty="0"/>
              <a:t>CASE CAPSULE</a:t>
            </a:r>
            <a:endParaRPr lang="en-IN" sz="6000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587B1-3416-4549-BDA4-6EAF961CE217}"/>
              </a:ext>
            </a:extLst>
          </p:cNvPr>
          <p:cNvSpPr txBox="1"/>
          <p:nvPr/>
        </p:nvSpPr>
        <p:spPr>
          <a:xfrm>
            <a:off x="838200" y="1920815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Miss Noor Sakina Sayyad ,1 year, female child k/c/o Patent Ductus Arteriosus with cleft lip and cleft palate was admitted to </a:t>
            </a:r>
            <a:r>
              <a:rPr lang="en-US" sz="3600" dirty="0" err="1"/>
              <a:t>DYPatil</a:t>
            </a:r>
            <a:r>
              <a:rPr lang="en-US" sz="3600" dirty="0"/>
              <a:t> Hospital on 29/01/2019 planned for device closure on 7/02/19.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2943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5B54-82A7-4346-B504-445DB683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ISSUES WITH THIS CASE</a:t>
            </a:r>
            <a:r>
              <a:rPr lang="en-GB" dirty="0"/>
              <a:t>: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C254B-99C1-47B9-8A04-BE7015072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8420"/>
          </a:xfrm>
        </p:spPr>
        <p:txBody>
          <a:bodyPr>
            <a:normAutofit fontScale="25000" lnSpcReduction="20000"/>
          </a:bodyPr>
          <a:lstStyle/>
          <a:p>
            <a:r>
              <a:rPr lang="en-GB" sz="12800" dirty="0"/>
              <a:t>WEIGHT  6kgs</a:t>
            </a:r>
          </a:p>
          <a:p>
            <a:pPr marL="0" indent="0">
              <a:buNone/>
            </a:pPr>
            <a:endParaRPr lang="en-GB" sz="12800" dirty="0"/>
          </a:p>
          <a:p>
            <a:r>
              <a:rPr lang="en-GB" sz="12800" dirty="0"/>
              <a:t>ASSOCIATED MORBIDITIES</a:t>
            </a:r>
          </a:p>
          <a:p>
            <a:endParaRPr lang="en-GB" sz="12800" dirty="0"/>
          </a:p>
          <a:p>
            <a:pPr marL="457200" lvl="1" indent="0">
              <a:buNone/>
            </a:pPr>
            <a:r>
              <a:rPr lang="en-GB" sz="12800" dirty="0"/>
              <a:t>1)DYSMORPHISM </a:t>
            </a:r>
          </a:p>
          <a:p>
            <a:pPr marL="457200" lvl="1" indent="0">
              <a:buNone/>
            </a:pPr>
            <a:r>
              <a:rPr lang="en-GB" sz="12800" dirty="0"/>
              <a:t>2)Cleft </a:t>
            </a:r>
            <a:r>
              <a:rPr lang="en-GB" sz="12800" dirty="0" err="1"/>
              <a:t>lip,cleft</a:t>
            </a:r>
            <a:r>
              <a:rPr lang="en-GB" sz="12800" dirty="0"/>
              <a:t> palate</a:t>
            </a:r>
          </a:p>
          <a:p>
            <a:pPr marL="457200" lvl="1" indent="0">
              <a:buNone/>
            </a:pPr>
            <a:r>
              <a:rPr lang="en-GB" sz="12800" dirty="0"/>
              <a:t>3) Lissencephaly</a:t>
            </a:r>
          </a:p>
          <a:p>
            <a:pPr marL="457200" lvl="1" indent="0">
              <a:buNone/>
            </a:pPr>
            <a:endParaRPr lang="en-GB" sz="12800" dirty="0"/>
          </a:p>
          <a:p>
            <a:r>
              <a:rPr lang="en-GB" sz="12800" dirty="0"/>
              <a:t>NO ARTERIAL ACCESS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28268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59543-19EB-4CF9-99CB-9C442065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ISSUES WITH NO  ARTERIAL ACCESS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A821DA-8741-4B9B-8602-BB66DFB91560}"/>
              </a:ext>
            </a:extLst>
          </p:cNvPr>
          <p:cNvSpPr txBox="1"/>
          <p:nvPr/>
        </p:nvSpPr>
        <p:spPr>
          <a:xfrm flipH="1">
            <a:off x="919862" y="2139351"/>
            <a:ext cx="6970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PDA cannot be delineated properly</a:t>
            </a:r>
          </a:p>
          <a:p>
            <a:endParaRPr lang="en-GB" dirty="0"/>
          </a:p>
          <a:p>
            <a:r>
              <a:rPr lang="en-GB" dirty="0"/>
              <a:t>There are no anatomical landmarks available for deployment of device </a:t>
            </a:r>
          </a:p>
          <a:p>
            <a:endParaRPr lang="en-GB" dirty="0"/>
          </a:p>
          <a:p>
            <a:r>
              <a:rPr lang="en-GB" dirty="0"/>
              <a:t>Device needs to be deployed using real time echo &amp; fluoroscopy guidance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5065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s 1">
            <a:hlinkClick r:id="" action="ppaction://media"/>
            <a:extLst>
              <a:ext uri="{FF2B5EF4-FFF2-40B4-BE49-F238E27FC236}">
                <a16:creationId xmlns:a16="http://schemas.microsoft.com/office/drawing/2014/main" id="{52ACF8D6-911B-4BD7-B89C-E6905EA66A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704" y="359374"/>
            <a:ext cx="5811838" cy="5811838"/>
          </a:xfrm>
        </p:spPr>
      </p:pic>
    </p:spTree>
    <p:extLst>
      <p:ext uri="{BB962C8B-B14F-4D97-AF65-F5344CB8AC3E}">
        <p14:creationId xmlns:p14="http://schemas.microsoft.com/office/powerpoint/2010/main" val="19827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BB39-FF8B-40AF-BDF9-CCFB5A0A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CASE CAPSULE</a:t>
            </a:r>
            <a:endParaRPr lang="en-IN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EDACD-190C-47A1-9B5D-76F88E36C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Ms PRATIKSHA GADHAVE , 7 </a:t>
            </a:r>
            <a:r>
              <a:rPr lang="en-GB" dirty="0" err="1"/>
              <a:t>months,female</a:t>
            </a:r>
            <a:r>
              <a:rPr lang="en-GB" dirty="0"/>
              <a:t> child 3</a:t>
            </a:r>
            <a:r>
              <a:rPr lang="en-GB" baseline="30000" dirty="0"/>
              <a:t>rd</a:t>
            </a:r>
            <a:r>
              <a:rPr lang="en-GB" dirty="0"/>
              <a:t> issue of a non </a:t>
            </a:r>
            <a:r>
              <a:rPr lang="en-GB" dirty="0" err="1"/>
              <a:t>consanguinous</a:t>
            </a:r>
            <a:r>
              <a:rPr lang="en-GB" dirty="0"/>
              <a:t> marriage came to the Paediatric OPD on 04/01/2019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History of one episode of unresponsiveness and up rolling of eyes four days back.</a:t>
            </a:r>
          </a:p>
          <a:p>
            <a:endParaRPr lang="en-GB" dirty="0"/>
          </a:p>
          <a:p>
            <a:r>
              <a:rPr lang="en-GB" dirty="0"/>
              <a:t>2DEcho done @Ahmednagar showed some mass in Right Atrium.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Patient opted to come to DYP hospital for further management.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1812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9726-4265-4B80-84F6-841E8A8E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ns 2">
            <a:hlinkClick r:id="" action="ppaction://media"/>
            <a:extLst>
              <a:ext uri="{FF2B5EF4-FFF2-40B4-BE49-F238E27FC236}">
                <a16:creationId xmlns:a16="http://schemas.microsoft.com/office/drawing/2014/main" id="{2ADAEA92-CC97-46F0-8DA9-DE60526243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1915" y="359374"/>
            <a:ext cx="5739891" cy="5739891"/>
          </a:xfrm>
        </p:spPr>
      </p:pic>
    </p:spTree>
    <p:extLst>
      <p:ext uri="{BB962C8B-B14F-4D97-AF65-F5344CB8AC3E}">
        <p14:creationId xmlns:p14="http://schemas.microsoft.com/office/powerpoint/2010/main" val="16804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DDBF-543A-43E6-ABAC-9E3F12E8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ns 3">
            <a:hlinkClick r:id="" action="ppaction://media"/>
            <a:extLst>
              <a:ext uri="{FF2B5EF4-FFF2-40B4-BE49-F238E27FC236}">
                <a16:creationId xmlns:a16="http://schemas.microsoft.com/office/drawing/2014/main" id="{D6F6B420-4C14-49F1-9FD6-625ACB50CA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4150" y="448574"/>
            <a:ext cx="5728389" cy="5728389"/>
          </a:xfrm>
        </p:spPr>
      </p:pic>
    </p:spTree>
    <p:extLst>
      <p:ext uri="{BB962C8B-B14F-4D97-AF65-F5344CB8AC3E}">
        <p14:creationId xmlns:p14="http://schemas.microsoft.com/office/powerpoint/2010/main" val="191447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s 4">
            <a:hlinkClick r:id="" action="ppaction://media"/>
            <a:extLst>
              <a:ext uri="{FF2B5EF4-FFF2-40B4-BE49-F238E27FC236}">
                <a16:creationId xmlns:a16="http://schemas.microsoft.com/office/drawing/2014/main" id="{CFA6ABEF-9491-4A01-92F8-A8C68D919B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5903" y="483080"/>
            <a:ext cx="5741104" cy="5741104"/>
          </a:xfrm>
        </p:spPr>
      </p:pic>
    </p:spTree>
    <p:extLst>
      <p:ext uri="{BB962C8B-B14F-4D97-AF65-F5344CB8AC3E}">
        <p14:creationId xmlns:p14="http://schemas.microsoft.com/office/powerpoint/2010/main" val="31292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s 5">
            <a:hlinkClick r:id="" action="ppaction://media"/>
            <a:extLst>
              <a:ext uri="{FF2B5EF4-FFF2-40B4-BE49-F238E27FC236}">
                <a16:creationId xmlns:a16="http://schemas.microsoft.com/office/drawing/2014/main" id="{16684FEA-6EEE-4C5C-AD71-E95E2558D6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4445" y="365125"/>
            <a:ext cx="5957978" cy="5857067"/>
          </a:xfrm>
        </p:spPr>
      </p:pic>
    </p:spTree>
    <p:extLst>
      <p:ext uri="{BB962C8B-B14F-4D97-AF65-F5344CB8AC3E}">
        <p14:creationId xmlns:p14="http://schemas.microsoft.com/office/powerpoint/2010/main" val="277144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s 6">
            <a:hlinkClick r:id="" action="ppaction://media"/>
            <a:extLst>
              <a:ext uri="{FF2B5EF4-FFF2-40B4-BE49-F238E27FC236}">
                <a16:creationId xmlns:a16="http://schemas.microsoft.com/office/drawing/2014/main" id="{F5F8CD88-B461-4B81-8C43-937D117A38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9672" y="359374"/>
            <a:ext cx="5933380" cy="5900918"/>
          </a:xfrm>
        </p:spPr>
      </p:pic>
    </p:spTree>
    <p:extLst>
      <p:ext uri="{BB962C8B-B14F-4D97-AF65-F5344CB8AC3E}">
        <p14:creationId xmlns:p14="http://schemas.microsoft.com/office/powerpoint/2010/main" val="33543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A9F42-BDC0-47CE-A9B6-FD71A42C9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ns 7">
            <a:hlinkClick r:id="" action="ppaction://media"/>
            <a:extLst>
              <a:ext uri="{FF2B5EF4-FFF2-40B4-BE49-F238E27FC236}">
                <a16:creationId xmlns:a16="http://schemas.microsoft.com/office/drawing/2014/main" id="{642843E1-2849-4AC9-A7A9-1975E81230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3274" y="492423"/>
            <a:ext cx="5888967" cy="5888967"/>
          </a:xfrm>
        </p:spPr>
      </p:pic>
    </p:spTree>
    <p:extLst>
      <p:ext uri="{BB962C8B-B14F-4D97-AF65-F5344CB8AC3E}">
        <p14:creationId xmlns:p14="http://schemas.microsoft.com/office/powerpoint/2010/main" val="51842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5714-2510-4A41-A1F3-31916C6A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ns8">
            <a:hlinkClick r:id="" action="ppaction://media"/>
            <a:extLst>
              <a:ext uri="{FF2B5EF4-FFF2-40B4-BE49-F238E27FC236}">
                <a16:creationId xmlns:a16="http://schemas.microsoft.com/office/drawing/2014/main" id="{C2ADF18F-0EAE-4D72-B51D-1FEB427F49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0802" y="359374"/>
            <a:ext cx="6182428" cy="5957977"/>
          </a:xfrm>
        </p:spPr>
      </p:pic>
    </p:spTree>
    <p:extLst>
      <p:ext uri="{BB962C8B-B14F-4D97-AF65-F5344CB8AC3E}">
        <p14:creationId xmlns:p14="http://schemas.microsoft.com/office/powerpoint/2010/main" val="106494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E5EA-D416-4B9E-BFAA-740D5EBD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ns9">
            <a:hlinkClick r:id="" action="ppaction://media"/>
            <a:extLst>
              <a:ext uri="{FF2B5EF4-FFF2-40B4-BE49-F238E27FC236}">
                <a16:creationId xmlns:a16="http://schemas.microsoft.com/office/drawing/2014/main" id="{50095F6F-FED7-4F68-8BE6-5A7B2AAA61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9417" y="457140"/>
            <a:ext cx="5811838" cy="5811838"/>
          </a:xfrm>
        </p:spPr>
      </p:pic>
    </p:spTree>
    <p:extLst>
      <p:ext uri="{BB962C8B-B14F-4D97-AF65-F5344CB8AC3E}">
        <p14:creationId xmlns:p14="http://schemas.microsoft.com/office/powerpoint/2010/main" val="8080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98CF-3B86-4966-B294-5A9220462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ns10">
            <a:hlinkClick r:id="" action="ppaction://media"/>
            <a:extLst>
              <a:ext uri="{FF2B5EF4-FFF2-40B4-BE49-F238E27FC236}">
                <a16:creationId xmlns:a16="http://schemas.microsoft.com/office/drawing/2014/main" id="{0E17AFB4-9E6D-4330-AB2B-1B14BE6CA7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7953" y="365125"/>
            <a:ext cx="5811838" cy="5811838"/>
          </a:xfrm>
        </p:spPr>
      </p:pic>
    </p:spTree>
    <p:extLst>
      <p:ext uri="{BB962C8B-B14F-4D97-AF65-F5344CB8AC3E}">
        <p14:creationId xmlns:p14="http://schemas.microsoft.com/office/powerpoint/2010/main" val="3506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B1E4-E031-4513-BAB5-A3C8EC3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PROCEDURE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62141-11B7-4B6B-8F86-FE86D1227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2546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UNEVENTFUL </a:t>
            </a:r>
          </a:p>
          <a:p>
            <a:r>
              <a:rPr lang="en-GB" dirty="0"/>
              <a:t>BABY DISCHARGED AFTER 24 HOURS</a:t>
            </a:r>
          </a:p>
          <a:p>
            <a:r>
              <a:rPr lang="en-GB" dirty="0"/>
              <a:t>BOON IN DISGUISE:</a:t>
            </a:r>
          </a:p>
          <a:p>
            <a:pPr marL="0" indent="0">
              <a:buNone/>
            </a:pPr>
            <a:r>
              <a:rPr lang="en-GB" dirty="0"/>
              <a:t>   NO ARTERIAL ACCESS AVOIDS COMPLICATIONS OF ARTERIAL   </a:t>
            </a:r>
          </a:p>
          <a:p>
            <a:pPr marL="0" indent="0">
              <a:buNone/>
            </a:pPr>
            <a:r>
              <a:rPr lang="en-GB" dirty="0"/>
              <a:t>   CANNULATION</a:t>
            </a:r>
          </a:p>
        </p:txBody>
      </p:sp>
    </p:spTree>
    <p:extLst>
      <p:ext uri="{BB962C8B-B14F-4D97-AF65-F5344CB8AC3E}">
        <p14:creationId xmlns:p14="http://schemas.microsoft.com/office/powerpoint/2010/main" val="406347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1A4824-3EFF-4708-9B6D-0A84751D6F8A}"/>
              </a:ext>
            </a:extLst>
          </p:cNvPr>
          <p:cNvSpPr txBox="1"/>
          <p:nvPr/>
        </p:nvSpPr>
        <p:spPr>
          <a:xfrm flipH="1">
            <a:off x="1355428" y="841828"/>
            <a:ext cx="1891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/>
              <a:t>IN OPD</a:t>
            </a:r>
            <a:r>
              <a:rPr lang="en-GB" sz="3200" u="sng" dirty="0"/>
              <a:t>:</a:t>
            </a:r>
            <a:endParaRPr lang="en-IN" sz="3200" u="sng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D1FADA-89CE-4DEC-B8C7-A79ACDE0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BABY WAS FOUND TO HAVE OBVIOUS CYANOSIS HOWEVER SHE WAS HEMODYNAMICALLY STABLE.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 VIEW OF CYANOSIS BABY WAS SHIFTED TO PICU IMMEDIATELY.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70921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F5E4-B4FC-473E-BF41-575622A2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unique???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249B-BFA9-4040-91C0-EF76F3F72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HIGH RISK PDA – Young child </a:t>
            </a:r>
          </a:p>
          <a:p>
            <a:r>
              <a:rPr lang="en-GB" dirty="0"/>
              <a:t>DEVICE CLOSURE IS USUALLY DIFFICULT IN SUCH CASES- Low weight </a:t>
            </a:r>
          </a:p>
          <a:p>
            <a:r>
              <a:rPr lang="en-GB" dirty="0"/>
              <a:t>MULTIPLE CO-MORBIDITIES</a:t>
            </a:r>
          </a:p>
          <a:p>
            <a:r>
              <a:rPr lang="en-GB" dirty="0"/>
              <a:t>NO ARTERIAL ACCESS</a:t>
            </a:r>
          </a:p>
          <a:p>
            <a:r>
              <a:rPr lang="en-GB" dirty="0"/>
              <a:t>REAL-TIME ECHO GUIDANCE REQUIRES GOOD CATHLAB TEAM-ANAESHTHETIST</a:t>
            </a:r>
          </a:p>
          <a:p>
            <a:r>
              <a:rPr lang="en-GB" dirty="0"/>
              <a:t>OURS IS ONLY CENTRE IN PCMC WHICH CAN DO SUCH DEVICES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4979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B5DA7-0C0E-4A81-91AD-2BBC210E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            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r>
              <a:rPr lang="en-GB" dirty="0"/>
              <a:t>THANK YOU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1A69AB-1315-4575-9501-715142AF6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0" y="1510968"/>
            <a:ext cx="3799171" cy="5097316"/>
          </a:xfr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6ECAF5F8-2320-481D-9316-2E87A0EA1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05" y="1510968"/>
            <a:ext cx="4203939" cy="50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9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8CCBB-ACFB-4002-8578-42D65475B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182" y="1455511"/>
            <a:ext cx="10515600" cy="4299403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/>
              <a:t>HR:   132/min      RR: 40/min          BP: 102/68 </a:t>
            </a:r>
            <a:r>
              <a:rPr lang="en-GB" sz="2600" dirty="0" err="1"/>
              <a:t>mmhg</a:t>
            </a:r>
            <a:endParaRPr lang="en-GB" sz="2600" dirty="0"/>
          </a:p>
          <a:p>
            <a:r>
              <a:rPr lang="en-GB" sz="2600" dirty="0">
                <a:solidFill>
                  <a:srgbClr val="FF0000"/>
                </a:solidFill>
              </a:rPr>
              <a:t>SpO2 </a:t>
            </a:r>
          </a:p>
          <a:p>
            <a:pPr lvl="4"/>
            <a:r>
              <a:rPr lang="en-GB" sz="2600" dirty="0">
                <a:solidFill>
                  <a:srgbClr val="FF0000"/>
                </a:solidFill>
              </a:rPr>
              <a:t>Right Upper Limb  56% on Room Air</a:t>
            </a:r>
          </a:p>
          <a:p>
            <a:pPr lvl="4"/>
            <a:r>
              <a:rPr lang="en-GB" sz="2600" dirty="0">
                <a:solidFill>
                  <a:srgbClr val="FF0000"/>
                </a:solidFill>
              </a:rPr>
              <a:t>Left Upper Limb 60%   on   </a:t>
            </a:r>
            <a:r>
              <a:rPr lang="en-GB" sz="2600" dirty="0" err="1">
                <a:solidFill>
                  <a:srgbClr val="FF0000"/>
                </a:solidFill>
              </a:rPr>
              <a:t>RoomAir</a:t>
            </a:r>
            <a:endParaRPr lang="en-GB" sz="2600" dirty="0">
              <a:solidFill>
                <a:srgbClr val="FF0000"/>
              </a:solidFill>
            </a:endParaRPr>
          </a:p>
          <a:p>
            <a:pPr lvl="4"/>
            <a:r>
              <a:rPr lang="en-GB" sz="2600" dirty="0">
                <a:solidFill>
                  <a:srgbClr val="FF0000"/>
                </a:solidFill>
              </a:rPr>
              <a:t>Right Lower Limb 54%  on  </a:t>
            </a:r>
            <a:r>
              <a:rPr lang="en-GB" sz="2600" dirty="0" err="1">
                <a:solidFill>
                  <a:srgbClr val="FF0000"/>
                </a:solidFill>
              </a:rPr>
              <a:t>RoomAir</a:t>
            </a:r>
            <a:endParaRPr lang="en-GB" sz="2600" dirty="0">
              <a:solidFill>
                <a:srgbClr val="FF0000"/>
              </a:solidFill>
            </a:endParaRPr>
          </a:p>
          <a:p>
            <a:pPr lvl="4"/>
            <a:r>
              <a:rPr lang="en-GB" sz="2600" dirty="0">
                <a:solidFill>
                  <a:srgbClr val="FF0000"/>
                </a:solidFill>
              </a:rPr>
              <a:t>Left Lower Limb  62%  on   </a:t>
            </a:r>
            <a:r>
              <a:rPr lang="en-GB" sz="2600" dirty="0" err="1">
                <a:solidFill>
                  <a:srgbClr val="FF0000"/>
                </a:solidFill>
              </a:rPr>
              <a:t>RoomAir</a:t>
            </a:r>
            <a:endParaRPr lang="en-GB" sz="2600" dirty="0">
              <a:solidFill>
                <a:srgbClr val="FF0000"/>
              </a:solidFill>
            </a:endParaRPr>
          </a:p>
          <a:p>
            <a:r>
              <a:rPr lang="en-GB" sz="2600" dirty="0"/>
              <a:t>Silent precordium</a:t>
            </a:r>
          </a:p>
          <a:p>
            <a:r>
              <a:rPr lang="en-GB" sz="2600" dirty="0" err="1"/>
              <a:t>PanSystolic</a:t>
            </a:r>
            <a:r>
              <a:rPr lang="en-GB" sz="2600" dirty="0"/>
              <a:t> Murmur +, Normal P2</a:t>
            </a:r>
          </a:p>
          <a:p>
            <a:endParaRPr lang="en-GB" dirty="0"/>
          </a:p>
          <a:p>
            <a:r>
              <a:rPr lang="en-GB" dirty="0"/>
              <a:t>WITH PREVIOUS 2DECHO SHOWING RIGHT ATRIAL MASS AND CYANOSIS SO OBVIOUS IT WAS DECIDED TO GET REPEAT 2DECHO IMMEDIATELY.</a:t>
            </a:r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BC31F9-E92D-4757-B31A-60DE96B96C20}"/>
              </a:ext>
            </a:extLst>
          </p:cNvPr>
          <p:cNvSpPr/>
          <p:nvPr/>
        </p:nvSpPr>
        <p:spPr>
          <a:xfrm>
            <a:off x="955182" y="681037"/>
            <a:ext cx="1830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u="sng" dirty="0"/>
              <a:t>IN PICU </a:t>
            </a:r>
            <a:r>
              <a:rPr lang="en-GB" sz="3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6894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B8B00A7">
            <a:hlinkClick r:id="" action="ppaction://media"/>
            <a:extLst>
              <a:ext uri="{FF2B5EF4-FFF2-40B4-BE49-F238E27FC236}">
                <a16:creationId xmlns:a16="http://schemas.microsoft.com/office/drawing/2014/main" id="{A2D066A9-5732-4680-AC83-3AEC61CC03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656" y="671714"/>
            <a:ext cx="8587138" cy="4826189"/>
          </a:xfrm>
        </p:spPr>
      </p:pic>
    </p:spTree>
    <p:extLst>
      <p:ext uri="{BB962C8B-B14F-4D97-AF65-F5344CB8AC3E}">
        <p14:creationId xmlns:p14="http://schemas.microsoft.com/office/powerpoint/2010/main" val="12167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85504-1143-4176-A5F3-064B00230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8"/>
          </a:xfrm>
        </p:spPr>
        <p:txBody>
          <a:bodyPr>
            <a:normAutofit/>
          </a:bodyPr>
          <a:lstStyle/>
          <a:p>
            <a:r>
              <a:rPr lang="en-GB" sz="3600" dirty="0"/>
              <a:t>ECHO DONE SHOWED </a:t>
            </a:r>
            <a:endParaRPr lang="en-IN" sz="3600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8B59D88A-58DE-4A1C-BF28-A2E2E1B2C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5" y="1995715"/>
            <a:ext cx="3663908" cy="3243942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3C34050-F9BB-456E-AFC4-FB3A699D7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7" y="1934029"/>
            <a:ext cx="3663908" cy="33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81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A7779B-E604-46B1-A1EE-34687FAE0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1" y="1456191"/>
            <a:ext cx="4005942" cy="3945618"/>
          </a:xfrm>
        </p:spPr>
      </p:pic>
    </p:spTree>
    <p:extLst>
      <p:ext uri="{BB962C8B-B14F-4D97-AF65-F5344CB8AC3E}">
        <p14:creationId xmlns:p14="http://schemas.microsoft.com/office/powerpoint/2010/main" val="4279141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8671A7-74D3-4935-9203-1E98234D6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1"/>
          <a:stretch/>
        </p:blipFill>
        <p:spPr>
          <a:xfrm>
            <a:off x="1915886" y="145144"/>
            <a:ext cx="7786915" cy="6371772"/>
          </a:xfrm>
          <a:ln>
            <a:solidFill>
              <a:schemeClr val="accent2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3C721F-49B2-4981-A096-12F219E86840}"/>
              </a:ext>
            </a:extLst>
          </p:cNvPr>
          <p:cNvSpPr/>
          <p:nvPr/>
        </p:nvSpPr>
        <p:spPr>
          <a:xfrm>
            <a:off x="1770743" y="5101770"/>
            <a:ext cx="8236857" cy="141514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830F0BD-ACF1-472B-A40C-B31936F4F043}"/>
              </a:ext>
            </a:extLst>
          </p:cNvPr>
          <p:cNvSpPr/>
          <p:nvPr/>
        </p:nvSpPr>
        <p:spPr>
          <a:xfrm>
            <a:off x="6836229" y="389708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B24BC4-1268-4E82-A000-DC2F016111C8}"/>
              </a:ext>
            </a:extLst>
          </p:cNvPr>
          <p:cNvSpPr/>
          <p:nvPr/>
        </p:nvSpPr>
        <p:spPr>
          <a:xfrm>
            <a:off x="1981200" y="3331030"/>
            <a:ext cx="8236857" cy="1553027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888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Office PowerPoint</Application>
  <PresentationFormat>Widescreen</PresentationFormat>
  <Paragraphs>128</Paragraphs>
  <Slides>41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Office Theme</vt:lpstr>
      <vt:lpstr>CARDIAC SURGERY AND CARDIAC INTERVENTIONS IN PAEDIATRICS</vt:lpstr>
      <vt:lpstr>CASE 1</vt:lpstr>
      <vt:lpstr>CASE CAPSULE</vt:lpstr>
      <vt:lpstr>PowerPoint Presentation</vt:lpstr>
      <vt:lpstr>PowerPoint Presentation</vt:lpstr>
      <vt:lpstr>PowerPoint Presentation</vt:lpstr>
      <vt:lpstr>ECHO DONE SHOWED </vt:lpstr>
      <vt:lpstr>PowerPoint Presentation</vt:lpstr>
      <vt:lpstr>PowerPoint Presentation</vt:lpstr>
      <vt:lpstr>PowerPoint Presentation</vt:lpstr>
      <vt:lpstr>What was unique with this case so far?????</vt:lpstr>
      <vt:lpstr> CASE was discussed with CVTS Team and they obliged by posting the case as soon as clearance was done. Parents of the baby were counselled about the urgency of situation.  </vt:lpstr>
      <vt:lpstr>Surgical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THIS CASE STANDS OUT????</vt:lpstr>
      <vt:lpstr>            CASE 2</vt:lpstr>
      <vt:lpstr>PDA DEVICE CLOSURE: AN ALTERNATIVE TECHNIQUE </vt:lpstr>
      <vt:lpstr>TRADITIONAL TECHNIQUE OF DEVICE CLOSURE</vt:lpstr>
      <vt:lpstr>PowerPoint Presentation</vt:lpstr>
      <vt:lpstr>CASE CAPSULE</vt:lpstr>
      <vt:lpstr>ISSUES WITH THIS CASE:</vt:lpstr>
      <vt:lpstr>ISSUES WITH NO  ARTERIAL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 PROCEDURE</vt:lpstr>
      <vt:lpstr>Why unique???</vt:lpstr>
      <vt:lpstr>                           THANK YOU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Name–Ms Pratiksha Gadhave  Age-7months Sex-female Opd/Ipd-00001/02501</dc:title>
  <dc:creator>prern</dc:creator>
  <cp:lastModifiedBy>prern</cp:lastModifiedBy>
  <cp:revision>66</cp:revision>
  <dcterms:created xsi:type="dcterms:W3CDTF">2019-04-23T04:16:34Z</dcterms:created>
  <dcterms:modified xsi:type="dcterms:W3CDTF">2019-04-26T07:43:04Z</dcterms:modified>
</cp:coreProperties>
</file>