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notesMasterIdLst>
    <p:notesMasterId r:id="rId21"/>
  </p:notesMasterIdLst>
  <p:sldIdLst>
    <p:sldId id="281" r:id="rId2"/>
    <p:sldId id="257" r:id="rId3"/>
    <p:sldId id="262" r:id="rId4"/>
    <p:sldId id="265" r:id="rId5"/>
    <p:sldId id="263" r:id="rId6"/>
    <p:sldId id="274" r:id="rId7"/>
    <p:sldId id="283" r:id="rId8"/>
    <p:sldId id="261" r:id="rId9"/>
    <p:sldId id="273" r:id="rId10"/>
    <p:sldId id="258" r:id="rId11"/>
    <p:sldId id="259" r:id="rId12"/>
    <p:sldId id="276" r:id="rId13"/>
    <p:sldId id="264" r:id="rId14"/>
    <p:sldId id="268" r:id="rId15"/>
    <p:sldId id="267" r:id="rId16"/>
    <p:sldId id="282" r:id="rId17"/>
    <p:sldId id="269" r:id="rId18"/>
    <p:sldId id="271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4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7" d="100"/>
          <a:sy n="57" d="100"/>
        </p:scale>
        <p:origin x="207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28A57-37FA-44D8-B478-A902B847E8BE}" type="datetimeFigureOut">
              <a:rPr lang="en-US" smtClean="0"/>
              <a:pPr/>
              <a:t>1/24/19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6C22C-3B53-4CD6-9403-F61CDEB0A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7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91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9567" algn="l" defTabSz="7991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99133" algn="l" defTabSz="7991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98697" algn="l" defTabSz="7991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98264" algn="l" defTabSz="7991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97829" algn="l" defTabSz="7991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97394" algn="l" defTabSz="7991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96959" algn="l" defTabSz="7991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96526" algn="l" defTabSz="7991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6C22C-3B53-4CD6-9403-F61CDEB0AE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4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6C22C-3B53-4CD6-9403-F61CDEB0AE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4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2521-6033-451A-9376-468A005B0BEE}" type="datetimeFigureOut">
              <a:rPr lang="en-US" smtClean="0"/>
              <a:pPr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D79F-A2F2-4F43-9368-21C013BFE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2521-6033-451A-9376-468A005B0BEE}" type="datetimeFigureOut">
              <a:rPr lang="en-US" smtClean="0"/>
              <a:pPr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D79F-A2F2-4F43-9368-21C013BFE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9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2521-6033-451A-9376-468A005B0BEE}" type="datetimeFigureOut">
              <a:rPr lang="en-US" smtClean="0"/>
              <a:pPr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D79F-A2F2-4F43-9368-21C013BFE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8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2521-6033-451A-9376-468A005B0BEE}" type="datetimeFigureOut">
              <a:rPr lang="en-US" smtClean="0"/>
              <a:pPr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D79F-A2F2-4F43-9368-21C013BFE4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994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2521-6033-451A-9376-468A005B0BEE}" type="datetimeFigureOut">
              <a:rPr lang="en-US" smtClean="0"/>
              <a:pPr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D79F-A2F2-4F43-9368-21C013BFE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60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2521-6033-451A-9376-468A005B0BEE}" type="datetimeFigureOut">
              <a:rPr lang="en-US" smtClean="0"/>
              <a:pPr/>
              <a:t>1/24/19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D79F-A2F2-4F43-9368-21C013BFE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39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2521-6033-451A-9376-468A005B0BEE}" type="datetimeFigureOut">
              <a:rPr lang="en-US" smtClean="0"/>
              <a:pPr/>
              <a:t>1/24/19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D79F-A2F2-4F43-9368-21C013BFE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25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2521-6033-451A-9376-468A005B0BEE}" type="datetimeFigureOut">
              <a:rPr lang="en-US" smtClean="0"/>
              <a:pPr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D79F-A2F2-4F43-9368-21C013BFE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98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2521-6033-451A-9376-468A005B0BEE}" type="datetimeFigureOut">
              <a:rPr lang="en-US" smtClean="0"/>
              <a:pPr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D79F-A2F2-4F43-9368-21C013BFE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3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2521-6033-451A-9376-468A005B0BEE}" type="datetimeFigureOut">
              <a:rPr lang="en-US" smtClean="0"/>
              <a:pPr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D79F-A2F2-4F43-9368-21C013BFE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1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2521-6033-451A-9376-468A005B0BEE}" type="datetimeFigureOut">
              <a:rPr lang="en-US" smtClean="0"/>
              <a:pPr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D79F-A2F2-4F43-9368-21C013BFE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8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2521-6033-451A-9376-468A005B0BEE}" type="datetimeFigureOut">
              <a:rPr lang="en-US" smtClean="0"/>
              <a:pPr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D79F-A2F2-4F43-9368-21C013BFE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2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2521-6033-451A-9376-468A005B0BEE}" type="datetimeFigureOut">
              <a:rPr lang="en-US" smtClean="0"/>
              <a:pPr/>
              <a:t>1/24/19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D79F-A2F2-4F43-9368-21C013BFE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3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2521-6033-451A-9376-468A005B0BEE}" type="datetimeFigureOut">
              <a:rPr lang="en-US" smtClean="0"/>
              <a:pPr/>
              <a:t>1/24/19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D79F-A2F2-4F43-9368-21C013BFE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2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2521-6033-451A-9376-468A005B0BEE}" type="datetimeFigureOut">
              <a:rPr lang="en-US" smtClean="0"/>
              <a:pPr/>
              <a:t>1/24/19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D79F-A2F2-4F43-9368-21C013BFE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8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2521-6033-451A-9376-468A005B0BEE}" type="datetimeFigureOut">
              <a:rPr lang="en-US" smtClean="0"/>
              <a:pPr/>
              <a:t>1/24/19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D79F-A2F2-4F43-9368-21C013BFE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2521-6033-451A-9376-468A005B0BEE}" type="datetimeFigureOut">
              <a:rPr lang="en-US" smtClean="0"/>
              <a:pPr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D79F-A2F2-4F43-9368-21C013BFE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502521-6033-451A-9376-468A005B0BEE}" type="datetimeFigureOut">
              <a:rPr lang="en-US" smtClean="0"/>
              <a:pPr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7D79F-A2F2-4F43-9368-21C013BFE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99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3945" y="1447803"/>
            <a:ext cx="7777094" cy="1218124"/>
          </a:xfrm>
        </p:spPr>
        <p:txBody>
          <a:bodyPr/>
          <a:lstStyle/>
          <a:p>
            <a:pPr algn="ctr"/>
            <a:r>
              <a:rPr lang="en-US" sz="4400" b="1" dirty="0"/>
              <a:t>An Unusual Case of Hemiplegia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6442" y="4777379"/>
            <a:ext cx="6620968" cy="1404345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Dr </a:t>
            </a:r>
            <a:r>
              <a:rPr lang="en-US" sz="2400" dirty="0" err="1"/>
              <a:t>Ridhima</a:t>
            </a:r>
            <a:r>
              <a:rPr lang="en-US" sz="2400" dirty="0"/>
              <a:t> R </a:t>
            </a:r>
            <a:r>
              <a:rPr lang="en-US" sz="2400" dirty="0" err="1"/>
              <a:t>Jakhotia</a:t>
            </a:r>
            <a:endParaRPr lang="en-US" sz="2400" dirty="0"/>
          </a:p>
          <a:p>
            <a:pPr algn="ctr"/>
            <a:r>
              <a:rPr lang="en-US" sz="2400" dirty="0"/>
              <a:t>JR II</a:t>
            </a:r>
          </a:p>
          <a:p>
            <a:pPr algn="ctr"/>
            <a:r>
              <a:rPr lang="en-US" sz="2400" dirty="0"/>
              <a:t>Department  of  MEDICINE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Brain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" y="1576117"/>
            <a:ext cx="3162317" cy="333073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94" y="1576115"/>
            <a:ext cx="3088623" cy="3330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17" y="1576115"/>
            <a:ext cx="2885384" cy="333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8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 Brain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14756"/>
            <a:ext cx="3245476" cy="32663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7" y="1614755"/>
            <a:ext cx="3052292" cy="326633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9" y="1614754"/>
            <a:ext cx="2846231" cy="326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11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EEG showed slow wave activity over the right side.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clinical history , physical examination and radiological evaluation ,a diagnosis of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Sturge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Weber Syndrome was made.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5" y="1717682"/>
            <a:ext cx="7417835" cy="4415075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Antiepileptics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Tab Carbamazepine 100 mg two times a day.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oral hygiene.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Physiotherapy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counselling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to overcome their social problems and improve the outcome of the treatment.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2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170214"/>
            <a:ext cx="7595121" cy="507819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regularly being screened for further complications like bleeding.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his next visit after 3 months, the patient’s relative affirmed that there were no episodes of seizure and that he is taking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antiepileptics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regularly.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3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537" y="1578429"/>
            <a:ext cx="7742464" cy="4762500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Sturge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Weber syndrome also known as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Encephalofacial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angiomatosis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belongs to a group of disorders known as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phakomatosis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- 1 in 50000 persons.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Allen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Sturge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1879,described a child with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sensorimotor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seizures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contralateral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facial “port wine mark,”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Parkes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Weber in 1922 gave the first radiographic demonstration of the atrophy and calcification of the cerebral hemisphere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ipsilateral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skin lesion.</a:t>
            </a:r>
          </a:p>
        </p:txBody>
      </p:sp>
    </p:spTree>
    <p:extLst>
      <p:ext uri="{BB962C8B-B14F-4D97-AF65-F5344CB8AC3E}">
        <p14:creationId xmlns:p14="http://schemas.microsoft.com/office/powerpoint/2010/main" val="25816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901522"/>
            <a:ext cx="7801950" cy="534688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rare congenital but non-hereditary condition, and is characterized by presence of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facial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angioma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,ipsilateral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leptomeningeal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angioma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glaucoma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Seizures - primarily partial motor or generalized tonic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clonic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 or both.</a:t>
            </a:r>
          </a:p>
          <a:p>
            <a:pPr marL="0" indent="0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Refractory epilepsy - surgical procedures including focal cortical resection , hemispherectomy and corpus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callosotomy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347" y="877208"/>
            <a:ext cx="7538357" cy="5514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Sturge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weber syndrome is classified according to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Roach’s scale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-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I – Both facial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leptomeningeal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angiomas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may have     glaucoma.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II – Facial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angiomas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alone ; may have glaucoma.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III – Isolated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leptomeningeal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angiomas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usually no glaucoma. </a:t>
            </a:r>
          </a:p>
        </p:txBody>
      </p:sp>
    </p:spTree>
    <p:extLst>
      <p:ext uri="{BB962C8B-B14F-4D97-AF65-F5344CB8AC3E}">
        <p14:creationId xmlns:p14="http://schemas.microsoft.com/office/powerpoint/2010/main" val="4058817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287" y="1170215"/>
            <a:ext cx="7636928" cy="5021035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Intra-oral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angiomas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cause bleeding.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When needed combination of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gingivectomy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and LASERS-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NdYag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be used.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angiomas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treated using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dermabrasion,various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pulsed-dye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lasers,pulse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light sources.</a:t>
            </a:r>
          </a:p>
        </p:txBody>
      </p:sp>
    </p:spTree>
    <p:extLst>
      <p:ext uri="{BB962C8B-B14F-4D97-AF65-F5344CB8AC3E}">
        <p14:creationId xmlns:p14="http://schemas.microsoft.com/office/powerpoint/2010/main" val="3443726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Adams And Victor’s –Principles of Neurology ,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KA,Vaslow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DF,Maria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Sturge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-Weber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syndrome:a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review.Pediatr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Neurol.2004 May. 30 (5):303-10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,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Swamy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Taranath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DA,et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Port-wine vascular malformations and glaucoma risk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Sturge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-Weber syndrome . J AAPOS 2009 Aug.13(4):374-8 </a:t>
            </a:r>
          </a:p>
        </p:txBody>
      </p:sp>
    </p:spTree>
    <p:extLst>
      <p:ext uri="{BB962C8B-B14F-4D97-AF65-F5344CB8AC3E}">
        <p14:creationId xmlns:p14="http://schemas.microsoft.com/office/powerpoint/2010/main" val="249890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647700"/>
            <a:ext cx="6711654" cy="587948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14 year old, adolescent 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Chief complaints 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 left sided weakness of the body  x 2-3 months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tonic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clonic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convulsion(GTCS) x 5 days 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9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876" y="1597892"/>
            <a:ext cx="7290601" cy="49362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had first episode of GTCS at the age of four months  for which he was started 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antiepileptics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episodes continued as the  treatment was irregular.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episode lasted for about 2-3 minutes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tongue bite.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Soiling of clothes.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ictal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loss of consciousness for approximately 5 minutes.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1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861" y="1145120"/>
            <a:ext cx="7646861" cy="470323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sudden onset weakness of left upper and lower limb 3 months ago.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weakness was progressive.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 scan of brain was suggestive of right cerebral hemisphere atrophy.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developmental delay.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7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267" y="1717681"/>
            <a:ext cx="7430560" cy="484028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Gait - Hemiplegic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Hemodynamically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stable.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Psychological examination suggestive of  intellectual disability.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 mental status examination – Score – 15 suggesting moderate cognitive impairment.</a:t>
            </a:r>
          </a:p>
        </p:txBody>
      </p:sp>
    </p:spTree>
    <p:extLst>
      <p:ext uri="{BB962C8B-B14F-4D97-AF65-F5344CB8AC3E}">
        <p14:creationId xmlns:p14="http://schemas.microsoft.com/office/powerpoint/2010/main" val="427433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1" y="566671"/>
            <a:ext cx="3834451" cy="568967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Single large erythematous patch over right side of the face along the distribution of trigeminal nerve.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Eye examination - normal. </a:t>
            </a:r>
          </a:p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Intraocular pressure-normal.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Oral examination - Right sided gingival hypertrophy while the left side was normal.</a:t>
            </a:r>
          </a:p>
          <a:p>
            <a:pPr marL="0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No signs of bleeding from any site.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3" descr="C:\Users\dell\Documents\sle\LR\20180222_11071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" r="11729" b="1805"/>
          <a:stretch/>
        </p:blipFill>
        <p:spPr bwMode="auto">
          <a:xfrm>
            <a:off x="4868215" y="566671"/>
            <a:ext cx="3644720" cy="56896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xtLst/>
        </p:spPr>
      </p:pic>
      <p:sp>
        <p:nvSpPr>
          <p:cNvPr id="2" name="Rectangle 1"/>
          <p:cNvSpPr/>
          <p:nvPr/>
        </p:nvSpPr>
        <p:spPr>
          <a:xfrm>
            <a:off x="7083380" y="2846230"/>
            <a:ext cx="1429555" cy="5537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4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-20180802-WA000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9650" y="1233623"/>
            <a:ext cx="5654675" cy="4241800"/>
          </a:xfrm>
        </p:spPr>
      </p:pic>
    </p:spTree>
    <p:extLst>
      <p:ext uri="{BB962C8B-B14F-4D97-AF65-F5344CB8AC3E}">
        <p14:creationId xmlns:p14="http://schemas.microsoft.com/office/powerpoint/2010/main" val="1399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110" y="4554819"/>
            <a:ext cx="7055380" cy="140053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Investigations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X-ray Skull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77" y="1635617"/>
            <a:ext cx="4214245" cy="4625662"/>
          </a:xfrm>
          <a:solidFill>
            <a:srgbClr val="FF0000"/>
          </a:solidFill>
        </p:spPr>
      </p:pic>
      <p:sp>
        <p:nvSpPr>
          <p:cNvPr id="5" name="TextBox 4"/>
          <p:cNvSpPr txBox="1"/>
          <p:nvPr/>
        </p:nvSpPr>
        <p:spPr>
          <a:xfrm>
            <a:off x="6632620" y="2573727"/>
            <a:ext cx="2312043" cy="652923"/>
          </a:xfrm>
          <a:prstGeom prst="rect">
            <a:avLst/>
          </a:prstGeom>
          <a:noFill/>
        </p:spPr>
        <p:txBody>
          <a:bodyPr wrap="square" lIns="97969" tIns="48984" rIns="97969" bIns="48984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TRAM TRACK CALCIFICATIONS 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434885" y="2768958"/>
            <a:ext cx="1197735" cy="2318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85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762</TotalTime>
  <Words>603</Words>
  <Application>Microsoft Macintosh PowerPoint</Application>
  <PresentationFormat>On-screen Show (4:3)</PresentationFormat>
  <Paragraphs>78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Century Gothic</vt:lpstr>
      <vt:lpstr>Times New Roman</vt:lpstr>
      <vt:lpstr>Wingdings 3</vt:lpstr>
      <vt:lpstr>Ion</vt:lpstr>
      <vt:lpstr>An Unusual Case of Hemiplegia</vt:lpstr>
      <vt:lpstr>PowerPoint Presentation</vt:lpstr>
      <vt:lpstr>History</vt:lpstr>
      <vt:lpstr>PowerPoint Presentation</vt:lpstr>
      <vt:lpstr>Physical Examination</vt:lpstr>
      <vt:lpstr>PowerPoint Presentation</vt:lpstr>
      <vt:lpstr>PowerPoint Presentation</vt:lpstr>
      <vt:lpstr>Investigations</vt:lpstr>
      <vt:lpstr>X-ray Skull</vt:lpstr>
      <vt:lpstr>CT Brain</vt:lpstr>
      <vt:lpstr>MRI Brain</vt:lpstr>
      <vt:lpstr>PowerPoint Presentation</vt:lpstr>
      <vt:lpstr>Treatment </vt:lpstr>
      <vt:lpstr>PowerPoint Presentation</vt:lpstr>
      <vt:lpstr>Discussion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DELL</dc:creator>
  <cp:lastModifiedBy>Microsoft Office User</cp:lastModifiedBy>
  <cp:revision>154</cp:revision>
  <dcterms:created xsi:type="dcterms:W3CDTF">2018-08-06T17:38:50Z</dcterms:created>
  <dcterms:modified xsi:type="dcterms:W3CDTF">2019-01-24T13:23:13Z</dcterms:modified>
</cp:coreProperties>
</file>