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307" r:id="rId6"/>
    <p:sldId id="309" r:id="rId7"/>
    <p:sldId id="262" r:id="rId8"/>
    <p:sldId id="264" r:id="rId9"/>
    <p:sldId id="260" r:id="rId10"/>
    <p:sldId id="301" r:id="rId11"/>
    <p:sldId id="268" r:id="rId12"/>
    <p:sldId id="261" r:id="rId13"/>
    <p:sldId id="266" r:id="rId14"/>
    <p:sldId id="267" r:id="rId15"/>
    <p:sldId id="269" r:id="rId16"/>
    <p:sldId id="270" r:id="rId17"/>
    <p:sldId id="308" r:id="rId18"/>
    <p:sldId id="271" r:id="rId19"/>
    <p:sldId id="302" r:id="rId20"/>
    <p:sldId id="272" r:id="rId21"/>
    <p:sldId id="273" r:id="rId22"/>
    <p:sldId id="275" r:id="rId23"/>
    <p:sldId id="276" r:id="rId24"/>
    <p:sldId id="277" r:id="rId25"/>
    <p:sldId id="303" r:id="rId26"/>
    <p:sldId id="310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6" r:id="rId35"/>
    <p:sldId id="288" r:id="rId36"/>
    <p:sldId id="292" r:id="rId37"/>
    <p:sldId id="306" r:id="rId38"/>
    <p:sldId id="289" r:id="rId39"/>
    <p:sldId id="290" r:id="rId40"/>
    <p:sldId id="294" r:id="rId41"/>
    <p:sldId id="300" r:id="rId42"/>
    <p:sldId id="291" r:id="rId43"/>
    <p:sldId id="295" r:id="rId44"/>
    <p:sldId id="296" r:id="rId45"/>
    <p:sldId id="297" r:id="rId46"/>
    <p:sldId id="298" r:id="rId47"/>
    <p:sldId id="293" r:id="rId48"/>
    <p:sldId id="304" r:id="rId49"/>
    <p:sldId id="311" r:id="rId50"/>
    <p:sldId id="31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9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F2FB7-573D-4890-B260-56EBA64F4F90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64112-883E-4F30-8DE4-FD9EFD153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CRISIS– 1) plaque disruption  2)</a:t>
            </a:r>
            <a:r>
              <a:rPr lang="en-IN" baseline="0" dirty="0" smtClean="0"/>
              <a:t> </a:t>
            </a:r>
            <a:r>
              <a:rPr lang="en-IN" baseline="0" dirty="0" err="1" smtClean="0"/>
              <a:t>hemorrhage</a:t>
            </a:r>
            <a:r>
              <a:rPr lang="en-IN" baseline="0" dirty="0" smtClean="0"/>
              <a:t>   3) infections</a:t>
            </a:r>
            <a:endParaRPr lang="en-IN" dirty="0" smtClean="0"/>
          </a:p>
          <a:p>
            <a:r>
              <a:rPr lang="en-IN" dirty="0" smtClean="0"/>
              <a:t>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4112-883E-4F30-8DE4-FD9EFD1537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Healing and </a:t>
            </a:r>
            <a:r>
              <a:rPr lang="en-IN" dirty="0" err="1" smtClean="0"/>
              <a:t>resorption</a:t>
            </a:r>
            <a:r>
              <a:rPr lang="en-IN" dirty="0" smtClean="0"/>
              <a:t> of thrombi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4112-883E-4F30-8DE4-FD9EFD1537F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Large surface area for trafficking of leucocytes</a:t>
            </a:r>
          </a:p>
          <a:p>
            <a:r>
              <a:rPr lang="en-IN" dirty="0" smtClean="0"/>
              <a:t>Provides O2 and nutrients</a:t>
            </a:r>
          </a:p>
          <a:p>
            <a:r>
              <a:rPr lang="en-IN" dirty="0" smtClean="0"/>
              <a:t>Is prone to rupture leading to </a:t>
            </a:r>
            <a:r>
              <a:rPr lang="en-IN" dirty="0" err="1" smtClean="0"/>
              <a:t>hemorrhage</a:t>
            </a:r>
            <a:r>
              <a:rPr lang="en-IN" dirty="0" smtClean="0"/>
              <a:t> and thrombosis which leads to SMC proliferation and matrix accumulation in the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4112-883E-4F30-8DE4-FD9EFD1537F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0FC1F-74C0-4506-92D8-4F30B011D8E2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3BE1-6D23-40FC-BE2A-994A98FC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ATHEROSCLEROSIS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BY DR SHILPI LAHOTY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CARDIOLOGY RESIDENT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09" t="13905" r="49132" b="35144"/>
          <a:stretch>
            <a:fillRect/>
          </a:stretch>
        </p:blipFill>
        <p:spPr bwMode="auto">
          <a:xfrm>
            <a:off x="857224" y="571480"/>
            <a:ext cx="721523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TUNICA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Contains SMC which in normal arteries seldom proliferate.</a:t>
            </a:r>
          </a:p>
          <a:p>
            <a:r>
              <a:rPr lang="en-IN" dirty="0" err="1" smtClean="0"/>
              <a:t>Seperated</a:t>
            </a:r>
            <a:r>
              <a:rPr lang="en-IN" dirty="0" smtClean="0"/>
              <a:t> from adventitia by External elastic lamina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/>
          <a:lstStyle/>
          <a:p>
            <a:r>
              <a:rPr lang="en-IN" dirty="0" smtClean="0"/>
              <a:t>SMOOTH MUSCLE CELLS: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Functions: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1)Controls blood flow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2)Produces ECM which participates in normal         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vascular homeostasis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3)Can migrate to </a:t>
            </a:r>
            <a:r>
              <a:rPr lang="en-IN" dirty="0" err="1" smtClean="0"/>
              <a:t>intima</a:t>
            </a:r>
            <a:r>
              <a:rPr lang="en-IN" dirty="0" smtClean="0"/>
              <a:t> leading to </a:t>
            </a:r>
            <a:r>
              <a:rPr lang="en-IN" dirty="0" err="1" smtClean="0"/>
              <a:t>intimal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</a:t>
            </a:r>
            <a:r>
              <a:rPr lang="en-IN" dirty="0" err="1" smtClean="0"/>
              <a:t>hyperplastic</a:t>
            </a:r>
            <a:r>
              <a:rPr lang="en-IN" dirty="0" smtClean="0"/>
              <a:t> </a:t>
            </a:r>
            <a:r>
              <a:rPr lang="en-IN" dirty="0" err="1" smtClean="0"/>
              <a:t>leisons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4)Death--- destabilization of plaques or  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aneurysm formation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1000132"/>
          </a:xfrm>
        </p:spPr>
        <p:txBody>
          <a:bodyPr>
            <a:normAutofit/>
          </a:bodyPr>
          <a:lstStyle/>
          <a:p>
            <a:r>
              <a:rPr lang="en-IN" sz="2800" dirty="0" smtClean="0"/>
              <a:t>ELASTIC ARTERY WITH LAMELLAR ORGANIZATION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9905" t="19830" r="29997" b="24614"/>
          <a:stretch>
            <a:fillRect/>
          </a:stretch>
        </p:blipFill>
        <p:spPr bwMode="auto">
          <a:xfrm>
            <a:off x="214282" y="285728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72140"/>
            <a:ext cx="5486400" cy="928694"/>
          </a:xfrm>
        </p:spPr>
        <p:txBody>
          <a:bodyPr>
            <a:noAutofit/>
          </a:bodyPr>
          <a:lstStyle/>
          <a:p>
            <a:r>
              <a:rPr lang="en-IN" sz="2800" dirty="0" smtClean="0"/>
              <a:t>     MUSCULAR ARTERIES WITH</a:t>
            </a:r>
            <a:br>
              <a:rPr lang="en-IN" sz="2800" dirty="0" smtClean="0"/>
            </a:br>
            <a:r>
              <a:rPr lang="en-IN" sz="2800" dirty="0" smtClean="0"/>
              <a:t>     CONTINUOUS ORGANIZATION 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0001" t="33719" r="29003" b="15933"/>
          <a:stretch>
            <a:fillRect/>
          </a:stretch>
        </p:blipFill>
        <p:spPr bwMode="auto">
          <a:xfrm>
            <a:off x="714348" y="0"/>
            <a:ext cx="785818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TUNICA ADVENTITIA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CONTAINS--- a) collagen fibrils</a:t>
            </a:r>
          </a:p>
          <a:p>
            <a:pPr>
              <a:buNone/>
            </a:pPr>
            <a:r>
              <a:rPr lang="en-IN" dirty="0" smtClean="0"/>
              <a:t>                           b) </a:t>
            </a:r>
            <a:r>
              <a:rPr lang="en-IN" dirty="0" err="1" smtClean="0"/>
              <a:t>vasa</a:t>
            </a:r>
            <a:r>
              <a:rPr lang="en-IN" dirty="0" smtClean="0"/>
              <a:t> </a:t>
            </a:r>
            <a:r>
              <a:rPr lang="en-IN" dirty="0" err="1" smtClean="0"/>
              <a:t>vasorum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c) nerve endings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CELLS--- fibroblast and mast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en-IN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u="sng" dirty="0" smtClean="0"/>
              <a:t>INSUDATION HYPOTHESIS</a:t>
            </a:r>
          </a:p>
          <a:p>
            <a:pPr>
              <a:buNone/>
            </a:pPr>
            <a:r>
              <a:rPr lang="en-US" altLang="en-US" dirty="0" smtClean="0"/>
              <a:t>    Virchow in 1852 stated that </a:t>
            </a:r>
            <a:r>
              <a:rPr lang="en-US" altLang="en-US" dirty="0" err="1" smtClean="0"/>
              <a:t>atherogenesis</a:t>
            </a:r>
            <a:r>
              <a:rPr lang="en-US" altLang="en-US" dirty="0" smtClean="0"/>
              <a:t> is a form of cellular proliferation of the </a:t>
            </a:r>
            <a:r>
              <a:rPr lang="en-US" altLang="en-US" dirty="0" err="1" smtClean="0"/>
              <a:t>intimal</a:t>
            </a:r>
            <a:r>
              <a:rPr lang="en-US" altLang="en-US" dirty="0" smtClean="0"/>
              <a:t> cells resulting from increased imbibing of lipids from the blood. Earlier known as “lipid theory” is now called “response to injury hypothesis” and is the most widely accepted theory.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3600" u="sng" dirty="0" smtClean="0"/>
              <a:t>ENCRUSTATION HYPOTHESIS</a:t>
            </a:r>
          </a:p>
          <a:p>
            <a:pPr>
              <a:buNone/>
            </a:pPr>
            <a:r>
              <a:rPr lang="en-US" altLang="en-US" sz="3600" dirty="0" smtClean="0"/>
              <a:t>	</a:t>
            </a:r>
            <a:r>
              <a:rPr lang="en-US" altLang="en-US" dirty="0" err="1" smtClean="0"/>
              <a:t>Rokitansky</a:t>
            </a:r>
            <a:r>
              <a:rPr lang="en-US" altLang="en-US" dirty="0" smtClean="0"/>
              <a:t> in 1852 stated that </a:t>
            </a:r>
            <a:r>
              <a:rPr lang="en-US" altLang="en-US" dirty="0" err="1" smtClean="0"/>
              <a:t>atheroma</a:t>
            </a:r>
            <a:r>
              <a:rPr lang="en-US" altLang="en-US" dirty="0" smtClean="0"/>
              <a:t> represented a form of encrustation on the arterial wall from the components in the blood forming thrombi composed of platelets, fibrin and leucocytes, and was earlier named as “</a:t>
            </a:r>
            <a:r>
              <a:rPr lang="en-US" altLang="en-US" dirty="0" err="1" smtClean="0"/>
              <a:t>thrombogenic</a:t>
            </a:r>
            <a:r>
              <a:rPr lang="en-US" altLang="en-US" dirty="0" smtClean="0"/>
              <a:t> theory”.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n>
                  <a:noFill/>
                </a:ln>
              </a:rPr>
              <a:t>Response to Injury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Original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Theory(1973):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event in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atherogenesis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endothelial injury followed by smooth muscle cell proliferation. As per this theory early lesions mainly consist of smooth cells.</a:t>
            </a:r>
          </a:p>
          <a:p>
            <a:pPr>
              <a:buFont typeface="Arial"/>
              <a:buChar char="•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Modified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theory(1993)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describes lipoprotein entry into the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intima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the initial event followed by lipid accumulation in the macrophages (now foam cells) which according to modified theory are the dominant cells in early lesions.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PROCESS OF ATHEROGENESIS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934" t="30318" r="14754" b="12823"/>
          <a:stretch>
            <a:fillRect/>
          </a:stretch>
        </p:blipFill>
        <p:spPr bwMode="auto">
          <a:xfrm>
            <a:off x="357158" y="857232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Atherosclerosis is a chronic, progressive lipid driven inflammatory disease. </a:t>
            </a:r>
          </a:p>
          <a:p>
            <a:r>
              <a:rPr lang="en-IN" dirty="0" smtClean="0"/>
              <a:t>Involves the tunica </a:t>
            </a:r>
            <a:r>
              <a:rPr lang="en-IN" dirty="0" err="1" smtClean="0"/>
              <a:t>intima</a:t>
            </a:r>
            <a:r>
              <a:rPr lang="en-IN" dirty="0" smtClean="0"/>
              <a:t> of the arterial wall. </a:t>
            </a:r>
          </a:p>
          <a:p>
            <a:r>
              <a:rPr lang="en-IN" dirty="0" smtClean="0"/>
              <a:t>leads to multifocal plaque development.</a:t>
            </a:r>
          </a:p>
          <a:p>
            <a:r>
              <a:rPr lang="en-IN" dirty="0" smtClean="0"/>
              <a:t>predilection sites are characterised by low and oscillatory endothelial shear stress and pre-existing </a:t>
            </a:r>
            <a:r>
              <a:rPr lang="en-IN" dirty="0" err="1" smtClean="0"/>
              <a:t>intimal</a:t>
            </a:r>
            <a:r>
              <a:rPr lang="en-IN" dirty="0" smtClean="0"/>
              <a:t> thickening.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6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PROCESS OF ATHEROSCLEROSIS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0072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arenBoth"/>
            </a:pPr>
            <a:r>
              <a:rPr lang="en-IN" sz="3400" b="1" dirty="0" smtClean="0"/>
              <a:t>EXTRACELLULAR LIPID ACCUMULATION</a:t>
            </a:r>
            <a:r>
              <a:rPr lang="en-IN" dirty="0" smtClean="0"/>
              <a:t>:</a:t>
            </a:r>
          </a:p>
          <a:p>
            <a:pPr marL="514350" indent="-51435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</a:t>
            </a:r>
          </a:p>
          <a:p>
            <a:pPr marL="514350" indent="-514350">
              <a:buNone/>
            </a:pPr>
            <a:r>
              <a:rPr lang="en-IN" sz="3400" dirty="0" smtClean="0"/>
              <a:t>                                 </a:t>
            </a:r>
            <a:r>
              <a:rPr lang="en-IN" sz="3400" dirty="0" err="1" smtClean="0"/>
              <a:t>Atherogenic</a:t>
            </a:r>
            <a:r>
              <a:rPr lang="en-IN" sz="3400" dirty="0" smtClean="0"/>
              <a:t> diet</a:t>
            </a:r>
          </a:p>
          <a:p>
            <a:pPr marL="514350" indent="-514350">
              <a:buNone/>
            </a:pPr>
            <a:r>
              <a:rPr lang="en-IN" sz="3400" dirty="0" smtClean="0"/>
              <a:t> </a:t>
            </a:r>
          </a:p>
          <a:p>
            <a:pPr marL="514350" indent="-514350">
              <a:buNone/>
            </a:pPr>
            <a:r>
              <a:rPr lang="en-IN" sz="3400" dirty="0" smtClean="0"/>
              <a:t>                                     LDL particles</a:t>
            </a:r>
          </a:p>
          <a:p>
            <a:pPr marL="514350" indent="-514350" algn="ctr">
              <a:buNone/>
            </a:pPr>
            <a:r>
              <a:rPr lang="en-IN" sz="3400" dirty="0"/>
              <a:t> </a:t>
            </a:r>
            <a:endParaRPr lang="en-IN" sz="3400" dirty="0" smtClean="0"/>
          </a:p>
          <a:p>
            <a:pPr marL="514350" indent="-514350" algn="ctr">
              <a:buNone/>
            </a:pPr>
            <a:r>
              <a:rPr lang="en-IN" sz="3400" dirty="0" smtClean="0"/>
              <a:t>    enter the </a:t>
            </a:r>
            <a:r>
              <a:rPr lang="en-IN" sz="3400" dirty="0" err="1" smtClean="0"/>
              <a:t>intima</a:t>
            </a:r>
            <a:endParaRPr lang="en-IN" sz="3400" dirty="0" smtClean="0"/>
          </a:p>
          <a:p>
            <a:pPr marL="514350" indent="-514350" algn="ctr">
              <a:buNone/>
            </a:pPr>
            <a:r>
              <a:rPr lang="en-IN" sz="3400" dirty="0" smtClean="0"/>
              <a:t> </a:t>
            </a:r>
          </a:p>
          <a:p>
            <a:pPr marL="514350" indent="-514350" algn="ctr">
              <a:buNone/>
            </a:pPr>
            <a:r>
              <a:rPr lang="en-IN" sz="3400" dirty="0" smtClean="0"/>
              <a:t>      Modification of LDL particles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500562" y="271462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500562" y="385762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500562" y="500063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/>
          </a:bodyPr>
          <a:lstStyle/>
          <a:p>
            <a:r>
              <a:rPr lang="en-IN" b="1" dirty="0" smtClean="0"/>
              <a:t>LEUKOCYTE RECRUITMENT AND RETENTION: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</a:t>
            </a:r>
            <a:r>
              <a:rPr lang="en-IN" dirty="0" smtClean="0"/>
              <a:t>Normal EC resists adhesive interaction with leucocytes.</a:t>
            </a:r>
          </a:p>
          <a:p>
            <a:pPr algn="ctr">
              <a:buNone/>
            </a:pPr>
            <a:r>
              <a:rPr lang="en-IN" b="1" dirty="0"/>
              <a:t> </a:t>
            </a:r>
            <a:r>
              <a:rPr lang="en-IN" b="1" dirty="0" smtClean="0"/>
              <a:t>   </a:t>
            </a:r>
            <a:r>
              <a:rPr lang="en-IN" dirty="0" smtClean="0"/>
              <a:t>Modified lipoproteins can induce local cytokine formation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/>
              <a:t> </a:t>
            </a:r>
            <a:r>
              <a:rPr lang="en-IN" dirty="0" smtClean="0"/>
              <a:t>   cytokines induces increased expression of adhesion molecules by EC for </a:t>
            </a:r>
            <a:r>
              <a:rPr lang="en-IN" dirty="0" smtClean="0"/>
              <a:t>leucocytes</a:t>
            </a:r>
          </a:p>
          <a:p>
            <a:pPr algn="ctr">
              <a:buNone/>
            </a:pPr>
            <a:r>
              <a:rPr lang="en-IN" dirty="0" smtClean="0"/>
              <a:t>                    MCP-1</a:t>
            </a:r>
            <a:endParaRPr lang="en-IN" dirty="0" smtClean="0"/>
          </a:p>
          <a:p>
            <a:pPr algn="ctr">
              <a:buNone/>
            </a:pPr>
            <a:r>
              <a:rPr lang="en-IN" dirty="0" smtClean="0"/>
              <a:t>Penetration through the EC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57686" y="3071810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57686" y="4857760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(C) INTRACELLULAR LIPID ACCUMULATION AND FOAM CELL FORMATION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Modified lipoproteins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Macrophage colony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stimulating factor</a:t>
            </a:r>
          </a:p>
          <a:p>
            <a:pPr algn="ctr">
              <a:buNone/>
            </a:pPr>
            <a:r>
              <a:rPr lang="en-IN" dirty="0"/>
              <a:t> </a:t>
            </a:r>
            <a:r>
              <a:rPr lang="en-IN" dirty="0" smtClean="0"/>
              <a:t> Expression of scavenger receptors on macrophages</a:t>
            </a:r>
          </a:p>
          <a:p>
            <a:pPr>
              <a:buNone/>
            </a:pPr>
            <a:endParaRPr lang="en-IN" dirty="0"/>
          </a:p>
          <a:p>
            <a:pPr algn="ctr">
              <a:buNone/>
            </a:pPr>
            <a:r>
              <a:rPr lang="en-IN" dirty="0" smtClean="0"/>
              <a:t>Takes up the modified Lipoproteins and convert to foam cell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M-CSF, GM-CSF, IL-3</a:t>
            </a:r>
          </a:p>
          <a:p>
            <a:pPr algn="ctr">
              <a:buNone/>
            </a:pPr>
            <a:r>
              <a:rPr lang="en-IN" dirty="0"/>
              <a:t> </a:t>
            </a:r>
            <a:r>
              <a:rPr lang="en-IN" dirty="0" smtClean="0"/>
              <a:t>proliferation of foam cells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86248" y="1928802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86248" y="3786190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57686" y="528638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b="1" dirty="0" smtClean="0"/>
              <a:t>(D) MECHANISM OF INFLAMMATION IN ATHEROGENESIS</a:t>
            </a:r>
          </a:p>
          <a:p>
            <a:pPr>
              <a:buNone/>
            </a:pPr>
            <a:r>
              <a:rPr lang="en-IN" dirty="0" smtClean="0"/>
              <a:t>INNATE IMMUNITY: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Foam cells</a:t>
            </a:r>
          </a:p>
          <a:p>
            <a:pPr>
              <a:buNone/>
            </a:pPr>
            <a:r>
              <a:rPr lang="en-IN" dirty="0" smtClean="0"/>
              <a:t>                                                 secretes</a:t>
            </a:r>
            <a:endParaRPr lang="en-IN" dirty="0"/>
          </a:p>
          <a:p>
            <a:pPr marL="514350" indent="-514350" algn="ctr">
              <a:buNone/>
            </a:pPr>
            <a:endParaRPr lang="en-IN" dirty="0" smtClean="0"/>
          </a:p>
          <a:p>
            <a:pPr marL="514350" indent="-514350" algn="ctr">
              <a:buAutoNum type="alphaLcParenR"/>
            </a:pPr>
            <a:r>
              <a:rPr lang="en-IN" dirty="0" smtClean="0"/>
              <a:t>cytokines, </a:t>
            </a:r>
            <a:r>
              <a:rPr lang="en-IN" dirty="0" err="1" smtClean="0"/>
              <a:t>chemokines</a:t>
            </a:r>
            <a:endParaRPr lang="en-IN" dirty="0" smtClean="0"/>
          </a:p>
          <a:p>
            <a:pPr marL="514350" indent="-514350" algn="ctr">
              <a:buAutoNum type="alphaLcParenR"/>
            </a:pPr>
            <a:r>
              <a:rPr lang="en-IN" dirty="0" err="1" smtClean="0"/>
              <a:t>Eicosanoids</a:t>
            </a:r>
            <a:endParaRPr lang="en-IN" dirty="0" smtClean="0"/>
          </a:p>
          <a:p>
            <a:pPr marL="514350" indent="-514350" algn="ctr">
              <a:buAutoNum type="alphaLcParenR"/>
            </a:pPr>
            <a:r>
              <a:rPr lang="en-IN" dirty="0" smtClean="0"/>
              <a:t>Oxidant species</a:t>
            </a:r>
          </a:p>
          <a:p>
            <a:pPr marL="514350" indent="-514350" algn="ctr">
              <a:buNone/>
            </a:pPr>
            <a:r>
              <a:rPr lang="en-IN" dirty="0"/>
              <a:t> </a:t>
            </a:r>
            <a:r>
              <a:rPr lang="en-IN" dirty="0" smtClean="0"/>
              <a:t>       </a:t>
            </a:r>
          </a:p>
          <a:p>
            <a:pPr marL="514350" indent="-514350" algn="ctr">
              <a:buNone/>
            </a:pPr>
            <a:r>
              <a:rPr lang="en-IN" dirty="0"/>
              <a:t> </a:t>
            </a:r>
            <a:r>
              <a:rPr lang="en-IN" dirty="0" smtClean="0"/>
              <a:t>  </a:t>
            </a:r>
          </a:p>
          <a:p>
            <a:pPr marL="514350" indent="-514350" algn="ctr">
              <a:buNone/>
            </a:pPr>
            <a:r>
              <a:rPr lang="en-IN" dirty="0" smtClean="0"/>
              <a:t> leads to inflammation in plaque and progression of </a:t>
            </a:r>
            <a:r>
              <a:rPr lang="en-IN" dirty="0" err="1" smtClean="0"/>
              <a:t>leison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14810" y="2071678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86248" y="4429132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ADAPTIVE IMMUNITY:</a:t>
            </a:r>
          </a:p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err="1" smtClean="0"/>
              <a:t>Dendritic</a:t>
            </a:r>
            <a:r>
              <a:rPr lang="en-IN" dirty="0" smtClean="0"/>
              <a:t> cells/ macrophages/ EC’s present Ag to the T-cells</a:t>
            </a:r>
          </a:p>
          <a:p>
            <a:pPr algn="ctr">
              <a:buNone/>
            </a:pPr>
            <a:endParaRPr lang="en-IN" dirty="0"/>
          </a:p>
          <a:p>
            <a:pPr algn="ctr">
              <a:buNone/>
            </a:pPr>
            <a:r>
              <a:rPr lang="en-IN" dirty="0" smtClean="0"/>
              <a:t>T-cell activation</a:t>
            </a:r>
          </a:p>
          <a:p>
            <a:pPr algn="ctr">
              <a:buNone/>
            </a:pPr>
            <a:endParaRPr lang="en-IN" dirty="0"/>
          </a:p>
          <a:p>
            <a:pPr algn="ctr">
              <a:buNone/>
            </a:pPr>
            <a:r>
              <a:rPr lang="en-IN" dirty="0" smtClean="0"/>
              <a:t>Release cytokines that modulates </a:t>
            </a:r>
            <a:r>
              <a:rPr lang="en-IN" dirty="0" err="1" smtClean="0"/>
              <a:t>atherogenesis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14810" y="2643182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14810" y="3857628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24" t="20912" r="21354" b="16353"/>
          <a:stretch>
            <a:fillRect/>
          </a:stretch>
        </p:blipFill>
        <p:spPr bwMode="auto">
          <a:xfrm>
            <a:off x="214282" y="714356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27780" r="28702" b="29603"/>
          <a:stretch>
            <a:fillRect/>
          </a:stretch>
        </p:blipFill>
        <p:spPr bwMode="auto">
          <a:xfrm>
            <a:off x="285721" y="642918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15352" cy="5840435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(E) SMC MIGRATION AND PROLIFERATION</a:t>
            </a:r>
          </a:p>
          <a:p>
            <a:r>
              <a:rPr lang="en-IN" dirty="0"/>
              <a:t> </a:t>
            </a:r>
            <a:r>
              <a:rPr lang="en-IN" dirty="0" smtClean="0"/>
              <a:t>SMC from the media migrates to the </a:t>
            </a:r>
            <a:r>
              <a:rPr lang="en-IN" dirty="0" err="1" smtClean="0"/>
              <a:t>intima</a:t>
            </a:r>
            <a:r>
              <a:rPr lang="en-IN" dirty="0" smtClean="0"/>
              <a:t>  </a:t>
            </a:r>
          </a:p>
          <a:p>
            <a:r>
              <a:rPr lang="en-IN" dirty="0" smtClean="0"/>
              <a:t> Burst of SMC replication occurs when--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1) plaque disruption with mural thrombosis with healing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2) </a:t>
            </a:r>
            <a:r>
              <a:rPr lang="en-IN" dirty="0" err="1" smtClean="0"/>
              <a:t>intraplaque</a:t>
            </a:r>
            <a:r>
              <a:rPr lang="en-IN" dirty="0" smtClean="0"/>
              <a:t> </a:t>
            </a:r>
            <a:r>
              <a:rPr lang="en-IN" dirty="0" err="1" smtClean="0"/>
              <a:t>hemorrhage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3) </a:t>
            </a:r>
            <a:r>
              <a:rPr lang="en-IN" dirty="0" err="1" smtClean="0"/>
              <a:t>intercurrent</a:t>
            </a:r>
            <a:r>
              <a:rPr lang="en-IN" dirty="0" smtClean="0"/>
              <a:t> infection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 smtClean="0"/>
              <a:t>(F) SMC DEATH DURING ATHEROGENESIS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(G) ARTERIAL EXTRA-CELLULAR MATRIX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SMC  </a:t>
            </a:r>
          </a:p>
          <a:p>
            <a:pPr algn="ctr">
              <a:buNone/>
            </a:pPr>
            <a:r>
              <a:rPr lang="en-IN" dirty="0" smtClean="0"/>
              <a:t>                             PDGF, TGF-B</a:t>
            </a:r>
            <a:endParaRPr lang="en-IN" dirty="0"/>
          </a:p>
          <a:p>
            <a:pPr algn="ctr">
              <a:buNone/>
            </a:pPr>
            <a:r>
              <a:rPr lang="en-IN" dirty="0" smtClean="0"/>
              <a:t>    ECM production</a:t>
            </a:r>
          </a:p>
          <a:p>
            <a:pPr>
              <a:buNone/>
            </a:pPr>
            <a:r>
              <a:rPr lang="en-IN" dirty="0" smtClean="0"/>
              <a:t>              (interstitial collagen, </a:t>
            </a:r>
            <a:r>
              <a:rPr lang="en-IN" dirty="0" err="1" smtClean="0"/>
              <a:t>proteoglycans</a:t>
            </a:r>
            <a:r>
              <a:rPr lang="en-IN" dirty="0" smtClean="0"/>
              <a:t>)  </a:t>
            </a:r>
          </a:p>
          <a:p>
            <a:pPr>
              <a:buNone/>
            </a:pPr>
            <a:endParaRPr lang="en-IN" dirty="0" smtClean="0"/>
          </a:p>
        </p:txBody>
      </p:sp>
      <p:sp>
        <p:nvSpPr>
          <p:cNvPr id="5" name="Down Arrow 4"/>
          <p:cNvSpPr/>
          <p:nvPr/>
        </p:nvSpPr>
        <p:spPr>
          <a:xfrm>
            <a:off x="4286248" y="1643050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(H) ANGIOGENESIS IN PLAQUES:</a:t>
            </a:r>
          </a:p>
          <a:p>
            <a:pPr algn="ctr">
              <a:buNone/>
            </a:pPr>
            <a:r>
              <a:rPr lang="en-IN" dirty="0" err="1" smtClean="0"/>
              <a:t>Atheroma</a:t>
            </a: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Expresses VEGF,FGF, Placental GF, </a:t>
            </a:r>
            <a:r>
              <a:rPr lang="en-IN" dirty="0" err="1" smtClean="0"/>
              <a:t>oncostatin</a:t>
            </a:r>
            <a:r>
              <a:rPr lang="en-IN" dirty="0" smtClean="0"/>
              <a:t> M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Angiogenesis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57686" y="1928802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57686" y="307181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Major risk factors</a:t>
            </a:r>
          </a:p>
          <a:p>
            <a:pPr marL="514350" indent="-514350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1)	</a:t>
            </a:r>
            <a:r>
              <a:rPr lang="en-US" alt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Major Constitutional risk factors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14350" indent="-514350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Age		ii. Sex		iii. Genetic factors</a:t>
            </a:r>
          </a:p>
          <a:p>
            <a:pPr marL="514350" indent="-514350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iv. Familial and racial factors</a:t>
            </a:r>
          </a:p>
          <a:p>
            <a:pPr marL="514350" indent="-514350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2) 	</a:t>
            </a:r>
            <a:r>
              <a:rPr lang="en-US" alt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Major Acquired risk factors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14350" indent="-514350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en-US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Hyperlipidaemia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ii. Hypertension</a:t>
            </a:r>
          </a:p>
          <a:p>
            <a:pPr marL="514350" indent="-514350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iii.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Diabetes mellitus	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iv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Smoking</a:t>
            </a:r>
          </a:p>
          <a:p>
            <a:pPr marL="514350" indent="-514350"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v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Hyperhomocysteinemia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571500" indent="-571500">
              <a:buAutoNum type="romanUcParenBoth"/>
            </a:pPr>
            <a:r>
              <a:rPr lang="en-IN" b="1" dirty="0" smtClean="0"/>
              <a:t>PLAQUE MINERALIZATION</a:t>
            </a:r>
          </a:p>
          <a:p>
            <a:pPr marL="571500" indent="-571500" algn="ctr">
              <a:buNone/>
            </a:pPr>
            <a:r>
              <a:rPr lang="en-IN" dirty="0" smtClean="0"/>
              <a:t>Some SMC’s</a:t>
            </a:r>
          </a:p>
          <a:p>
            <a:pPr marL="571500" indent="-571500" algn="ctr">
              <a:buNone/>
            </a:pPr>
            <a:endParaRPr lang="en-IN" dirty="0"/>
          </a:p>
          <a:p>
            <a:pPr marL="571500" indent="-571500" algn="ctr">
              <a:buNone/>
            </a:pPr>
            <a:r>
              <a:rPr lang="en-IN" dirty="0" smtClean="0"/>
              <a:t>Secretes cytokines such as bone morphogenetic proteins</a:t>
            </a:r>
          </a:p>
          <a:p>
            <a:pPr marL="571500" indent="-571500" algn="ctr">
              <a:buNone/>
            </a:pPr>
            <a:endParaRPr lang="en-IN" dirty="0"/>
          </a:p>
          <a:p>
            <a:pPr marL="571500" indent="-571500" algn="ctr">
              <a:buNone/>
            </a:pPr>
            <a:r>
              <a:rPr lang="en-IN" dirty="0" smtClean="0"/>
              <a:t>Leads to calcification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57686" y="171448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29124" y="342900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IN" b="1" dirty="0" smtClean="0"/>
              <a:t>ARTERIAL STENOSIS</a:t>
            </a:r>
          </a:p>
          <a:p>
            <a:pPr marL="514350" indent="-514350">
              <a:buAutoNum type="arabicParenR"/>
            </a:pPr>
            <a:r>
              <a:rPr lang="en-IN" b="1" dirty="0" smtClean="0"/>
              <a:t>PLAQUE RUPTURE AND THROMBOSIS</a:t>
            </a:r>
          </a:p>
          <a:p>
            <a:pPr marL="514350" indent="-514350">
              <a:buAutoNum type="arabicParenR"/>
            </a:pPr>
            <a:r>
              <a:rPr lang="en-IN" b="1" dirty="0" smtClean="0"/>
              <a:t>SUPERFICIAL EROSION AND THROMBOSIS</a:t>
            </a:r>
          </a:p>
          <a:p>
            <a:pPr marL="514350" indent="-514350">
              <a:buAutoNum type="arabicParenR"/>
            </a:pPr>
            <a:r>
              <a:rPr lang="en-IN" b="1" dirty="0" smtClean="0"/>
              <a:t>ANEURYSMAL FORMATION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ARTERIAL STENOSIS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/>
          <a:lstStyle/>
          <a:p>
            <a:r>
              <a:rPr lang="en-US" dirty="0" smtClean="0"/>
              <a:t>When the plaque burden exceeds the capacity of the artery to remodel outward, encroachment on the arterial lumen begins.</a:t>
            </a:r>
          </a:p>
          <a:p>
            <a:r>
              <a:rPr lang="en-IN" dirty="0" smtClean="0"/>
              <a:t>&gt;60% </a:t>
            </a:r>
            <a:r>
              <a:rPr lang="en-IN" dirty="0" err="1" smtClean="0"/>
              <a:t>stenosis</a:t>
            </a:r>
            <a:r>
              <a:rPr lang="en-IN" dirty="0" smtClean="0"/>
              <a:t>        causes symptoms on increased demand.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00430" y="3429000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DUE TO PLAQUE RUPTURE</a:t>
            </a:r>
          </a:p>
          <a:p>
            <a:r>
              <a:rPr lang="en-IN" dirty="0" smtClean="0"/>
              <a:t>DUE TO SUPERFICIAL EROSION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THROMBOSIS CAUSED BY PLAQUE RUPTURE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IN" sz="2000" dirty="0" smtClean="0"/>
              <a:t>THIN FIBROUS CAP WITH FISSURE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IN" sz="2000" dirty="0" smtClean="0"/>
              <a:t>MACROPHAGES PROMINENT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TISSUE FACTOR TRIGGER 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IN" sz="2000" dirty="0" smtClean="0"/>
              <a:t>RED FIBRIN RICH THROMBUS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OFTEN OCCLUSIVE THROMBUS</a:t>
            </a:r>
          </a:p>
          <a:p>
            <a:pPr marL="342900" indent="-342900">
              <a:buAutoNum type="arabicParenR"/>
            </a:pPr>
            <a:r>
              <a:rPr lang="en-IN" sz="2000" dirty="0" smtClean="0"/>
              <a:t>MORE FREQUENTLY CAUSES STEMI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 l="37671" t="54274" r="42764" b="22976"/>
          <a:stretch>
            <a:fillRect/>
          </a:stretch>
        </p:blipFill>
        <p:spPr bwMode="auto">
          <a:xfrm>
            <a:off x="3500430" y="714356"/>
            <a:ext cx="53578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en-IN" dirty="0" smtClean="0"/>
              <a:t>This occurs due to imbalance between the strength of the fibrous cap and the forces that </a:t>
            </a:r>
            <a:r>
              <a:rPr lang="en-IN" dirty="0" err="1" smtClean="0"/>
              <a:t>impringe</a:t>
            </a:r>
            <a:r>
              <a:rPr lang="en-IN" dirty="0" smtClean="0"/>
              <a:t> on the cap.</a:t>
            </a:r>
          </a:p>
          <a:p>
            <a:r>
              <a:rPr lang="en-IN" dirty="0" smtClean="0"/>
              <a:t>Causes:  1) decreased collagen synthesis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2) increased catabolism of the ECM </a:t>
            </a:r>
          </a:p>
          <a:p>
            <a:r>
              <a:rPr lang="en-IN" dirty="0" smtClean="0"/>
              <a:t>Relative lack of SMC may contribute to weakening of the fibrous cap and thereby rupture.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en-IN" dirty="0" smtClean="0"/>
              <a:t>Consequences of a plaque disruption depends on---</a:t>
            </a:r>
          </a:p>
          <a:p>
            <a:pPr>
              <a:buNone/>
            </a:pPr>
            <a:r>
              <a:rPr lang="en-IN" dirty="0" smtClean="0"/>
              <a:t>   1) Amount of tissue factor in the lipid core of the plaque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2) fluid phase of the blood across the vessel (</a:t>
            </a:r>
            <a:r>
              <a:rPr lang="en-IN" dirty="0" err="1" smtClean="0"/>
              <a:t>ie</a:t>
            </a:r>
            <a:r>
              <a:rPr lang="en-IN" dirty="0" smtClean="0"/>
              <a:t> amt of fibrinogen and PAI).</a:t>
            </a:r>
          </a:p>
          <a:p>
            <a:pPr>
              <a:buNone/>
            </a:pPr>
            <a:r>
              <a:rPr lang="en-IN" dirty="0" smtClean="0"/>
              <a:t>So inflammation has a great role to play in this.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020" t="35156" r="40703" b="11133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786214" cy="116205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THROMBOSIS DUE TO EROSION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857652" cy="520861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1)FIBROUS CAP THICK AND INTACT</a:t>
            </a:r>
          </a:p>
          <a:p>
            <a:r>
              <a:rPr lang="en-IN" sz="2000" dirty="0" smtClean="0"/>
              <a:t>2) WHITE FIBRIN RICH THROMBUS</a:t>
            </a:r>
          </a:p>
          <a:p>
            <a:r>
              <a:rPr lang="en-IN" sz="2000" dirty="0" smtClean="0"/>
              <a:t>3) COLLAGEN TRIGGER</a:t>
            </a:r>
          </a:p>
          <a:p>
            <a:r>
              <a:rPr lang="en-IN" sz="2000" dirty="0" smtClean="0"/>
              <a:t>4) SMC PROMINENT</a:t>
            </a:r>
          </a:p>
          <a:p>
            <a:r>
              <a:rPr lang="en-IN" sz="2000" dirty="0" smtClean="0"/>
              <a:t>5)OFTEN SESSILE, NON-OCCLUSIVE THROMBUS</a:t>
            </a:r>
          </a:p>
          <a:p>
            <a:r>
              <a:rPr lang="en-IN" sz="2000" dirty="0" smtClean="0"/>
              <a:t>6) USUALLY LESS REMODELLED OUTWARD</a:t>
            </a:r>
          </a:p>
          <a:p>
            <a:r>
              <a:rPr lang="en-IN" sz="2000" dirty="0" smtClean="0"/>
              <a:t>7) NETs INVOLVED </a:t>
            </a:r>
          </a:p>
          <a:p>
            <a:r>
              <a:rPr lang="en-IN" sz="2000" dirty="0" smtClean="0"/>
              <a:t>8) MORE FREQUENT IN NSTEMI</a:t>
            </a:r>
          </a:p>
          <a:p>
            <a:r>
              <a:rPr lang="en-IN" sz="3000" dirty="0" smtClean="0"/>
              <a:t>Basically occurs due to endothelial loss and platelet deposition.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20000"/>
          </a:blip>
          <a:srcRect l="20901" t="54640" r="59534" b="23355"/>
          <a:stretch>
            <a:fillRect/>
          </a:stretch>
        </p:blipFill>
        <p:spPr bwMode="auto">
          <a:xfrm>
            <a:off x="4357686" y="1071546"/>
            <a:ext cx="44291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repeated cycle of plaque disruption, thrombosis in situ and healing (due to TGF and PDGF released by platelets and thrombin itself causes SMC proliferation and ECM deposition) contributes to </a:t>
            </a:r>
            <a:r>
              <a:rPr lang="en-IN" dirty="0" err="1" smtClean="0"/>
              <a:t>leison</a:t>
            </a:r>
            <a:r>
              <a:rPr lang="en-IN" dirty="0" smtClean="0"/>
              <a:t> evolution and plaque growth.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8641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alt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Minor Risk Factors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1.	Environmental influences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2.	Obesity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3.	Hormones: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Oestrogen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deficiency,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OCP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4.	Physical inactivity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5.	Stressful life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6.	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Infections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Role of Alcohol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ANEURSMAL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LOCATION--  Infra-renal abdominal aorta </a:t>
            </a:r>
          </a:p>
          <a:p>
            <a:r>
              <a:rPr lang="en-IN" dirty="0" smtClean="0"/>
              <a:t>CAUSE– a) Over-expression of MMP’s</a:t>
            </a:r>
          </a:p>
          <a:p>
            <a:pPr>
              <a:buNone/>
            </a:pPr>
            <a:r>
              <a:rPr lang="en-IN" dirty="0" smtClean="0"/>
              <a:t>                   b) SMC death </a:t>
            </a:r>
            <a:r>
              <a:rPr lang="en-IN" dirty="0" err="1" smtClean="0"/>
              <a:t>esp</a:t>
            </a:r>
            <a:r>
              <a:rPr lang="en-IN" dirty="0" smtClean="0"/>
              <a:t> in tunica 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714380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/>
              <a:t>STENOTIC LESION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40188" cy="5357850"/>
          </a:xfrm>
        </p:spPr>
        <p:txBody>
          <a:bodyPr/>
          <a:lstStyle/>
          <a:p>
            <a:r>
              <a:rPr lang="en-IN" dirty="0" smtClean="0"/>
              <a:t>Occurs because of </a:t>
            </a:r>
            <a:r>
              <a:rPr lang="en-IN" dirty="0" err="1" smtClean="0"/>
              <a:t>intimal</a:t>
            </a:r>
            <a:r>
              <a:rPr lang="en-IN" dirty="0" smtClean="0"/>
              <a:t> lesions</a:t>
            </a:r>
          </a:p>
          <a:p>
            <a:r>
              <a:rPr lang="en-IN" dirty="0" smtClean="0"/>
              <a:t>Tunica media underlying it is thinned out but maintains its general structure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Predominat</a:t>
            </a:r>
            <a:r>
              <a:rPr lang="en-IN" dirty="0" smtClean="0"/>
              <a:t> SMC’s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85729"/>
            <a:ext cx="4041775" cy="714380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/>
              <a:t>ANEURYSMAL DISEASE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5357850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Arterial architecture is destroyed </a:t>
            </a:r>
          </a:p>
          <a:p>
            <a:pPr>
              <a:buNone/>
            </a:pPr>
            <a:r>
              <a:rPr lang="en-IN" dirty="0" smtClean="0"/>
              <a:t>     Tunica media looses the well defined laminar structure with obliteration of the elastic </a:t>
            </a:r>
            <a:r>
              <a:rPr lang="en-IN" dirty="0" err="1" smtClean="0"/>
              <a:t>laminae</a:t>
            </a:r>
            <a:endParaRPr lang="en-IN" dirty="0" smtClean="0"/>
          </a:p>
          <a:p>
            <a:r>
              <a:rPr lang="en-IN" dirty="0" smtClean="0"/>
              <a:t>Have fewer SMC’s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DETERMINANTS OF PLAQUE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IN" dirty="0" smtClean="0"/>
              <a:t>Necrotic core</a:t>
            </a:r>
          </a:p>
          <a:p>
            <a:pPr marL="514350" indent="-514350">
              <a:buAutoNum type="arabicParenR"/>
            </a:pPr>
            <a:r>
              <a:rPr lang="en-IN" dirty="0" smtClean="0"/>
              <a:t>Fibrous cap</a:t>
            </a:r>
          </a:p>
          <a:p>
            <a:pPr marL="514350" indent="-514350">
              <a:buAutoNum type="arabicParenR"/>
            </a:pPr>
            <a:r>
              <a:rPr lang="en-IN" dirty="0" smtClean="0"/>
              <a:t>Cap inflammation</a:t>
            </a:r>
          </a:p>
          <a:p>
            <a:pPr marL="514350" indent="-514350">
              <a:buAutoNum type="arabicParenR"/>
            </a:pPr>
            <a:r>
              <a:rPr lang="en-IN" dirty="0" smtClean="0"/>
              <a:t>Plaque size and </a:t>
            </a:r>
            <a:r>
              <a:rPr lang="en-IN" dirty="0" err="1" smtClean="0"/>
              <a:t>expansile</a:t>
            </a:r>
            <a:r>
              <a:rPr lang="en-IN" dirty="0" smtClean="0"/>
              <a:t> remodelling</a:t>
            </a:r>
          </a:p>
          <a:p>
            <a:pPr marL="514350" indent="-514350">
              <a:buAutoNum type="arabicParenR"/>
            </a:pPr>
            <a:r>
              <a:rPr lang="en-IN" dirty="0" err="1" smtClean="0"/>
              <a:t>Neovascularization</a:t>
            </a:r>
            <a:r>
              <a:rPr lang="en-IN" dirty="0" smtClean="0"/>
              <a:t> and plaque </a:t>
            </a:r>
            <a:r>
              <a:rPr lang="en-IN" dirty="0" err="1" smtClean="0"/>
              <a:t>hemorrhage</a:t>
            </a:r>
            <a:endParaRPr lang="en-IN" dirty="0" smtClean="0"/>
          </a:p>
          <a:p>
            <a:pPr marL="514350" indent="-514350">
              <a:buAutoNum type="arabicParenR"/>
            </a:pPr>
            <a:r>
              <a:rPr lang="en-IN" dirty="0" smtClean="0"/>
              <a:t>Spotty calcification</a:t>
            </a:r>
          </a:p>
          <a:p>
            <a:pPr marL="514350" indent="-514350"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SPECIAL CASES OF ATHEROSCLEROSIS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IN" dirty="0" smtClean="0"/>
              <a:t>IN-STENT THROMBOSIS AND RESTENOSIS AFTER ARTERIAL INTERVENTION</a:t>
            </a:r>
          </a:p>
          <a:p>
            <a:pPr marL="514350" indent="-514350">
              <a:buNone/>
            </a:pPr>
            <a:r>
              <a:rPr lang="en-IN" dirty="0" smtClean="0"/>
              <a:t>      Due to </a:t>
            </a:r>
            <a:r>
              <a:rPr lang="en-IN" dirty="0" err="1" smtClean="0"/>
              <a:t>antiproliferative</a:t>
            </a:r>
            <a:r>
              <a:rPr lang="en-IN" dirty="0" smtClean="0"/>
              <a:t> agents which causes impaired endothelial healing.</a:t>
            </a:r>
          </a:p>
          <a:p>
            <a:pPr marL="514350" indent="-514350">
              <a:buNone/>
            </a:pPr>
            <a:r>
              <a:rPr lang="en-IN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2) ACCELERATED ARTERIOSCLEROSIS AFTER TRANSPLANTATION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393" t="21571" r="50820" b="37608"/>
          <a:stretch>
            <a:fillRect/>
          </a:stretch>
        </p:blipFill>
        <p:spPr bwMode="auto">
          <a:xfrm>
            <a:off x="500034" y="1714488"/>
            <a:ext cx="81439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An accelerated form of arterial </a:t>
            </a:r>
            <a:r>
              <a:rPr lang="en-IN" dirty="0" err="1" smtClean="0"/>
              <a:t>hyperplastic</a:t>
            </a:r>
            <a:r>
              <a:rPr lang="en-IN" dirty="0" smtClean="0"/>
              <a:t> disease.</a:t>
            </a:r>
          </a:p>
          <a:p>
            <a:r>
              <a:rPr lang="en-IN" dirty="0" smtClean="0"/>
              <a:t>May not have </a:t>
            </a:r>
            <a:r>
              <a:rPr lang="en-IN" dirty="0" err="1" smtClean="0"/>
              <a:t>anginal</a:t>
            </a:r>
            <a:r>
              <a:rPr lang="en-IN" dirty="0" smtClean="0"/>
              <a:t> symptoms (</a:t>
            </a:r>
            <a:r>
              <a:rPr lang="en-IN" dirty="0" err="1" smtClean="0"/>
              <a:t>denervated</a:t>
            </a:r>
            <a:r>
              <a:rPr lang="en-IN" dirty="0" smtClean="0"/>
              <a:t> heart)</a:t>
            </a:r>
          </a:p>
          <a:p>
            <a:r>
              <a:rPr lang="en-IN" dirty="0" smtClean="0"/>
              <a:t>Coronary angiography underestimates the degree of arteriosclerosis.</a:t>
            </a:r>
          </a:p>
          <a:p>
            <a:r>
              <a:rPr lang="en-IN" dirty="0" smtClean="0"/>
              <a:t>Involves immunologic theory </a:t>
            </a:r>
            <a:r>
              <a:rPr lang="en-IN" dirty="0" err="1" smtClean="0"/>
              <a:t>ie</a:t>
            </a:r>
            <a:endParaRPr lang="en-IN" dirty="0" smtClean="0"/>
          </a:p>
          <a:p>
            <a:endParaRPr lang="en-IN" dirty="0" smtClean="0"/>
          </a:p>
          <a:p>
            <a:pPr algn="ctr">
              <a:buNone/>
            </a:pPr>
            <a:r>
              <a:rPr lang="en-IN" dirty="0" smtClean="0"/>
              <a:t>EC’s in transplanted coronary arteries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Expresses </a:t>
            </a:r>
            <a:r>
              <a:rPr lang="en-IN" dirty="0" err="1" smtClean="0"/>
              <a:t>histocompatibility</a:t>
            </a:r>
            <a:r>
              <a:rPr lang="en-IN" dirty="0" smtClean="0"/>
              <a:t> Ag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Activates T-cells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Releases IFN-gamma</a:t>
            </a:r>
          </a:p>
          <a:p>
            <a:pPr>
              <a:buNone/>
            </a:pPr>
            <a:endParaRPr lang="en-IN" dirty="0" smtClean="0"/>
          </a:p>
        </p:txBody>
      </p:sp>
      <p:sp>
        <p:nvSpPr>
          <p:cNvPr id="5" name="Down Arrow 4"/>
          <p:cNvSpPr/>
          <p:nvPr/>
        </p:nvSpPr>
        <p:spPr>
          <a:xfrm>
            <a:off x="4429124" y="357187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29124" y="450057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29124" y="535782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29124" y="628652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Recruits leucocytes, activates macrophages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Produces </a:t>
            </a:r>
            <a:r>
              <a:rPr lang="en-IN" dirty="0" err="1" smtClean="0"/>
              <a:t>chemoattractants</a:t>
            </a:r>
            <a:r>
              <a:rPr lang="en-IN" dirty="0" smtClean="0"/>
              <a:t> and growth factors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SMC production and migration from media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86248" y="3357562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86248" y="214311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86248" y="107154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N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SEROLOGICAL—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LIPID PROFILE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HbA1C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CRP-</a:t>
            </a:r>
            <a:r>
              <a:rPr lang="en-IN" dirty="0" err="1" smtClean="0"/>
              <a:t>hs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</a:t>
            </a:r>
            <a:r>
              <a:rPr lang="en-IN" dirty="0" err="1" smtClean="0"/>
              <a:t>Homocysteine</a:t>
            </a:r>
            <a:endParaRPr lang="en-IN" dirty="0" smtClean="0"/>
          </a:p>
          <a:p>
            <a:r>
              <a:rPr lang="en-IN" dirty="0" smtClean="0"/>
              <a:t>IMAGING        ---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Ct scan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Intravascular ultrasound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Angiography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Doppler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 l="8878" t="42969" r="10316" b="29687"/>
          <a:stretch>
            <a:fillRect/>
          </a:stretch>
        </p:blipFill>
        <p:spPr bwMode="auto">
          <a:xfrm>
            <a:off x="142844" y="214290"/>
            <a:ext cx="878687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7174" t="27397" r="32979" b="49119"/>
          <a:stretch>
            <a:fillRect/>
          </a:stretch>
        </p:blipFill>
        <p:spPr bwMode="auto">
          <a:xfrm>
            <a:off x="0" y="3571876"/>
            <a:ext cx="892971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NOVEL ANTIATHEROSCLEROTIC THERAPIES (AHA, 28</a:t>
            </a:r>
            <a:r>
              <a:rPr lang="en-IN" baseline="30000" dirty="0" smtClean="0"/>
              <a:t>TH</a:t>
            </a:r>
            <a:r>
              <a:rPr lang="en-IN" dirty="0" smtClean="0"/>
              <a:t> FEB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success of CANTOS trial points to the pathway that leads from the NLRP3 (NOD – like receptor family, </a:t>
            </a:r>
            <a:r>
              <a:rPr lang="en-IN" dirty="0" err="1" smtClean="0"/>
              <a:t>pyrin</a:t>
            </a:r>
            <a:r>
              <a:rPr lang="en-IN" dirty="0" smtClean="0"/>
              <a:t> domain-containing protein 3) </a:t>
            </a:r>
            <a:r>
              <a:rPr lang="en-IN" dirty="0" err="1" smtClean="0"/>
              <a:t>inflammasome</a:t>
            </a:r>
            <a:r>
              <a:rPr lang="en-IN" dirty="0" smtClean="0"/>
              <a:t> through IL-1b and IL-6 as an attractive target for further study and clinical development beyond lipid therapies.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TIME COURSE OF ATHERSOSCLEROSIS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2013" t="29358" r="12728" b="26447"/>
          <a:stretch>
            <a:fillRect/>
          </a:stretch>
        </p:blipFill>
        <p:spPr bwMode="auto">
          <a:xfrm>
            <a:off x="500034" y="1428736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   </a:t>
            </a:r>
            <a:r>
              <a:rPr lang="en-IN" sz="4000" dirty="0" smtClean="0"/>
              <a:t>THANK YOU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689" t="49877" r="14503" b="15398"/>
          <a:stretch>
            <a:fillRect/>
          </a:stretch>
        </p:blipFill>
        <p:spPr bwMode="auto">
          <a:xfrm>
            <a:off x="428596" y="500042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LAYERS OF NORMAL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TUNICA INTIMA</a:t>
            </a:r>
          </a:p>
          <a:p>
            <a:r>
              <a:rPr lang="en-IN" dirty="0" smtClean="0"/>
              <a:t>TUNICA MEDIA</a:t>
            </a:r>
          </a:p>
          <a:p>
            <a:r>
              <a:rPr lang="en-IN" dirty="0" smtClean="0"/>
              <a:t>TUNICA ADVENTITIA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TUNICA INTIMA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Consists of  a)endothelial monolayer</a:t>
            </a:r>
          </a:p>
          <a:p>
            <a:pPr>
              <a:buNone/>
            </a:pPr>
            <a:r>
              <a:rPr lang="en-IN" dirty="0" smtClean="0"/>
              <a:t>                         b)basement membrane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c) internal elastic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ENDOTHELIAL CELLS—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Location : arterial </a:t>
            </a:r>
            <a:r>
              <a:rPr lang="en-IN" dirty="0" err="1" smtClean="0"/>
              <a:t>intima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Function : keeps blood in liquid state by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a) secretion of </a:t>
            </a:r>
            <a:r>
              <a:rPr lang="en-IN" dirty="0" err="1" smtClean="0"/>
              <a:t>heparan</a:t>
            </a:r>
            <a:r>
              <a:rPr lang="en-IN" dirty="0" smtClean="0"/>
              <a:t> sulphate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b) contains </a:t>
            </a:r>
            <a:r>
              <a:rPr lang="en-IN" dirty="0" err="1" smtClean="0"/>
              <a:t>thrombomodulin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c) produces T-PA and U-PA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1212</Words>
  <Application>Microsoft Office PowerPoint</Application>
  <PresentationFormat>On-screen Show (4:3)</PresentationFormat>
  <Paragraphs>254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ATHEROSCLEROSIS</vt:lpstr>
      <vt:lpstr>DEFINITION</vt:lpstr>
      <vt:lpstr>RISK FACTORS</vt:lpstr>
      <vt:lpstr>RISK FACTORS</vt:lpstr>
      <vt:lpstr>TIME COURSE OF ATHERSOSCLEROSIS</vt:lpstr>
      <vt:lpstr>Slide 6</vt:lpstr>
      <vt:lpstr>LAYERS OF NORMAL ARTERY</vt:lpstr>
      <vt:lpstr>TUNICA INTIMA</vt:lpstr>
      <vt:lpstr>Slide 9</vt:lpstr>
      <vt:lpstr>Slide 10</vt:lpstr>
      <vt:lpstr>TUNICA MEDIA</vt:lpstr>
      <vt:lpstr>Slide 12</vt:lpstr>
      <vt:lpstr>ELASTIC ARTERY WITH LAMELLAR ORGANIZATION</vt:lpstr>
      <vt:lpstr>     MUSCULAR ARTERIES WITH      CONTINUOUS ORGANIZATION </vt:lpstr>
      <vt:lpstr>TUNICA ADVENTITIA</vt:lpstr>
      <vt:lpstr>PATHOGENESIS</vt:lpstr>
      <vt:lpstr>Slide 17</vt:lpstr>
      <vt:lpstr>Response to Injury Theory</vt:lpstr>
      <vt:lpstr>PROCESS OF ATHEROGENESIS</vt:lpstr>
      <vt:lpstr>PROCESS OF ATHEROSCLEROSIS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COMPLICATIONS</vt:lpstr>
      <vt:lpstr>ARTERIAL STENOSIS</vt:lpstr>
      <vt:lpstr>THROMBOSIS</vt:lpstr>
      <vt:lpstr>THROMBOSIS CAUSED BY PLAQUE RUPTURE</vt:lpstr>
      <vt:lpstr>Slide 35</vt:lpstr>
      <vt:lpstr>Slide 36</vt:lpstr>
      <vt:lpstr>Slide 37</vt:lpstr>
      <vt:lpstr>THROMBOSIS DUE TO EROSION</vt:lpstr>
      <vt:lpstr>Slide 39</vt:lpstr>
      <vt:lpstr>ANEURSMAL DISEASE</vt:lpstr>
      <vt:lpstr>Slide 41</vt:lpstr>
      <vt:lpstr>DETERMINANTS OF PLAQUE VULNERABILITY</vt:lpstr>
      <vt:lpstr>SPECIAL CASES OF ATHEROSCLEROSIS</vt:lpstr>
      <vt:lpstr>2) ACCELERATED ARTERIOSCLEROSIS AFTER TRANSPLANTATION</vt:lpstr>
      <vt:lpstr>Slide 45</vt:lpstr>
      <vt:lpstr>Slide 46</vt:lpstr>
      <vt:lpstr>DIAGNOSIS</vt:lpstr>
      <vt:lpstr>Slide 48</vt:lpstr>
      <vt:lpstr>NOVEL ANTIATHEROSCLEROTIC THERAPIES (AHA, 28TH FEB 2019)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ATHEROSCLEROSIS</dc:title>
  <dc:creator>Windows User</dc:creator>
  <cp:lastModifiedBy>Windows User</cp:lastModifiedBy>
  <cp:revision>12</cp:revision>
  <dcterms:created xsi:type="dcterms:W3CDTF">2019-03-01T08:36:23Z</dcterms:created>
  <dcterms:modified xsi:type="dcterms:W3CDTF">2019-03-09T08:15:01Z</dcterms:modified>
</cp:coreProperties>
</file>