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0" r:id="rId4"/>
    <p:sldId id="258" r:id="rId5"/>
    <p:sldId id="279" r:id="rId6"/>
    <p:sldId id="280" r:id="rId7"/>
    <p:sldId id="259" r:id="rId8"/>
    <p:sldId id="260" r:id="rId9"/>
    <p:sldId id="311" r:id="rId10"/>
    <p:sldId id="285" r:id="rId11"/>
    <p:sldId id="261" r:id="rId12"/>
    <p:sldId id="282" r:id="rId13"/>
    <p:sldId id="262" r:id="rId14"/>
    <p:sldId id="263" r:id="rId15"/>
    <p:sldId id="283" r:id="rId16"/>
    <p:sldId id="265" r:id="rId17"/>
    <p:sldId id="266" r:id="rId18"/>
    <p:sldId id="312" r:id="rId19"/>
    <p:sldId id="267" r:id="rId20"/>
    <p:sldId id="268" r:id="rId21"/>
    <p:sldId id="286" r:id="rId22"/>
    <p:sldId id="287" r:id="rId23"/>
    <p:sldId id="269" r:id="rId24"/>
    <p:sldId id="288" r:id="rId25"/>
    <p:sldId id="270" r:id="rId26"/>
    <p:sldId id="289" r:id="rId27"/>
    <p:sldId id="290" r:id="rId28"/>
    <p:sldId id="271" r:id="rId29"/>
    <p:sldId id="272" r:id="rId30"/>
    <p:sldId id="264" r:id="rId31"/>
    <p:sldId id="273" r:id="rId32"/>
    <p:sldId id="274" r:id="rId33"/>
    <p:sldId id="275" r:id="rId34"/>
    <p:sldId id="276" r:id="rId35"/>
    <p:sldId id="277" r:id="rId36"/>
    <p:sldId id="278" r:id="rId37"/>
    <p:sldId id="291" r:id="rId38"/>
    <p:sldId id="292" r:id="rId39"/>
    <p:sldId id="293" r:id="rId40"/>
    <p:sldId id="294" r:id="rId41"/>
    <p:sldId id="295" r:id="rId42"/>
    <p:sldId id="296" r:id="rId43"/>
    <p:sldId id="297" r:id="rId44"/>
    <p:sldId id="298" r:id="rId45"/>
    <p:sldId id="314" r:id="rId46"/>
    <p:sldId id="299" r:id="rId47"/>
    <p:sldId id="300" r:id="rId48"/>
    <p:sldId id="301" r:id="rId49"/>
    <p:sldId id="302" r:id="rId50"/>
    <p:sldId id="303" r:id="rId51"/>
    <p:sldId id="304" r:id="rId52"/>
    <p:sldId id="305" r:id="rId53"/>
    <p:sldId id="306" r:id="rId54"/>
    <p:sldId id="307" r:id="rId55"/>
    <p:sldId id="308" r:id="rId56"/>
    <p:sldId id="309" r:id="rId57"/>
    <p:sldId id="31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75" d="100"/>
          <a:sy n="75" d="100"/>
        </p:scale>
        <p:origin x="53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1E7F-9CD1-4ADF-99C5-53C7C1AA7E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A538FB-0D93-4415-920A-378C70873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55B1ACB-7A4D-47A8-A279-722293CFD658}"/>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5" name="Footer Placeholder 4">
            <a:extLst>
              <a:ext uri="{FF2B5EF4-FFF2-40B4-BE49-F238E27FC236}">
                <a16:creationId xmlns:a16="http://schemas.microsoft.com/office/drawing/2014/main" id="{1AA85954-9D92-47F6-9D89-909B4C86C3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8D6D2B-021D-4410-A804-3600E8726093}"/>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16515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898F-82BA-4927-87C8-7D3F6D4790C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ADD877-F27F-4A60-ADA2-9B2AC63297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B04F2B-1052-4A74-933C-FE4821DCC973}"/>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5" name="Footer Placeholder 4">
            <a:extLst>
              <a:ext uri="{FF2B5EF4-FFF2-40B4-BE49-F238E27FC236}">
                <a16:creationId xmlns:a16="http://schemas.microsoft.com/office/drawing/2014/main" id="{EB8FD4E4-848A-4FBB-8E23-6BA0178FC8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EA0526B-E323-414A-91EF-3F7719C12E17}"/>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93627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428E7C-6388-41E5-8B4F-2F14B1EB7A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E670FBD-144D-4C48-966B-699C3A63EB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59F2C0-CEFF-419E-AA28-3BD44D31CFBD}"/>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5" name="Footer Placeholder 4">
            <a:extLst>
              <a:ext uri="{FF2B5EF4-FFF2-40B4-BE49-F238E27FC236}">
                <a16:creationId xmlns:a16="http://schemas.microsoft.com/office/drawing/2014/main" id="{ED7AFE99-510A-4CAE-BFF2-7416107A7B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4111104-7292-4664-86B2-9F1BECF32B48}"/>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138620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FB94-A68A-47F4-BF96-2C2851A5AFE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3732F10-5034-4833-A55F-9219EEA78A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9A5D238-5C02-4ED0-B9A1-8C1B90EB36BC}"/>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5" name="Footer Placeholder 4">
            <a:extLst>
              <a:ext uri="{FF2B5EF4-FFF2-40B4-BE49-F238E27FC236}">
                <a16:creationId xmlns:a16="http://schemas.microsoft.com/office/drawing/2014/main" id="{77F19AF7-A079-46AD-8A41-7FBABFA9B9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E9E6C1-4524-45CF-ADEA-57D4D46FEF5A}"/>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325181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ED91-75AA-42E4-A372-B8CC89D466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78FC688-AD08-42E1-9618-47D0A2EE0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E27CAE-1D07-49EA-91F5-87A38CB5D876}"/>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5" name="Footer Placeholder 4">
            <a:extLst>
              <a:ext uri="{FF2B5EF4-FFF2-40B4-BE49-F238E27FC236}">
                <a16:creationId xmlns:a16="http://schemas.microsoft.com/office/drawing/2014/main" id="{3BA44B1C-B62B-4FF9-9477-32FE83E335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F7E900-3AA1-4328-86A4-36ECED0D296B}"/>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63049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07DE-189B-46A7-979D-8AA528B902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509DE1B-3F4E-430A-AFAB-2CD45D7189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5554B8C-E274-48EE-8B29-510F91D80E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2758850-876C-47C3-AA89-82B1B3CB4885}"/>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6" name="Footer Placeholder 5">
            <a:extLst>
              <a:ext uri="{FF2B5EF4-FFF2-40B4-BE49-F238E27FC236}">
                <a16:creationId xmlns:a16="http://schemas.microsoft.com/office/drawing/2014/main" id="{CEA09641-CF86-42C5-9E7F-49745DE6302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79C287C-E4F8-4DE5-B3CE-A69B7BA4BFBB}"/>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415325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763D-068C-45E7-955B-D5BCF270E1F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B8F78E8-DA18-47F9-907D-C685E6039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7B208D-E64A-436C-8A19-070DFD8520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21BB2EA-B1D8-40BF-8176-8E57E1475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DC3C6E-FC8B-4135-84CC-81CF3486ED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3666A38-34C5-4AB2-9D26-D664B67C3481}"/>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8" name="Footer Placeholder 7">
            <a:extLst>
              <a:ext uri="{FF2B5EF4-FFF2-40B4-BE49-F238E27FC236}">
                <a16:creationId xmlns:a16="http://schemas.microsoft.com/office/drawing/2014/main" id="{936F5197-35FF-4B1E-B685-64FACEA9D65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4D72BC8-8B3A-46FC-A2B0-7F0A60260D36}"/>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252406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95BA-0C2D-4E9A-8EBC-51C912BF600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23BC157-B0E6-42FC-9719-76423C921690}"/>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4" name="Footer Placeholder 3">
            <a:extLst>
              <a:ext uri="{FF2B5EF4-FFF2-40B4-BE49-F238E27FC236}">
                <a16:creationId xmlns:a16="http://schemas.microsoft.com/office/drawing/2014/main" id="{1D952C03-F2C9-47C8-A803-77E7AEE68AA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DBB2530-A529-4EF4-80AE-2F6A15D2B6AF}"/>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327871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31921-D8D9-4D85-8FB7-3BBFD18F5E4F}"/>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3" name="Footer Placeholder 2">
            <a:extLst>
              <a:ext uri="{FF2B5EF4-FFF2-40B4-BE49-F238E27FC236}">
                <a16:creationId xmlns:a16="http://schemas.microsoft.com/office/drawing/2014/main" id="{E7348EEE-C0D6-4A36-B549-A57DCBC3D16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2A5BECD-A992-42EC-89F3-243168EFCE72}"/>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381302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3D7-35F9-47AE-BC05-ABC9228A11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5EFAE8D-B706-406B-9195-FAF42D68F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0A12D3D-0DAB-44FD-A6DD-C90F1AE18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E29852-CCF1-42CE-B241-D53B51106B0C}"/>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6" name="Footer Placeholder 5">
            <a:extLst>
              <a:ext uri="{FF2B5EF4-FFF2-40B4-BE49-F238E27FC236}">
                <a16:creationId xmlns:a16="http://schemas.microsoft.com/office/drawing/2014/main" id="{3922ABA3-FD4D-4AB5-A171-C4BC62ADD14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1822BBB-FB04-4FA4-8EAA-7E4AF0C843E6}"/>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191080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C411-9078-445A-9716-BC6DB6805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6A5EB40-03D0-423C-870B-EA2BB64962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0EC9FF0-5041-4B9B-8961-B3DA6BDC3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70BC06-0452-49E2-BDA1-809700E48EFE}"/>
              </a:ext>
            </a:extLst>
          </p:cNvPr>
          <p:cNvSpPr>
            <a:spLocks noGrp="1"/>
          </p:cNvSpPr>
          <p:nvPr>
            <p:ph type="dt" sz="half" idx="10"/>
          </p:nvPr>
        </p:nvSpPr>
        <p:spPr/>
        <p:txBody>
          <a:bodyPr/>
          <a:lstStyle/>
          <a:p>
            <a:fld id="{A6E0371C-5F4F-44EF-B3FC-D80C0060B474}" type="datetimeFigureOut">
              <a:rPr lang="en-IN" smtClean="0"/>
              <a:t>27-10-2018</a:t>
            </a:fld>
            <a:endParaRPr lang="en-IN"/>
          </a:p>
        </p:txBody>
      </p:sp>
      <p:sp>
        <p:nvSpPr>
          <p:cNvPr id="6" name="Footer Placeholder 5">
            <a:extLst>
              <a:ext uri="{FF2B5EF4-FFF2-40B4-BE49-F238E27FC236}">
                <a16:creationId xmlns:a16="http://schemas.microsoft.com/office/drawing/2014/main" id="{A0EE3EED-670A-4ABC-BC2A-A87CC8E0BC5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5B83CC4-4630-41F2-8BE8-499546B890B1}"/>
              </a:ext>
            </a:extLst>
          </p:cNvPr>
          <p:cNvSpPr>
            <a:spLocks noGrp="1"/>
          </p:cNvSpPr>
          <p:nvPr>
            <p:ph type="sldNum" sz="quarter" idx="12"/>
          </p:nvPr>
        </p:nvSpPr>
        <p:spPr/>
        <p:txBody>
          <a:bodyPr/>
          <a:lstStyle/>
          <a:p>
            <a:fld id="{CAF18AE6-3B90-4CBA-9E4D-6558AD2B4B08}" type="slidenum">
              <a:rPr lang="en-IN" smtClean="0"/>
              <a:t>‹#›</a:t>
            </a:fld>
            <a:endParaRPr lang="en-IN"/>
          </a:p>
        </p:txBody>
      </p:sp>
    </p:spTree>
    <p:extLst>
      <p:ext uri="{BB962C8B-B14F-4D97-AF65-F5344CB8AC3E}">
        <p14:creationId xmlns:p14="http://schemas.microsoft.com/office/powerpoint/2010/main" val="323735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493CC-420E-4F3F-9C91-573A17C4A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CB4E588-F714-464D-9294-E0E3D9A57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4C06FE-901A-4BD5-A2E9-56E53350B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371C-5F4F-44EF-B3FC-D80C0060B474}" type="datetimeFigureOut">
              <a:rPr lang="en-IN" smtClean="0"/>
              <a:t>27-10-2018</a:t>
            </a:fld>
            <a:endParaRPr lang="en-IN"/>
          </a:p>
        </p:txBody>
      </p:sp>
      <p:sp>
        <p:nvSpPr>
          <p:cNvPr id="5" name="Footer Placeholder 4">
            <a:extLst>
              <a:ext uri="{FF2B5EF4-FFF2-40B4-BE49-F238E27FC236}">
                <a16:creationId xmlns:a16="http://schemas.microsoft.com/office/drawing/2014/main" id="{BBCF7DFD-2390-4347-B50A-C5EEC97AB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16AB9CD-1092-4E98-BD13-123251ECD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18AE6-3B90-4CBA-9E4D-6558AD2B4B08}" type="slidenum">
              <a:rPr lang="en-IN" smtClean="0"/>
              <a:t>‹#›</a:t>
            </a:fld>
            <a:endParaRPr lang="en-IN"/>
          </a:p>
        </p:txBody>
      </p:sp>
    </p:spTree>
    <p:extLst>
      <p:ext uri="{BB962C8B-B14F-4D97-AF65-F5344CB8AC3E}">
        <p14:creationId xmlns:p14="http://schemas.microsoft.com/office/powerpoint/2010/main" val="3376609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A22F-139B-445E-AC4E-D16D2A51FE57}"/>
              </a:ext>
            </a:extLst>
          </p:cNvPr>
          <p:cNvSpPr>
            <a:spLocks noGrp="1"/>
          </p:cNvSpPr>
          <p:nvPr>
            <p:ph type="ctrTitle"/>
          </p:nvPr>
        </p:nvSpPr>
        <p:spPr>
          <a:xfrm>
            <a:off x="1524000" y="464234"/>
            <a:ext cx="9144000" cy="3045729"/>
          </a:xfrm>
        </p:spPr>
        <p:txBody>
          <a:bodyPr>
            <a:normAutofit fontScale="90000"/>
          </a:bodyPr>
          <a:lstStyle/>
          <a:p>
            <a:r>
              <a:rPr lang="en-IN" dirty="0"/>
              <a:t>MECHANISMS OF CARDIAC CONTRACTION AND RELAXATION</a:t>
            </a:r>
            <a:br>
              <a:rPr lang="en-IN" dirty="0"/>
            </a:br>
            <a:endParaRPr lang="en-IN" dirty="0"/>
          </a:p>
        </p:txBody>
      </p:sp>
      <p:sp>
        <p:nvSpPr>
          <p:cNvPr id="3" name="Subtitle 2">
            <a:extLst>
              <a:ext uri="{FF2B5EF4-FFF2-40B4-BE49-F238E27FC236}">
                <a16:creationId xmlns:a16="http://schemas.microsoft.com/office/drawing/2014/main" id="{16A4B9A4-CC97-4C1D-A0F6-64CB06F15D3F}"/>
              </a:ext>
            </a:extLst>
          </p:cNvPr>
          <p:cNvSpPr>
            <a:spLocks noGrp="1"/>
          </p:cNvSpPr>
          <p:nvPr>
            <p:ph type="subTitle" idx="1"/>
          </p:nvPr>
        </p:nvSpPr>
        <p:spPr>
          <a:xfrm>
            <a:off x="1524000" y="3509963"/>
            <a:ext cx="9144000" cy="1655762"/>
          </a:xfrm>
        </p:spPr>
        <p:txBody>
          <a:bodyPr/>
          <a:lstStyle/>
          <a:p>
            <a:r>
              <a:rPr lang="en-IN" dirty="0"/>
              <a:t>BY DR SHILPI LAHOTY</a:t>
            </a:r>
          </a:p>
          <a:p>
            <a:r>
              <a:rPr lang="en-IN" dirty="0"/>
              <a:t>               CARDIOLOGY RESIDENT</a:t>
            </a:r>
          </a:p>
        </p:txBody>
      </p:sp>
    </p:spTree>
    <p:extLst>
      <p:ext uri="{BB962C8B-B14F-4D97-AF65-F5344CB8AC3E}">
        <p14:creationId xmlns:p14="http://schemas.microsoft.com/office/powerpoint/2010/main" val="402528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E9D537-EF66-46EB-AEF9-C9F0D9A525E1}"/>
              </a:ext>
            </a:extLst>
          </p:cNvPr>
          <p:cNvPicPr>
            <a:picLocks noChangeAspect="1"/>
          </p:cNvPicPr>
          <p:nvPr/>
        </p:nvPicPr>
        <p:blipFill rotWithShape="1">
          <a:blip r:embed="rId2"/>
          <a:srcRect l="39659" t="22867" r="22387" b="5569"/>
          <a:stretch/>
        </p:blipFill>
        <p:spPr>
          <a:xfrm>
            <a:off x="138545" y="-193964"/>
            <a:ext cx="12178145" cy="7051963"/>
          </a:xfrm>
          <a:prstGeom prst="rect">
            <a:avLst/>
          </a:prstGeom>
        </p:spPr>
      </p:pic>
    </p:spTree>
    <p:extLst>
      <p:ext uri="{BB962C8B-B14F-4D97-AF65-F5344CB8AC3E}">
        <p14:creationId xmlns:p14="http://schemas.microsoft.com/office/powerpoint/2010/main" val="73808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D847-0023-4050-877D-61C149A1565F}"/>
              </a:ext>
            </a:extLst>
          </p:cNvPr>
          <p:cNvSpPr>
            <a:spLocks noGrp="1"/>
          </p:cNvSpPr>
          <p:nvPr>
            <p:ph type="title"/>
          </p:nvPr>
        </p:nvSpPr>
        <p:spPr>
          <a:xfrm>
            <a:off x="838200" y="365125"/>
            <a:ext cx="10515600" cy="661817"/>
          </a:xfrm>
        </p:spPr>
        <p:txBody>
          <a:bodyPr>
            <a:normAutofit fontScale="90000"/>
          </a:bodyPr>
          <a:lstStyle/>
          <a:p>
            <a:r>
              <a:rPr lang="en-IN" dirty="0"/>
              <a:t>Titin and length sensing</a:t>
            </a:r>
          </a:p>
        </p:txBody>
      </p:sp>
      <p:sp>
        <p:nvSpPr>
          <p:cNvPr id="3" name="Content Placeholder 2">
            <a:extLst>
              <a:ext uri="{FF2B5EF4-FFF2-40B4-BE49-F238E27FC236}">
                <a16:creationId xmlns:a16="http://schemas.microsoft.com/office/drawing/2014/main" id="{EDEB220A-1B6A-4564-BB1A-CFA9B1715284}"/>
              </a:ext>
            </a:extLst>
          </p:cNvPr>
          <p:cNvSpPr>
            <a:spLocks noGrp="1"/>
          </p:cNvSpPr>
          <p:nvPr>
            <p:ph idx="1"/>
          </p:nvPr>
        </p:nvSpPr>
        <p:spPr>
          <a:xfrm>
            <a:off x="838200" y="1223888"/>
            <a:ext cx="10515600" cy="5444197"/>
          </a:xfrm>
        </p:spPr>
        <p:txBody>
          <a:bodyPr>
            <a:normAutofit fontScale="92500" lnSpcReduction="20000"/>
          </a:bodyPr>
          <a:lstStyle/>
          <a:p>
            <a:r>
              <a:rPr lang="en-IN" dirty="0"/>
              <a:t>It is the largest protein yet described and is extra ordinarily long, elastic and slender and connects the thick filament to the Z line.</a:t>
            </a:r>
          </a:p>
          <a:p>
            <a:r>
              <a:rPr lang="en-IN" dirty="0"/>
              <a:t>The titin molecule can stretch between 0.6 and 1.2 micron metre in length and has multiple functions:</a:t>
            </a:r>
          </a:p>
          <a:p>
            <a:r>
              <a:rPr lang="en-IN" dirty="0"/>
              <a:t>It stabilizes the </a:t>
            </a:r>
            <a:r>
              <a:rPr lang="en-IN" dirty="0" err="1"/>
              <a:t>sarcomeric</a:t>
            </a:r>
            <a:r>
              <a:rPr lang="en-IN" dirty="0"/>
              <a:t> structure and its elasticity contributes to the stress-strain relationship of cardiac muscle.</a:t>
            </a:r>
          </a:p>
          <a:p>
            <a:r>
              <a:rPr lang="en-IN" dirty="0"/>
              <a:t>The stretched molecular spring limits the overstretching of sarcomeres and end diastolic volume and returns some potential energy during systole as the sarcomeres shorten during cardiac ejection.</a:t>
            </a:r>
          </a:p>
          <a:p>
            <a:r>
              <a:rPr lang="en-US" dirty="0"/>
              <a:t>Titin may transduce mechanical stretch into growth signals. With sustained diastolic stretch, as in volume overload, the elastic segment of titin is under constant strain and transmits this mechanical signal to the muscle LIM protein (MLP) attached to the terminal part of titin that forms part of the Z-disc complex. MLP is proposed to be a stretch sensor that transmits the signals that result in the myocyte growth pattern characteristic of volume overload. This signal system may be defective in a subset of human dilated cardiomyopathy.</a:t>
            </a:r>
          </a:p>
          <a:p>
            <a:endParaRPr lang="en-IN" dirty="0"/>
          </a:p>
        </p:txBody>
      </p:sp>
    </p:spTree>
    <p:extLst>
      <p:ext uri="{BB962C8B-B14F-4D97-AF65-F5344CB8AC3E}">
        <p14:creationId xmlns:p14="http://schemas.microsoft.com/office/powerpoint/2010/main" val="164100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5A8A2B-4E76-4779-BC2C-335C43D594CB}"/>
              </a:ext>
            </a:extLst>
          </p:cNvPr>
          <p:cNvPicPr>
            <a:picLocks noGrp="1" noChangeAspect="1"/>
          </p:cNvPicPr>
          <p:nvPr>
            <p:ph idx="1"/>
          </p:nvPr>
        </p:nvPicPr>
        <p:blipFill rotWithShape="1">
          <a:blip r:embed="rId2"/>
          <a:srcRect l="8290" t="33505" r="48747" b="9552"/>
          <a:stretch/>
        </p:blipFill>
        <p:spPr>
          <a:xfrm>
            <a:off x="748145" y="332509"/>
            <a:ext cx="10196945" cy="6160366"/>
          </a:xfrm>
          <a:prstGeom prst="rect">
            <a:avLst/>
          </a:prstGeom>
        </p:spPr>
      </p:pic>
    </p:spTree>
    <p:extLst>
      <p:ext uri="{BB962C8B-B14F-4D97-AF65-F5344CB8AC3E}">
        <p14:creationId xmlns:p14="http://schemas.microsoft.com/office/powerpoint/2010/main" val="211955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964A-9877-4DB4-9039-56F3A23468A7}"/>
              </a:ext>
            </a:extLst>
          </p:cNvPr>
          <p:cNvSpPr>
            <a:spLocks noGrp="1"/>
          </p:cNvSpPr>
          <p:nvPr>
            <p:ph type="title"/>
          </p:nvPr>
        </p:nvSpPr>
        <p:spPr/>
        <p:txBody>
          <a:bodyPr/>
          <a:lstStyle/>
          <a:p>
            <a:r>
              <a:rPr lang="en-IN" dirty="0"/>
              <a:t>MOLECULAR BASIS OF MUSCULAR CONTRACTION</a:t>
            </a:r>
          </a:p>
        </p:txBody>
      </p:sp>
      <p:sp>
        <p:nvSpPr>
          <p:cNvPr id="3" name="Content Placeholder 2">
            <a:extLst>
              <a:ext uri="{FF2B5EF4-FFF2-40B4-BE49-F238E27FC236}">
                <a16:creationId xmlns:a16="http://schemas.microsoft.com/office/drawing/2014/main" id="{FEB39073-CD56-43F0-BAF7-D9E462E19499}"/>
              </a:ext>
            </a:extLst>
          </p:cNvPr>
          <p:cNvSpPr>
            <a:spLocks noGrp="1"/>
          </p:cNvSpPr>
          <p:nvPr>
            <p:ph idx="1"/>
          </p:nvPr>
        </p:nvSpPr>
        <p:spPr>
          <a:xfrm>
            <a:off x="838200" y="1825624"/>
            <a:ext cx="10515600" cy="5032375"/>
          </a:xfrm>
        </p:spPr>
        <p:txBody>
          <a:bodyPr>
            <a:normAutofit/>
          </a:bodyPr>
          <a:lstStyle/>
          <a:p>
            <a:r>
              <a:rPr lang="en-IN" dirty="0"/>
              <a:t>Calcium enters the cell via T-tubules and via ryanodine receptors in SR</a:t>
            </a:r>
          </a:p>
          <a:p>
            <a:pPr marL="0" indent="0">
              <a:buNone/>
            </a:pPr>
            <a:endParaRPr lang="en-IN" dirty="0"/>
          </a:p>
          <a:p>
            <a:pPr marL="0" indent="0">
              <a:buNone/>
            </a:pPr>
            <a:r>
              <a:rPr lang="en-IN" dirty="0"/>
              <a:t>                                       Binds to troponin C</a:t>
            </a:r>
          </a:p>
          <a:p>
            <a:pPr marL="0" indent="0">
              <a:buNone/>
            </a:pPr>
            <a:endParaRPr lang="en-IN" dirty="0"/>
          </a:p>
          <a:p>
            <a:pPr marL="0" indent="0">
              <a:buNone/>
            </a:pPr>
            <a:r>
              <a:rPr lang="en-IN" dirty="0"/>
              <a:t> Troponin C binds more tightly to troponin I and allows tropomyosin to </a:t>
            </a:r>
          </a:p>
          <a:p>
            <a:pPr marL="0" indent="0">
              <a:buNone/>
            </a:pPr>
            <a:r>
              <a:rPr lang="en-IN" dirty="0"/>
              <a:t> roll deeper into the thin filament groove and this shifts the position of</a:t>
            </a:r>
          </a:p>
          <a:p>
            <a:pPr marL="0" indent="0">
              <a:buNone/>
            </a:pPr>
            <a:r>
              <a:rPr lang="en-IN" dirty="0"/>
              <a:t>    troponin-tropomyosin complex on the actin filament        </a:t>
            </a:r>
          </a:p>
          <a:p>
            <a:pPr marL="0" indent="0">
              <a:buNone/>
            </a:pPr>
            <a:endParaRPr lang="en-IN" dirty="0"/>
          </a:p>
          <a:p>
            <a:pPr marL="0" indent="0">
              <a:buNone/>
            </a:pPr>
            <a:r>
              <a:rPr lang="en-IN" dirty="0"/>
              <a:t>    Poised Myosin head forms strong binding cross bridges with actin molecules and use the energy stored in myosin-ADP-Pi                   </a:t>
            </a:r>
          </a:p>
        </p:txBody>
      </p:sp>
      <p:sp>
        <p:nvSpPr>
          <p:cNvPr id="4" name="Arrow: Down 3">
            <a:extLst>
              <a:ext uri="{FF2B5EF4-FFF2-40B4-BE49-F238E27FC236}">
                <a16:creationId xmlns:a16="http://schemas.microsoft.com/office/drawing/2014/main" id="{D34AAFB5-6299-4CCC-900B-15B2F051E183}"/>
              </a:ext>
            </a:extLst>
          </p:cNvPr>
          <p:cNvSpPr/>
          <p:nvPr/>
        </p:nvSpPr>
        <p:spPr>
          <a:xfrm>
            <a:off x="5401993" y="2351258"/>
            <a:ext cx="478301"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89FEFB68-3D23-44F8-960E-3B618DD6B9F8}"/>
              </a:ext>
            </a:extLst>
          </p:cNvPr>
          <p:cNvSpPr/>
          <p:nvPr/>
        </p:nvSpPr>
        <p:spPr>
          <a:xfrm>
            <a:off x="5367996" y="3341125"/>
            <a:ext cx="478301" cy="520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id="{F95A5C4C-D473-4159-A3A5-80D4985D6C07}"/>
              </a:ext>
            </a:extLst>
          </p:cNvPr>
          <p:cNvSpPr/>
          <p:nvPr/>
        </p:nvSpPr>
        <p:spPr>
          <a:xfrm>
            <a:off x="5367996" y="5377131"/>
            <a:ext cx="512298" cy="464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3926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903D2-A8FC-4765-BCAE-9A44D44B20C3}"/>
              </a:ext>
            </a:extLst>
          </p:cNvPr>
          <p:cNvSpPr>
            <a:spLocks noGrp="1"/>
          </p:cNvSpPr>
          <p:nvPr>
            <p:ph idx="1"/>
          </p:nvPr>
        </p:nvSpPr>
        <p:spPr>
          <a:xfrm>
            <a:off x="838200" y="584201"/>
            <a:ext cx="10515600" cy="4394200"/>
          </a:xfrm>
        </p:spPr>
        <p:txBody>
          <a:bodyPr>
            <a:normAutofit fontScale="92500" lnSpcReduction="10000"/>
          </a:bodyPr>
          <a:lstStyle/>
          <a:p>
            <a:pPr marL="0" indent="0">
              <a:buNone/>
            </a:pPr>
            <a:endParaRPr lang="en-IN" dirty="0"/>
          </a:p>
          <a:p>
            <a:pPr marL="0" indent="0">
              <a:buNone/>
            </a:pPr>
            <a:endParaRPr lang="en-IN" dirty="0"/>
          </a:p>
          <a:p>
            <a:pPr marL="0" indent="0">
              <a:buNone/>
            </a:pPr>
            <a:r>
              <a:rPr lang="en-IN" dirty="0"/>
              <a:t>This rotates the myosin head while bound to actin in the power stroke</a:t>
            </a:r>
          </a:p>
          <a:p>
            <a:pPr marL="0" indent="0">
              <a:buNone/>
            </a:pPr>
            <a:endParaRPr lang="en-IN" dirty="0"/>
          </a:p>
          <a:p>
            <a:pPr marL="0" indent="0">
              <a:buNone/>
            </a:pPr>
            <a:r>
              <a:rPr lang="en-IN" dirty="0"/>
              <a:t>Until ATP binds again to myosin, this will remain in the rigor state</a:t>
            </a:r>
          </a:p>
          <a:p>
            <a:pPr marL="0" indent="0">
              <a:buNone/>
            </a:pPr>
            <a:endParaRPr lang="en-IN" dirty="0"/>
          </a:p>
          <a:p>
            <a:pPr marL="0" indent="0">
              <a:buNone/>
            </a:pPr>
            <a:r>
              <a:rPr lang="en-IN" dirty="0"/>
              <a:t>ATP binds again to myosin and shifts back to weak binding state allowing cross-bridge detachment and ATP hydrolysis</a:t>
            </a:r>
          </a:p>
          <a:p>
            <a:pPr marL="0" indent="0">
              <a:buNone/>
            </a:pPr>
            <a:endParaRPr lang="en-IN" dirty="0"/>
          </a:p>
          <a:p>
            <a:pPr marL="0" indent="0">
              <a:buNone/>
            </a:pPr>
            <a:r>
              <a:rPr lang="en-IN" dirty="0"/>
              <a:t>                                      and the cycle continues</a:t>
            </a:r>
          </a:p>
        </p:txBody>
      </p:sp>
      <p:sp>
        <p:nvSpPr>
          <p:cNvPr id="4" name="Arrow: Down 3">
            <a:extLst>
              <a:ext uri="{FF2B5EF4-FFF2-40B4-BE49-F238E27FC236}">
                <a16:creationId xmlns:a16="http://schemas.microsoft.com/office/drawing/2014/main" id="{233403D4-54C2-46A5-8C9D-7D6FC4B2CB99}"/>
              </a:ext>
            </a:extLst>
          </p:cNvPr>
          <p:cNvSpPr/>
          <p:nvPr/>
        </p:nvSpPr>
        <p:spPr>
          <a:xfrm>
            <a:off x="5385894" y="820810"/>
            <a:ext cx="457200" cy="355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A71DB7ED-5918-41D0-B75E-FF9FDD2E62DC}"/>
              </a:ext>
            </a:extLst>
          </p:cNvPr>
          <p:cNvSpPr/>
          <p:nvPr/>
        </p:nvSpPr>
        <p:spPr>
          <a:xfrm>
            <a:off x="5307584" y="1937434"/>
            <a:ext cx="484632" cy="355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Arrow: Down 5">
            <a:extLst>
              <a:ext uri="{FF2B5EF4-FFF2-40B4-BE49-F238E27FC236}">
                <a16:creationId xmlns:a16="http://schemas.microsoft.com/office/drawing/2014/main" id="{087AAFB6-8B4E-428C-A0EE-42DBBC41AA3D}"/>
              </a:ext>
            </a:extLst>
          </p:cNvPr>
          <p:cNvSpPr/>
          <p:nvPr/>
        </p:nvSpPr>
        <p:spPr>
          <a:xfrm>
            <a:off x="5549900" y="2374900"/>
            <a:ext cx="50800" cy="88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Down 7">
            <a:extLst>
              <a:ext uri="{FF2B5EF4-FFF2-40B4-BE49-F238E27FC236}">
                <a16:creationId xmlns:a16="http://schemas.microsoft.com/office/drawing/2014/main" id="{D551DC32-79BB-47EF-906E-DC42A14A4386}"/>
              </a:ext>
            </a:extLst>
          </p:cNvPr>
          <p:cNvSpPr/>
          <p:nvPr/>
        </p:nvSpPr>
        <p:spPr>
          <a:xfrm>
            <a:off x="5307584" y="2857208"/>
            <a:ext cx="446532"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Down 10">
            <a:extLst>
              <a:ext uri="{FF2B5EF4-FFF2-40B4-BE49-F238E27FC236}">
                <a16:creationId xmlns:a16="http://schemas.microsoft.com/office/drawing/2014/main" id="{61B1009C-B3D7-4FF5-BB6C-EFBC09ED178F}"/>
              </a:ext>
            </a:extLst>
          </p:cNvPr>
          <p:cNvSpPr/>
          <p:nvPr/>
        </p:nvSpPr>
        <p:spPr>
          <a:xfrm>
            <a:off x="5295001" y="4107767"/>
            <a:ext cx="446532" cy="295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7558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07E0F98-53EF-4503-9C51-53D92DB666C9}"/>
              </a:ext>
            </a:extLst>
          </p:cNvPr>
          <p:cNvPicPr>
            <a:picLocks noGrp="1" noChangeAspect="1"/>
          </p:cNvPicPr>
          <p:nvPr>
            <p:ph idx="1"/>
          </p:nvPr>
        </p:nvPicPr>
        <p:blipFill rotWithShape="1">
          <a:blip r:embed="rId2"/>
          <a:srcRect l="14555" t="15993" r="14018" b="8865"/>
          <a:stretch/>
        </p:blipFill>
        <p:spPr>
          <a:xfrm>
            <a:off x="0" y="429491"/>
            <a:ext cx="12192000" cy="6123709"/>
          </a:xfrm>
          <a:prstGeom prst="rect">
            <a:avLst/>
          </a:prstGeom>
        </p:spPr>
      </p:pic>
    </p:spTree>
    <p:extLst>
      <p:ext uri="{BB962C8B-B14F-4D97-AF65-F5344CB8AC3E}">
        <p14:creationId xmlns:p14="http://schemas.microsoft.com/office/powerpoint/2010/main" val="132472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EAC0-A903-4218-A320-CF3835E80B24}"/>
              </a:ext>
            </a:extLst>
          </p:cNvPr>
          <p:cNvSpPr>
            <a:spLocks noGrp="1"/>
          </p:cNvSpPr>
          <p:nvPr>
            <p:ph type="title"/>
          </p:nvPr>
        </p:nvSpPr>
        <p:spPr>
          <a:xfrm>
            <a:off x="838200" y="365125"/>
            <a:ext cx="10515600" cy="844697"/>
          </a:xfrm>
        </p:spPr>
        <p:txBody>
          <a:bodyPr/>
          <a:lstStyle/>
          <a:p>
            <a:r>
              <a:rPr lang="en-IN" dirty="0"/>
              <a:t>MYOSIN STRUCTURE AND FUNCTION</a:t>
            </a:r>
          </a:p>
        </p:txBody>
      </p:sp>
      <p:sp>
        <p:nvSpPr>
          <p:cNvPr id="3" name="Content Placeholder 2">
            <a:extLst>
              <a:ext uri="{FF2B5EF4-FFF2-40B4-BE49-F238E27FC236}">
                <a16:creationId xmlns:a16="http://schemas.microsoft.com/office/drawing/2014/main" id="{CD7DFCB5-26FA-4791-8904-83976CF173EF}"/>
              </a:ext>
            </a:extLst>
          </p:cNvPr>
          <p:cNvSpPr>
            <a:spLocks noGrp="1"/>
          </p:cNvSpPr>
          <p:nvPr>
            <p:ph idx="1"/>
          </p:nvPr>
        </p:nvSpPr>
        <p:spPr>
          <a:xfrm>
            <a:off x="838200" y="1209822"/>
            <a:ext cx="10515600" cy="4967141"/>
          </a:xfrm>
        </p:spPr>
        <p:txBody>
          <a:bodyPr>
            <a:normAutofit fontScale="92500" lnSpcReduction="20000"/>
          </a:bodyPr>
          <a:lstStyle/>
          <a:p>
            <a:r>
              <a:rPr lang="en-IN" dirty="0"/>
              <a:t>Each myosin head is the terminal part of the myosin heavy chain held via a short neck and the other end of 2 myosin molecules coil and form the thick filament.</a:t>
            </a:r>
          </a:p>
          <a:p>
            <a:r>
              <a:rPr lang="en-IN" dirty="0"/>
              <a:t>Each head has an ATP binding pocket and a narrow cleft</a:t>
            </a:r>
          </a:p>
          <a:p>
            <a:r>
              <a:rPr lang="en-US" dirty="0"/>
              <a:t>According to the </a:t>
            </a:r>
            <a:r>
              <a:rPr lang="en-US" dirty="0" err="1"/>
              <a:t>Rayment</a:t>
            </a:r>
            <a:r>
              <a:rPr lang="en-US" dirty="0"/>
              <a:t> model, the base of the head, or the neck, changes configuration in the contractile cycle.</a:t>
            </a:r>
          </a:p>
          <a:p>
            <a:r>
              <a:rPr lang="en-US" dirty="0"/>
              <a:t>During isometric ( or isovolumic) contraction the cross bridges rotate but cannot fully move the actin filament, and the stretched strong-binding cross bridges bear force. During shortening (ejection) the actin filament moves during the power stroke.</a:t>
            </a:r>
          </a:p>
          <a:p>
            <a:r>
              <a:rPr lang="en-IN" dirty="0"/>
              <a:t>Each cycle of cross bridge consumes 1 molecule of ATP and this myosin ATPase activity is the major site of ATP consumption in the beating heart.</a:t>
            </a:r>
            <a:r>
              <a:rPr lang="en-US" dirty="0"/>
              <a:t> Thus when the heart is more strongly activated , the level of ATP consumption is similarly increased</a:t>
            </a:r>
            <a:endParaRPr lang="en-IN" dirty="0"/>
          </a:p>
        </p:txBody>
      </p:sp>
    </p:spTree>
    <p:extLst>
      <p:ext uri="{BB962C8B-B14F-4D97-AF65-F5344CB8AC3E}">
        <p14:creationId xmlns:p14="http://schemas.microsoft.com/office/powerpoint/2010/main" val="255858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2F20C-6520-4245-9A2E-0CC9241CA143}"/>
              </a:ext>
            </a:extLst>
          </p:cNvPr>
          <p:cNvSpPr>
            <a:spLocks noGrp="1"/>
          </p:cNvSpPr>
          <p:nvPr>
            <p:ph idx="1"/>
          </p:nvPr>
        </p:nvSpPr>
        <p:spPr>
          <a:xfrm>
            <a:off x="337625" y="168812"/>
            <a:ext cx="11465169" cy="6428936"/>
          </a:xfrm>
        </p:spPr>
        <p:txBody>
          <a:bodyPr>
            <a:normAutofit/>
          </a:bodyPr>
          <a:lstStyle/>
          <a:p>
            <a:pPr marL="0" indent="0">
              <a:buNone/>
            </a:pPr>
            <a:r>
              <a:rPr lang="en-IN" dirty="0"/>
              <a:t>                                                   MYOSIN ISOFORMS</a:t>
            </a:r>
          </a:p>
          <a:p>
            <a:pPr marL="0" indent="0">
              <a:buNone/>
            </a:pPr>
            <a:r>
              <a:rPr lang="en-IN" dirty="0"/>
              <a:t>            </a:t>
            </a:r>
          </a:p>
          <a:p>
            <a:pPr marL="0" indent="0">
              <a:buNone/>
            </a:pPr>
            <a:r>
              <a:rPr lang="en-IN" dirty="0"/>
              <a:t>                                 ALPHA FORM                     BETA FORM</a:t>
            </a:r>
          </a:p>
          <a:p>
            <a:pPr marL="0" indent="0">
              <a:buNone/>
            </a:pPr>
            <a:r>
              <a:rPr lang="en-IN" dirty="0"/>
              <a:t>                                                                              This has slower ATPase rate and is   </a:t>
            </a:r>
          </a:p>
          <a:p>
            <a:pPr marL="0" indent="0">
              <a:buNone/>
            </a:pPr>
            <a:r>
              <a:rPr lang="en-IN" dirty="0"/>
              <a:t>                                                                              the predominant form in adult</a:t>
            </a:r>
          </a:p>
          <a:p>
            <a:pPr marL="0" indent="0">
              <a:buNone/>
            </a:pPr>
            <a:r>
              <a:rPr lang="en-IN" dirty="0"/>
              <a:t>                                                                              humans</a:t>
            </a:r>
          </a:p>
          <a:p>
            <a:pPr marL="0" indent="0">
              <a:buNone/>
            </a:pPr>
            <a:r>
              <a:rPr lang="en-IN" dirty="0"/>
              <a:t>                        Each myosin molecule neck also has two light chains</a:t>
            </a:r>
          </a:p>
          <a:p>
            <a:pPr marL="0" indent="0">
              <a:buNone/>
            </a:pPr>
            <a:endParaRPr lang="en-IN" dirty="0"/>
          </a:p>
          <a:p>
            <a:pPr marL="0" indent="0">
              <a:buNone/>
            </a:pPr>
            <a:r>
              <a:rPr lang="en-IN" dirty="0"/>
              <a:t>                           MCL1 (Essential)                     MCL2 (regulatory)</a:t>
            </a:r>
          </a:p>
          <a:p>
            <a:pPr marL="0" indent="0">
              <a:buNone/>
            </a:pPr>
            <a:r>
              <a:rPr lang="en-IN" dirty="0"/>
              <a:t>            This limits the contractile                   This is the potential site for</a:t>
            </a:r>
          </a:p>
          <a:p>
            <a:pPr marL="0" indent="0">
              <a:buNone/>
            </a:pPr>
            <a:r>
              <a:rPr lang="en-IN" dirty="0"/>
              <a:t>            process by interaction with                phosphorylation on beta </a:t>
            </a:r>
            <a:r>
              <a:rPr lang="en-IN" dirty="0" err="1"/>
              <a:t>stimulatn</a:t>
            </a:r>
            <a:endParaRPr lang="en-IN" dirty="0"/>
          </a:p>
          <a:p>
            <a:pPr marL="0" indent="0">
              <a:buNone/>
            </a:pPr>
            <a:r>
              <a:rPr lang="en-IN" dirty="0"/>
              <a:t>            Actin.                                                       and promotes cross-bridging.</a:t>
            </a:r>
          </a:p>
        </p:txBody>
      </p:sp>
      <p:sp>
        <p:nvSpPr>
          <p:cNvPr id="4" name="Arrow: Left-Right-Up 3">
            <a:extLst>
              <a:ext uri="{FF2B5EF4-FFF2-40B4-BE49-F238E27FC236}">
                <a16:creationId xmlns:a16="http://schemas.microsoft.com/office/drawing/2014/main" id="{687E7491-2578-49E6-AA1B-D09CB3B31409}"/>
              </a:ext>
            </a:extLst>
          </p:cNvPr>
          <p:cNvSpPr/>
          <p:nvPr/>
        </p:nvSpPr>
        <p:spPr>
          <a:xfrm>
            <a:off x="5500468" y="675250"/>
            <a:ext cx="914400" cy="97067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Left-Right-Up 4">
            <a:extLst>
              <a:ext uri="{FF2B5EF4-FFF2-40B4-BE49-F238E27FC236}">
                <a16:creationId xmlns:a16="http://schemas.microsoft.com/office/drawing/2014/main" id="{7C4DA53A-0CDF-4963-9F8C-382D8DD89133}"/>
              </a:ext>
            </a:extLst>
          </p:cNvPr>
          <p:cNvSpPr/>
          <p:nvPr/>
        </p:nvSpPr>
        <p:spPr>
          <a:xfrm>
            <a:off x="5500468" y="3848100"/>
            <a:ext cx="914400" cy="7493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3446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2B1A9C-6008-486E-9E72-73362ADD1D47}"/>
              </a:ext>
            </a:extLst>
          </p:cNvPr>
          <p:cNvPicPr>
            <a:picLocks noGrp="1" noChangeAspect="1"/>
          </p:cNvPicPr>
          <p:nvPr>
            <p:ph idx="1"/>
          </p:nvPr>
        </p:nvPicPr>
        <p:blipFill rotWithShape="1">
          <a:blip r:embed="rId2"/>
          <a:srcRect l="56969" t="28846" r="12720" b="39795"/>
          <a:stretch/>
        </p:blipFill>
        <p:spPr>
          <a:xfrm>
            <a:off x="1012874" y="506437"/>
            <a:ext cx="10072468" cy="5838092"/>
          </a:xfrm>
          <a:prstGeom prst="rect">
            <a:avLst/>
          </a:prstGeom>
        </p:spPr>
      </p:pic>
    </p:spTree>
    <p:extLst>
      <p:ext uri="{BB962C8B-B14F-4D97-AF65-F5344CB8AC3E}">
        <p14:creationId xmlns:p14="http://schemas.microsoft.com/office/powerpoint/2010/main" val="340141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32B0-CE04-479F-9872-B6231FC1ECFE}"/>
              </a:ext>
            </a:extLst>
          </p:cNvPr>
          <p:cNvSpPr>
            <a:spLocks noGrp="1"/>
          </p:cNvSpPr>
          <p:nvPr>
            <p:ph type="title"/>
          </p:nvPr>
        </p:nvSpPr>
        <p:spPr>
          <a:xfrm>
            <a:off x="838200" y="365125"/>
            <a:ext cx="10515600" cy="650875"/>
          </a:xfrm>
        </p:spPr>
        <p:txBody>
          <a:bodyPr>
            <a:normAutofit fontScale="90000"/>
          </a:bodyPr>
          <a:lstStyle/>
          <a:p>
            <a:r>
              <a:rPr lang="en-IN" dirty="0"/>
              <a:t>EFFECTS OF CALCIUM</a:t>
            </a:r>
          </a:p>
        </p:txBody>
      </p:sp>
      <p:sp>
        <p:nvSpPr>
          <p:cNvPr id="3" name="Content Placeholder 2">
            <a:extLst>
              <a:ext uri="{FF2B5EF4-FFF2-40B4-BE49-F238E27FC236}">
                <a16:creationId xmlns:a16="http://schemas.microsoft.com/office/drawing/2014/main" id="{3B61CDBC-FD47-4E56-B2DE-258DD4A6AB36}"/>
              </a:ext>
            </a:extLst>
          </p:cNvPr>
          <p:cNvSpPr>
            <a:spLocks noGrp="1"/>
          </p:cNvSpPr>
          <p:nvPr>
            <p:ph idx="1"/>
          </p:nvPr>
        </p:nvSpPr>
        <p:spPr>
          <a:xfrm>
            <a:off x="330200" y="1016000"/>
            <a:ext cx="11544300" cy="5351463"/>
          </a:xfrm>
        </p:spPr>
        <p:txBody>
          <a:bodyPr>
            <a:normAutofit fontScale="92500" lnSpcReduction="20000"/>
          </a:bodyPr>
          <a:lstStyle/>
          <a:p>
            <a:r>
              <a:rPr lang="en-IN" dirty="0"/>
              <a:t>Calcium is the central regulator of cardiac contraction and relaxation</a:t>
            </a:r>
          </a:p>
          <a:p>
            <a:r>
              <a:rPr lang="en-IN" dirty="0"/>
              <a:t>The higher the calcium, the more fully saturated are the calcium binding sites on troponin C and hence more sites are available for cross-bridges to form.</a:t>
            </a:r>
          </a:p>
          <a:p>
            <a:r>
              <a:rPr lang="en-US" dirty="0"/>
              <a:t> Ca2+ bound to a single troponin C encourages local crossbridge formation, and both Ca2+ binding and cross-bridge formation directly enhance the likelihood of cross-bridge formation in the seven actin molecules controlled by one tropomyosin molecule. This cooperativity means that a small change in [Ca2+]</a:t>
            </a:r>
            <a:r>
              <a:rPr lang="en-US" dirty="0" err="1"/>
              <a:t>i</a:t>
            </a:r>
            <a:r>
              <a:rPr lang="en-US" dirty="0"/>
              <a:t> can have a large effect on the strength of contraction.</a:t>
            </a:r>
            <a:endParaRPr lang="en-IN" dirty="0"/>
          </a:p>
          <a:p>
            <a:r>
              <a:rPr lang="en-IN" dirty="0"/>
              <a:t>Relatively small amounts of calcium (trigger calcium) enter and leave the cardiomyocytes during each cardiac cycle, with larger amounts being released and taken up by the SR</a:t>
            </a:r>
          </a:p>
          <a:p>
            <a:r>
              <a:rPr lang="en-IN" dirty="0"/>
              <a:t>In this calcium induced calcium release mechanism, a small amount of calcium entering via the calcium current triggers the release of a larger amount of calcium into the cytosol.</a:t>
            </a:r>
          </a:p>
          <a:p>
            <a:r>
              <a:rPr lang="en-IN" dirty="0"/>
              <a:t>In human ventricles, SR Ca2+ release is three to four times higher than calcium influx by </a:t>
            </a:r>
            <a:r>
              <a:rPr lang="en-IN" dirty="0" err="1"/>
              <a:t>ICa</a:t>
            </a:r>
            <a:endParaRPr lang="en-IN" dirty="0"/>
          </a:p>
        </p:txBody>
      </p:sp>
    </p:spTree>
    <p:extLst>
      <p:ext uri="{BB962C8B-B14F-4D97-AF65-F5344CB8AC3E}">
        <p14:creationId xmlns:p14="http://schemas.microsoft.com/office/powerpoint/2010/main" val="9437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4A82-3F15-4051-A067-BD76341DA340}"/>
              </a:ext>
            </a:extLst>
          </p:cNvPr>
          <p:cNvSpPr>
            <a:spLocks noGrp="1"/>
          </p:cNvSpPr>
          <p:nvPr>
            <p:ph type="title"/>
          </p:nvPr>
        </p:nvSpPr>
        <p:spPr/>
        <p:txBody>
          <a:bodyPr/>
          <a:lstStyle/>
          <a:p>
            <a:r>
              <a:rPr lang="en-IN" dirty="0"/>
              <a:t>MICROANATOMY OF CONTRACTILE CELLS AND PROTEINS</a:t>
            </a:r>
          </a:p>
        </p:txBody>
      </p:sp>
      <p:sp>
        <p:nvSpPr>
          <p:cNvPr id="3" name="Content Placeholder 2">
            <a:extLst>
              <a:ext uri="{FF2B5EF4-FFF2-40B4-BE49-F238E27FC236}">
                <a16:creationId xmlns:a16="http://schemas.microsoft.com/office/drawing/2014/main" id="{DFF4ED14-2A0C-4607-A45E-F1E6EDC617BB}"/>
              </a:ext>
            </a:extLst>
          </p:cNvPr>
          <p:cNvSpPr>
            <a:spLocks noGrp="1"/>
          </p:cNvSpPr>
          <p:nvPr>
            <p:ph idx="1"/>
          </p:nvPr>
        </p:nvSpPr>
        <p:spPr/>
        <p:txBody>
          <a:bodyPr/>
          <a:lstStyle/>
          <a:p>
            <a:r>
              <a:rPr lang="en-IN" dirty="0"/>
              <a:t>Major functions of cardiomyocytes is to execute excitation-contraction-relaxation that depends on the electrical calcium transport and contractile properties</a:t>
            </a:r>
          </a:p>
          <a:p>
            <a:r>
              <a:rPr lang="en-IN" dirty="0"/>
              <a:t>Atrial and ventricular myocytes have cross striations and are often branched.</a:t>
            </a:r>
          </a:p>
          <a:p>
            <a:r>
              <a:rPr lang="en-IN" dirty="0"/>
              <a:t>Each myocyte is bounded by sarcolemma and is filled with myofibrils containing the contractile elements.</a:t>
            </a:r>
          </a:p>
          <a:p>
            <a:r>
              <a:rPr lang="en-IN" dirty="0"/>
              <a:t>The sarcolemma invaginates to form an extensive transverse tubular network that extends the extravascular space into the interior of the cell(T-tubules).</a:t>
            </a:r>
          </a:p>
        </p:txBody>
      </p:sp>
    </p:spTree>
    <p:extLst>
      <p:ext uri="{BB962C8B-B14F-4D97-AF65-F5344CB8AC3E}">
        <p14:creationId xmlns:p14="http://schemas.microsoft.com/office/powerpoint/2010/main" val="3753448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7B5341-A3B8-454B-BD8C-625039428A58}"/>
              </a:ext>
            </a:extLst>
          </p:cNvPr>
          <p:cNvSpPr>
            <a:spLocks noGrp="1"/>
          </p:cNvSpPr>
          <p:nvPr>
            <p:ph idx="1"/>
          </p:nvPr>
        </p:nvSpPr>
        <p:spPr>
          <a:xfrm>
            <a:off x="263237" y="346364"/>
            <a:ext cx="11651672" cy="6359236"/>
          </a:xfrm>
        </p:spPr>
        <p:txBody>
          <a:bodyPr>
            <a:normAutofit lnSpcReduction="10000"/>
          </a:bodyPr>
          <a:lstStyle/>
          <a:p>
            <a:r>
              <a:rPr lang="en-IN" dirty="0"/>
              <a:t>Besides calcium, sarcomere length at the end of diastole also influences the strength of contraction so </a:t>
            </a:r>
          </a:p>
          <a:p>
            <a:pPr marL="0" indent="0">
              <a:buNone/>
            </a:pPr>
            <a:r>
              <a:rPr lang="en-IN" dirty="0"/>
              <a:t>                         More the diastolic filling of the heart</a:t>
            </a:r>
          </a:p>
          <a:p>
            <a:pPr marL="0" indent="0">
              <a:buNone/>
            </a:pPr>
            <a:endParaRPr lang="en-IN" dirty="0"/>
          </a:p>
          <a:p>
            <a:pPr marL="0" indent="0">
              <a:buNone/>
            </a:pPr>
            <a:r>
              <a:rPr lang="en-IN" dirty="0"/>
              <a:t>                                 increase sarcomere length</a:t>
            </a:r>
          </a:p>
          <a:p>
            <a:pPr marL="0" indent="0">
              <a:buNone/>
            </a:pPr>
            <a:endParaRPr lang="en-IN" dirty="0"/>
          </a:p>
          <a:p>
            <a:pPr marL="0" indent="0">
              <a:buNone/>
            </a:pPr>
            <a:r>
              <a:rPr lang="en-IN" dirty="0"/>
              <a:t>                                 length sensing mechanism</a:t>
            </a:r>
          </a:p>
          <a:p>
            <a:pPr marL="0" indent="0">
              <a:buNone/>
            </a:pPr>
            <a:endParaRPr lang="en-IN" dirty="0"/>
          </a:p>
          <a:p>
            <a:pPr marL="0" indent="0">
              <a:buNone/>
            </a:pPr>
            <a:r>
              <a:rPr lang="en-IN" dirty="0"/>
              <a:t>                      Greater the strength of the heart beat</a:t>
            </a:r>
          </a:p>
          <a:p>
            <a:r>
              <a:rPr lang="en-US" dirty="0"/>
              <a:t>When changes in diastolic length (or preload) are the cause of altered contractile strength, it is said to be a Frank-Starling (or sometimes just Starling) effect. Conditions in which contraction is strengthened (or weakened) independent of sarcomere length (e.g., increased Ca2+ transient amplitude) are referred to as positive (or negative) inotropic states or enhanced (or reduced) contractility. </a:t>
            </a:r>
            <a:endParaRPr lang="en-IN" dirty="0"/>
          </a:p>
        </p:txBody>
      </p:sp>
      <p:sp>
        <p:nvSpPr>
          <p:cNvPr id="4" name="Arrow: Down 3">
            <a:extLst>
              <a:ext uri="{FF2B5EF4-FFF2-40B4-BE49-F238E27FC236}">
                <a16:creationId xmlns:a16="http://schemas.microsoft.com/office/drawing/2014/main" id="{621FFC0A-6AEE-4C87-A781-8BB7D46EF983}"/>
              </a:ext>
            </a:extLst>
          </p:cNvPr>
          <p:cNvSpPr/>
          <p:nvPr/>
        </p:nvSpPr>
        <p:spPr>
          <a:xfrm>
            <a:off x="4367162" y="1687925"/>
            <a:ext cx="510988"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9C82AEA2-F864-4755-AA58-358E75EE53F4}"/>
              </a:ext>
            </a:extLst>
          </p:cNvPr>
          <p:cNvSpPr/>
          <p:nvPr/>
        </p:nvSpPr>
        <p:spPr>
          <a:xfrm>
            <a:off x="4367162" y="2569551"/>
            <a:ext cx="510988" cy="403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id="{54391F61-64A6-45DD-921E-78E7D21055F9}"/>
              </a:ext>
            </a:extLst>
          </p:cNvPr>
          <p:cNvSpPr/>
          <p:nvPr/>
        </p:nvSpPr>
        <p:spPr>
          <a:xfrm>
            <a:off x="4367162" y="3525982"/>
            <a:ext cx="510988" cy="400655"/>
          </a:xfrm>
          <a:prstGeom prst="downArrow">
            <a:avLst>
              <a:gd name="adj1" fmla="val 50000"/>
              <a:gd name="adj2" fmla="val 40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7137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C09B-0846-4744-8203-C7CEB77CF405}"/>
              </a:ext>
            </a:extLst>
          </p:cNvPr>
          <p:cNvSpPr>
            <a:spLocks noGrp="1"/>
          </p:cNvSpPr>
          <p:nvPr>
            <p:ph type="title"/>
          </p:nvPr>
        </p:nvSpPr>
        <p:spPr>
          <a:xfrm>
            <a:off x="838200" y="365126"/>
            <a:ext cx="10515600" cy="799796"/>
          </a:xfrm>
        </p:spPr>
        <p:txBody>
          <a:bodyPr/>
          <a:lstStyle/>
          <a:p>
            <a:r>
              <a:rPr lang="en-IN" dirty="0"/>
              <a:t>FORCE TRANSMISSION</a:t>
            </a:r>
          </a:p>
        </p:txBody>
      </p:sp>
      <p:sp>
        <p:nvSpPr>
          <p:cNvPr id="3" name="Content Placeholder 2">
            <a:extLst>
              <a:ext uri="{FF2B5EF4-FFF2-40B4-BE49-F238E27FC236}">
                <a16:creationId xmlns:a16="http://schemas.microsoft.com/office/drawing/2014/main" id="{1F456DA4-1B05-437D-B552-50E2F7B86325}"/>
              </a:ext>
            </a:extLst>
          </p:cNvPr>
          <p:cNvSpPr>
            <a:spLocks noGrp="1"/>
          </p:cNvSpPr>
          <p:nvPr>
            <p:ph idx="1"/>
          </p:nvPr>
        </p:nvSpPr>
        <p:spPr>
          <a:xfrm>
            <a:off x="838200" y="1164922"/>
            <a:ext cx="10515600" cy="5012041"/>
          </a:xfrm>
        </p:spPr>
        <p:txBody>
          <a:bodyPr/>
          <a:lstStyle/>
          <a:p>
            <a:r>
              <a:rPr lang="en-US" dirty="0"/>
              <a:t>Volume and pressure overload may owe their different effects on myocardial growth to different patterns of force transmission.</a:t>
            </a:r>
          </a:p>
          <a:p>
            <a:r>
              <a:rPr lang="en-US" dirty="0"/>
              <a:t>Genetic-based hypertrophic and dilated cardiomyopathies are in general linked to mutant genes that cause abnormalities in the force generating system, such as </a:t>
            </a:r>
            <a:r>
              <a:rPr lang="el-GR" dirty="0"/>
              <a:t>β-</a:t>
            </a:r>
            <a:r>
              <a:rPr lang="en-US" dirty="0"/>
              <a:t>MHC, troponin (T, I and C), MLCs, myosin-binding protein C, and alpha-tropomyosin . One hypothesis is that mutations that increase contractile performance and/or energy demand result in concentric hypertrophy whereas mutations that either reduce force generation or result in non–force-generating cytoskeletal proteins (e.g., dystrophin, nuclear </a:t>
            </a:r>
            <a:r>
              <a:rPr lang="en-US" dirty="0" err="1"/>
              <a:t>lamin</a:t>
            </a:r>
            <a:r>
              <a:rPr lang="en-US" dirty="0"/>
              <a:t>, cytoplasmic actin, and titin) lead to a dilated cardiomyopathy. </a:t>
            </a:r>
            <a:endParaRPr lang="en-IN" dirty="0"/>
          </a:p>
        </p:txBody>
      </p:sp>
    </p:spTree>
    <p:extLst>
      <p:ext uri="{BB962C8B-B14F-4D97-AF65-F5344CB8AC3E}">
        <p14:creationId xmlns:p14="http://schemas.microsoft.com/office/powerpoint/2010/main" val="359564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826F-1028-4AA0-AE18-4D6AFA19030D}"/>
              </a:ext>
            </a:extLst>
          </p:cNvPr>
          <p:cNvSpPr>
            <a:spLocks noGrp="1"/>
          </p:cNvSpPr>
          <p:nvPr>
            <p:ph type="title"/>
          </p:nvPr>
        </p:nvSpPr>
        <p:spPr/>
        <p:txBody>
          <a:bodyPr/>
          <a:lstStyle/>
          <a:p>
            <a:r>
              <a:rPr lang="en-IN" dirty="0"/>
              <a:t>CALCIUM RELEASE AND UPTAKE BY SARCOPLASMIC RETICULUM</a:t>
            </a:r>
          </a:p>
        </p:txBody>
      </p:sp>
      <p:sp>
        <p:nvSpPr>
          <p:cNvPr id="3" name="Content Placeholder 2">
            <a:extLst>
              <a:ext uri="{FF2B5EF4-FFF2-40B4-BE49-F238E27FC236}">
                <a16:creationId xmlns:a16="http://schemas.microsoft.com/office/drawing/2014/main" id="{C9869DEA-33C9-4B2C-A3CC-B060AB22D650}"/>
              </a:ext>
            </a:extLst>
          </p:cNvPr>
          <p:cNvSpPr>
            <a:spLocks noGrp="1"/>
          </p:cNvSpPr>
          <p:nvPr>
            <p:ph idx="1"/>
          </p:nvPr>
        </p:nvSpPr>
        <p:spPr/>
        <p:txBody>
          <a:bodyPr/>
          <a:lstStyle/>
          <a:p>
            <a:r>
              <a:rPr lang="en-US" dirty="0"/>
              <a:t> SR is a continuous network surrounding the myofilaments with connections across Z-lines and transversely between myofibrils.</a:t>
            </a:r>
          </a:p>
          <a:p>
            <a:r>
              <a:rPr lang="en-US" dirty="0"/>
              <a:t>The total SR Ca2+ content is the sum of [Ca2+]SR plus Ca2+ bound to the intra-SR Ca2+ buffers (</a:t>
            </a:r>
            <a:r>
              <a:rPr lang="en-US" dirty="0" err="1"/>
              <a:t>esp</a:t>
            </a:r>
            <a:r>
              <a:rPr lang="en-US" dirty="0"/>
              <a:t> </a:t>
            </a:r>
            <a:r>
              <a:rPr lang="en-US" dirty="0" err="1"/>
              <a:t>calsequestrin</a:t>
            </a:r>
            <a:r>
              <a:rPr lang="en-US" dirty="0"/>
              <a:t>). </a:t>
            </a:r>
          </a:p>
          <a:p>
            <a:r>
              <a:rPr lang="en-US" dirty="0"/>
              <a:t>SR Ca2+ content is critical to both normal cardiac function and electrophysiology, and its abnormalities contribute to systolic and diastolic dysfunction and arrhythmias. [Ca2+]SR dictates the SR Ca2+ content, the driving force for release of Ca2+, and regulates </a:t>
            </a:r>
            <a:r>
              <a:rPr lang="en-US" dirty="0" err="1"/>
              <a:t>RyR</a:t>
            </a:r>
            <a:r>
              <a:rPr lang="en-US" dirty="0"/>
              <a:t> release channel gating.</a:t>
            </a:r>
          </a:p>
          <a:p>
            <a:endParaRPr lang="en-IN" dirty="0"/>
          </a:p>
        </p:txBody>
      </p:sp>
    </p:spTree>
    <p:extLst>
      <p:ext uri="{BB962C8B-B14F-4D97-AF65-F5344CB8AC3E}">
        <p14:creationId xmlns:p14="http://schemas.microsoft.com/office/powerpoint/2010/main" val="100376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63B6-715F-4564-9BFE-0E1C7EC18189}"/>
              </a:ext>
            </a:extLst>
          </p:cNvPr>
          <p:cNvSpPr>
            <a:spLocks noGrp="1"/>
          </p:cNvSpPr>
          <p:nvPr>
            <p:ph type="title"/>
          </p:nvPr>
        </p:nvSpPr>
        <p:spPr>
          <a:xfrm>
            <a:off x="838200" y="365125"/>
            <a:ext cx="10515600" cy="661817"/>
          </a:xfrm>
        </p:spPr>
        <p:txBody>
          <a:bodyPr>
            <a:normAutofit fontScale="90000"/>
          </a:bodyPr>
          <a:lstStyle/>
          <a:p>
            <a:r>
              <a:rPr lang="en-IN" dirty="0"/>
              <a:t>JUNCTIONAL SR AND RYANODINE RECEPTORS</a:t>
            </a:r>
          </a:p>
        </p:txBody>
      </p:sp>
      <p:sp>
        <p:nvSpPr>
          <p:cNvPr id="3" name="Content Placeholder 2">
            <a:extLst>
              <a:ext uri="{FF2B5EF4-FFF2-40B4-BE49-F238E27FC236}">
                <a16:creationId xmlns:a16="http://schemas.microsoft.com/office/drawing/2014/main" id="{D0270439-EE9F-4F94-983F-273E2D58B508}"/>
              </a:ext>
            </a:extLst>
          </p:cNvPr>
          <p:cNvSpPr>
            <a:spLocks noGrp="1"/>
          </p:cNvSpPr>
          <p:nvPr>
            <p:ph idx="1"/>
          </p:nvPr>
        </p:nvSpPr>
        <p:spPr>
          <a:xfrm>
            <a:off x="253217" y="1448972"/>
            <a:ext cx="11690253" cy="5205046"/>
          </a:xfrm>
        </p:spPr>
        <p:txBody>
          <a:bodyPr>
            <a:normAutofit/>
          </a:bodyPr>
          <a:lstStyle/>
          <a:p>
            <a:r>
              <a:rPr lang="en-IN" dirty="0"/>
              <a:t>The ryanodine receptor that mediate SR calcium release are mainly located in the </a:t>
            </a:r>
            <a:r>
              <a:rPr lang="en-IN" dirty="0" err="1"/>
              <a:t>jSR</a:t>
            </a:r>
            <a:r>
              <a:rPr lang="en-IN" dirty="0"/>
              <a:t> membrane at the junction with the T-tubule.</a:t>
            </a:r>
            <a:r>
              <a:rPr lang="en-US" dirty="0"/>
              <a:t> </a:t>
            </a:r>
          </a:p>
          <a:p>
            <a:r>
              <a:rPr lang="en-US" dirty="0"/>
              <a:t>Each junction has 50 to 250 </a:t>
            </a:r>
            <a:r>
              <a:rPr lang="en-US" dirty="0" err="1"/>
              <a:t>RyR</a:t>
            </a:r>
            <a:r>
              <a:rPr lang="en-US" dirty="0"/>
              <a:t> channels that are directly under a cluster of 20 to 40 </a:t>
            </a:r>
            <a:r>
              <a:rPr lang="en-US" dirty="0" err="1"/>
              <a:t>sarcolemmal</a:t>
            </a:r>
            <a:r>
              <a:rPr lang="en-US" dirty="0"/>
              <a:t> L-type Ca2+ channels across a 15-nm junctional gap.</a:t>
            </a:r>
            <a:endParaRPr lang="en-IN" dirty="0"/>
          </a:p>
          <a:p>
            <a:r>
              <a:rPr lang="en-IN" dirty="0"/>
              <a:t>Function of RyR2 is as a calcium channel and also as a scaffolding protein that localizes numerous key regulatory protein to the </a:t>
            </a:r>
            <a:r>
              <a:rPr lang="en-IN" dirty="0" err="1"/>
              <a:t>jSR</a:t>
            </a:r>
            <a:r>
              <a:rPr lang="en-IN" dirty="0"/>
              <a:t>.</a:t>
            </a:r>
          </a:p>
          <a:p>
            <a:r>
              <a:rPr lang="en-IN" dirty="0"/>
              <a:t>On the large cytosolic side, these include proteins that can stabilize </a:t>
            </a:r>
            <a:r>
              <a:rPr lang="en-IN" dirty="0" err="1"/>
              <a:t>RyR</a:t>
            </a:r>
            <a:r>
              <a:rPr lang="en-IN" dirty="0"/>
              <a:t> gating (e.g., calmodulin [</a:t>
            </a:r>
            <a:r>
              <a:rPr lang="en-IN" dirty="0" err="1"/>
              <a:t>CaM</a:t>
            </a:r>
            <a:r>
              <a:rPr lang="en-IN" dirty="0"/>
              <a:t>]; FK-506 binding protein ; kinases that can regulate </a:t>
            </a:r>
            <a:r>
              <a:rPr lang="en-IN" dirty="0" err="1"/>
              <a:t>RyR</a:t>
            </a:r>
            <a:r>
              <a:rPr lang="en-IN" dirty="0"/>
              <a:t> gating by phosphorylation (e.g., protein kinase A [PKA] and Ca2+/ </a:t>
            </a:r>
            <a:r>
              <a:rPr lang="en-IN" dirty="0" err="1"/>
              <a:t>CaM</a:t>
            </a:r>
            <a:r>
              <a:rPr lang="en-IN" dirty="0"/>
              <a:t>-dependent protein kinase II [CaMKII]); and the protein phosphatases PP1 and PP2A, which dephosphorylate the </a:t>
            </a:r>
            <a:r>
              <a:rPr lang="en-IN" dirty="0" err="1"/>
              <a:t>RyR</a:t>
            </a:r>
            <a:r>
              <a:rPr lang="en-IN" dirty="0"/>
              <a:t>.</a:t>
            </a:r>
          </a:p>
        </p:txBody>
      </p:sp>
    </p:spTree>
    <p:extLst>
      <p:ext uri="{BB962C8B-B14F-4D97-AF65-F5344CB8AC3E}">
        <p14:creationId xmlns:p14="http://schemas.microsoft.com/office/powerpoint/2010/main" val="3067648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883C4-48C5-4947-A5D5-F8310E5313A0}"/>
              </a:ext>
            </a:extLst>
          </p:cNvPr>
          <p:cNvSpPr>
            <a:spLocks noGrp="1"/>
          </p:cNvSpPr>
          <p:nvPr>
            <p:ph idx="1"/>
          </p:nvPr>
        </p:nvSpPr>
        <p:spPr>
          <a:xfrm>
            <a:off x="838200" y="449451"/>
            <a:ext cx="10515600" cy="5727512"/>
          </a:xfrm>
        </p:spPr>
        <p:txBody>
          <a:bodyPr>
            <a:normAutofit fontScale="92500" lnSpcReduction="10000"/>
          </a:bodyPr>
          <a:lstStyle/>
          <a:p>
            <a:r>
              <a:rPr lang="en-US" dirty="0"/>
              <a:t>Inside the SR the </a:t>
            </a:r>
            <a:r>
              <a:rPr lang="en-US" dirty="0" err="1"/>
              <a:t>RyR</a:t>
            </a:r>
            <a:r>
              <a:rPr lang="en-US" dirty="0"/>
              <a:t> also couples to several proteins (e.g., </a:t>
            </a:r>
            <a:r>
              <a:rPr lang="en-US" dirty="0" err="1"/>
              <a:t>junctin</a:t>
            </a:r>
            <a:r>
              <a:rPr lang="en-US" dirty="0"/>
              <a:t>, </a:t>
            </a:r>
            <a:r>
              <a:rPr lang="en-US" dirty="0" err="1"/>
              <a:t>triadin</a:t>
            </a:r>
            <a:r>
              <a:rPr lang="en-US" dirty="0"/>
              <a:t>, and via them </a:t>
            </a:r>
            <a:r>
              <a:rPr lang="en-US" dirty="0" err="1"/>
              <a:t>calsequestrin</a:t>
            </a:r>
            <a:r>
              <a:rPr lang="en-US" dirty="0"/>
              <a:t>) that similarly regulate </a:t>
            </a:r>
            <a:r>
              <a:rPr lang="en-US" dirty="0" err="1"/>
              <a:t>RyR</a:t>
            </a:r>
            <a:r>
              <a:rPr lang="en-US" dirty="0"/>
              <a:t> gating and, in the case of </a:t>
            </a:r>
            <a:r>
              <a:rPr lang="en-US" dirty="0" err="1"/>
              <a:t>calsequestrin</a:t>
            </a:r>
            <a:r>
              <a:rPr lang="en-US" dirty="0"/>
              <a:t>, provides a local reservoir of buffered Ca2+ close to the release channel. The actual </a:t>
            </a:r>
            <a:r>
              <a:rPr lang="en-US" dirty="0" err="1"/>
              <a:t>RyR</a:t>
            </a:r>
            <a:r>
              <a:rPr lang="en-US" dirty="0"/>
              <a:t> channel is made up of a symmetric tetramer of </a:t>
            </a:r>
            <a:r>
              <a:rPr lang="en-US" dirty="0" err="1"/>
              <a:t>RyR</a:t>
            </a:r>
            <a:r>
              <a:rPr lang="en-US" dirty="0"/>
              <a:t> molecules, each of which may have the aforementioned regulatory proteins associated with it. Thus the </a:t>
            </a:r>
            <a:r>
              <a:rPr lang="en-US" dirty="0" err="1"/>
              <a:t>RyR</a:t>
            </a:r>
            <a:r>
              <a:rPr lang="en-US" dirty="0"/>
              <a:t> receptor complex is very large (&gt;7000 </a:t>
            </a:r>
            <a:r>
              <a:rPr lang="en-US" dirty="0" err="1"/>
              <a:t>kDa</a:t>
            </a:r>
            <a:r>
              <a:rPr lang="en-US" dirty="0"/>
              <a:t>)</a:t>
            </a:r>
            <a:endParaRPr lang="en-IN" dirty="0"/>
          </a:p>
          <a:p>
            <a:r>
              <a:rPr lang="en-IN" dirty="0"/>
              <a:t>When T-tubule is depolarised, one or more L-type calcium channels open and local cleft calcium increases sufficiently to activate </a:t>
            </a:r>
            <a:r>
              <a:rPr lang="en-IN" dirty="0" err="1"/>
              <a:t>atleast</a:t>
            </a:r>
            <a:r>
              <a:rPr lang="en-IN" dirty="0"/>
              <a:t> one local </a:t>
            </a:r>
            <a:r>
              <a:rPr lang="en-IN" dirty="0" err="1"/>
              <a:t>jSR</a:t>
            </a:r>
            <a:r>
              <a:rPr lang="en-IN" dirty="0"/>
              <a:t> </a:t>
            </a:r>
            <a:r>
              <a:rPr lang="en-IN" dirty="0" err="1"/>
              <a:t>RyR</a:t>
            </a:r>
            <a:endParaRPr lang="en-IN" dirty="0"/>
          </a:p>
          <a:p>
            <a:endParaRPr lang="en-IN" dirty="0"/>
          </a:p>
          <a:p>
            <a:pPr marL="0" indent="0">
              <a:buNone/>
            </a:pPr>
            <a:r>
              <a:rPr lang="en-IN" dirty="0"/>
              <a:t> This recruits additional </a:t>
            </a:r>
            <a:r>
              <a:rPr lang="en-IN" dirty="0" err="1"/>
              <a:t>RyR</a:t>
            </a:r>
            <a:r>
              <a:rPr lang="en-IN" dirty="0"/>
              <a:t> in the junction through calcium induced calcium     release to amplify release of calcium into the junctional space</a:t>
            </a:r>
          </a:p>
          <a:p>
            <a:pPr marL="0" indent="0">
              <a:buNone/>
            </a:pPr>
            <a:endParaRPr lang="en-IN" dirty="0"/>
          </a:p>
          <a:p>
            <a:pPr marL="0" indent="0">
              <a:buNone/>
            </a:pPr>
            <a:r>
              <a:rPr lang="en-IN" dirty="0"/>
              <a:t>                                                activates contraction</a:t>
            </a:r>
          </a:p>
          <a:p>
            <a:pPr marL="0" indent="0">
              <a:buNone/>
            </a:pPr>
            <a:endParaRPr lang="en-IN" dirty="0"/>
          </a:p>
        </p:txBody>
      </p:sp>
      <p:sp>
        <p:nvSpPr>
          <p:cNvPr id="4" name="Arrow: Down 3">
            <a:extLst>
              <a:ext uri="{FF2B5EF4-FFF2-40B4-BE49-F238E27FC236}">
                <a16:creationId xmlns:a16="http://schemas.microsoft.com/office/drawing/2014/main" id="{3410A8EC-8F5A-477C-9BBA-F176620F01DE}"/>
              </a:ext>
            </a:extLst>
          </p:cNvPr>
          <p:cNvSpPr/>
          <p:nvPr/>
        </p:nvSpPr>
        <p:spPr>
          <a:xfrm>
            <a:off x="5780868" y="3719593"/>
            <a:ext cx="526942" cy="464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8A75A646-FFD2-4CC4-A7B4-F399DD89E30A}"/>
              </a:ext>
            </a:extLst>
          </p:cNvPr>
          <p:cNvSpPr/>
          <p:nvPr/>
        </p:nvSpPr>
        <p:spPr>
          <a:xfrm>
            <a:off x="5780868" y="5098942"/>
            <a:ext cx="526942" cy="464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63875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0AB4-3FDD-46C4-8ABD-53C0735FC808}"/>
              </a:ext>
            </a:extLst>
          </p:cNvPr>
          <p:cNvSpPr>
            <a:spLocks noGrp="1"/>
          </p:cNvSpPr>
          <p:nvPr>
            <p:ph type="title"/>
          </p:nvPr>
        </p:nvSpPr>
        <p:spPr>
          <a:xfrm>
            <a:off x="838200" y="365126"/>
            <a:ext cx="10515600" cy="577410"/>
          </a:xfrm>
        </p:spPr>
        <p:txBody>
          <a:bodyPr>
            <a:normAutofit fontScale="90000"/>
          </a:bodyPr>
          <a:lstStyle/>
          <a:p>
            <a:r>
              <a:rPr lang="en-IN" dirty="0"/>
              <a:t>TURNING OFF CALCIUM RELEASE</a:t>
            </a:r>
          </a:p>
        </p:txBody>
      </p:sp>
      <p:sp>
        <p:nvSpPr>
          <p:cNvPr id="3" name="Content Placeholder 2">
            <a:extLst>
              <a:ext uri="{FF2B5EF4-FFF2-40B4-BE49-F238E27FC236}">
                <a16:creationId xmlns:a16="http://schemas.microsoft.com/office/drawing/2014/main" id="{468C2F4A-7843-4FB9-B350-EDA77516C0FF}"/>
              </a:ext>
            </a:extLst>
          </p:cNvPr>
          <p:cNvSpPr>
            <a:spLocks noGrp="1"/>
          </p:cNvSpPr>
          <p:nvPr>
            <p:ph idx="1"/>
          </p:nvPr>
        </p:nvSpPr>
        <p:spPr>
          <a:xfrm>
            <a:off x="253218" y="1223888"/>
            <a:ext cx="11676185" cy="5444197"/>
          </a:xfrm>
        </p:spPr>
        <p:txBody>
          <a:bodyPr>
            <a:normAutofit fontScale="92500" lnSpcReduction="20000"/>
          </a:bodyPr>
          <a:lstStyle/>
          <a:p>
            <a:r>
              <a:rPr lang="en-IN" dirty="0"/>
              <a:t>SR calcium release turns off when Ca2+ in the SR drops by approx. 50%</a:t>
            </a:r>
          </a:p>
          <a:p>
            <a:r>
              <a:rPr lang="en-IN" dirty="0"/>
              <a:t>Ca2+ in cytoplasm binds to calmodulin which is associated with </a:t>
            </a:r>
            <a:r>
              <a:rPr lang="en-IN" dirty="0" err="1"/>
              <a:t>ICa</a:t>
            </a:r>
            <a:r>
              <a:rPr lang="en-IN" dirty="0"/>
              <a:t> channel and it alters channel conformation such that </a:t>
            </a:r>
            <a:r>
              <a:rPr lang="en-IN" dirty="0" err="1"/>
              <a:t>ICa</a:t>
            </a:r>
            <a:r>
              <a:rPr lang="en-IN" dirty="0"/>
              <a:t> inactivation is favoured.</a:t>
            </a:r>
          </a:p>
          <a:p>
            <a:r>
              <a:rPr lang="en-IN" dirty="0"/>
              <a:t>Binding of calcium to CAM that is pre-bound to RyR2 favours closure of </a:t>
            </a:r>
            <a:r>
              <a:rPr lang="en-IN" dirty="0" err="1"/>
              <a:t>RyR</a:t>
            </a:r>
            <a:r>
              <a:rPr lang="en-IN" dirty="0"/>
              <a:t> channels and inhibits reopening</a:t>
            </a:r>
          </a:p>
          <a:p>
            <a:r>
              <a:rPr lang="en-IN" dirty="0"/>
              <a:t>Moreover, RyR2 gating is also sensitive to luminal calcium in SR such that high calcium favours opening and low calcium in SR favours closure.</a:t>
            </a:r>
          </a:p>
          <a:p>
            <a:r>
              <a:rPr lang="en-US" dirty="0" err="1"/>
              <a:t>CaM</a:t>
            </a:r>
            <a:r>
              <a:rPr lang="en-US" dirty="0"/>
              <a:t> has four Ca2+ binding sites, resembles troponin C, and participates in many different cellular pathways from ion channels to transcriptional regulation. In many cases (e.g., L-type Ca2+, Na+, and some K+ channels and </a:t>
            </a:r>
            <a:r>
              <a:rPr lang="en-US" dirty="0" err="1"/>
              <a:t>RyR</a:t>
            </a:r>
            <a:r>
              <a:rPr lang="en-US" dirty="0"/>
              <a:t> ), </a:t>
            </a:r>
            <a:r>
              <a:rPr lang="en-US" dirty="0" err="1"/>
              <a:t>CaM</a:t>
            </a:r>
            <a:r>
              <a:rPr lang="en-US" dirty="0"/>
              <a:t> is already </a:t>
            </a:r>
            <a:r>
              <a:rPr lang="en-US" dirty="0" err="1"/>
              <a:t>prebound</a:t>
            </a:r>
            <a:r>
              <a:rPr lang="en-US" dirty="0"/>
              <a:t> or “dedicated” such that elevation of local [Ca2+]</a:t>
            </a:r>
            <a:r>
              <a:rPr lang="en-US" dirty="0" err="1"/>
              <a:t>i</a:t>
            </a:r>
            <a:r>
              <a:rPr lang="en-US" dirty="0"/>
              <a:t> can rapidly induce Ca2+-</a:t>
            </a:r>
            <a:r>
              <a:rPr lang="en-US" dirty="0" err="1"/>
              <a:t>CaM</a:t>
            </a:r>
            <a:r>
              <a:rPr lang="en-US" dirty="0"/>
              <a:t> effects on their targets .</a:t>
            </a:r>
          </a:p>
          <a:p>
            <a:r>
              <a:rPr lang="en-US" dirty="0"/>
              <a:t>Many myocyte </a:t>
            </a:r>
            <a:r>
              <a:rPr lang="en-US" dirty="0" err="1"/>
              <a:t>CaM</a:t>
            </a:r>
            <a:r>
              <a:rPr lang="en-US" dirty="0"/>
              <a:t> targets (e.g., CaMKII, calcineurin, nitric oxide synthase [NOS]) compete for this limited pool of “promiscuous” </a:t>
            </a:r>
            <a:r>
              <a:rPr lang="en-US" dirty="0" err="1"/>
              <a:t>CaM</a:t>
            </a:r>
            <a:r>
              <a:rPr lang="en-US" dirty="0"/>
              <a:t>. Thus </a:t>
            </a:r>
            <a:r>
              <a:rPr lang="en-US" dirty="0" err="1"/>
              <a:t>CaM</a:t>
            </a:r>
            <a:r>
              <a:rPr lang="en-US" dirty="0"/>
              <a:t> signaling in myocytes is complex and is further complicated by the effects of CaMKII, which influences some of the same targets and processes as </a:t>
            </a:r>
            <a:r>
              <a:rPr lang="en-US" dirty="0" err="1"/>
              <a:t>CaM</a:t>
            </a:r>
            <a:r>
              <a:rPr lang="en-US" dirty="0"/>
              <a:t> itself does.</a:t>
            </a:r>
            <a:endParaRPr lang="en-IN" dirty="0"/>
          </a:p>
        </p:txBody>
      </p:sp>
    </p:spTree>
    <p:extLst>
      <p:ext uri="{BB962C8B-B14F-4D97-AF65-F5344CB8AC3E}">
        <p14:creationId xmlns:p14="http://schemas.microsoft.com/office/powerpoint/2010/main" val="386141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4275-048F-4CFD-AFF9-16EA1783461D}"/>
              </a:ext>
            </a:extLst>
          </p:cNvPr>
          <p:cNvSpPr>
            <a:spLocks noGrp="1"/>
          </p:cNvSpPr>
          <p:nvPr>
            <p:ph type="title"/>
          </p:nvPr>
        </p:nvSpPr>
        <p:spPr>
          <a:xfrm>
            <a:off x="838200" y="512617"/>
            <a:ext cx="10515600" cy="798657"/>
          </a:xfrm>
        </p:spPr>
        <p:txBody>
          <a:bodyPr/>
          <a:lstStyle/>
          <a:p>
            <a:r>
              <a:rPr lang="en-IN" dirty="0"/>
              <a:t>CALCIUM SPARKS AND WAVES</a:t>
            </a:r>
          </a:p>
        </p:txBody>
      </p:sp>
      <p:sp>
        <p:nvSpPr>
          <p:cNvPr id="3" name="Content Placeholder 2">
            <a:extLst>
              <a:ext uri="{FF2B5EF4-FFF2-40B4-BE49-F238E27FC236}">
                <a16:creationId xmlns:a16="http://schemas.microsoft.com/office/drawing/2014/main" id="{3EC88C9B-4B93-4706-A29E-5E9F90F8E78E}"/>
              </a:ext>
            </a:extLst>
          </p:cNvPr>
          <p:cNvSpPr>
            <a:spLocks noGrp="1"/>
          </p:cNvSpPr>
          <p:nvPr>
            <p:ph idx="1"/>
          </p:nvPr>
        </p:nvSpPr>
        <p:spPr>
          <a:xfrm>
            <a:off x="838200" y="1311275"/>
            <a:ext cx="10515600" cy="5181600"/>
          </a:xfrm>
        </p:spPr>
        <p:txBody>
          <a:bodyPr>
            <a:normAutofit fontScale="92500"/>
          </a:bodyPr>
          <a:lstStyle/>
          <a:p>
            <a:r>
              <a:rPr lang="en-US" dirty="0"/>
              <a:t>In addition to SR Ca2+ release triggered by </a:t>
            </a:r>
            <a:r>
              <a:rPr lang="en-US" dirty="0" err="1"/>
              <a:t>ICa</a:t>
            </a:r>
            <a:r>
              <a:rPr lang="en-US" dirty="0"/>
              <a:t> during normal excitation-contraction coupling, there is a finite probability that a given </a:t>
            </a:r>
            <a:r>
              <a:rPr lang="en-US" dirty="0" err="1"/>
              <a:t>RyR</a:t>
            </a:r>
            <a:r>
              <a:rPr lang="en-US" dirty="0"/>
              <a:t> will open stochastically.</a:t>
            </a:r>
          </a:p>
          <a:p>
            <a:r>
              <a:rPr lang="en-US" dirty="0"/>
              <a:t> Because of local Ca2+-induced Ca2+ release in the junctional cleft, this can lead to spontaneous local SR Ca2+ release events known as Ca2+ sparks.</a:t>
            </a:r>
          </a:p>
          <a:p>
            <a:r>
              <a:rPr lang="en-US" dirty="0"/>
              <a:t> Ca2+ sparks are very local events (within 2 µm in the cell). </a:t>
            </a:r>
          </a:p>
          <a:p>
            <a:r>
              <a:rPr lang="en-US" dirty="0"/>
              <a:t>However, the probability of Ca2+ sparks is greatly enhanced when [Ca2+]</a:t>
            </a:r>
            <a:r>
              <a:rPr lang="en-US" dirty="0" err="1"/>
              <a:t>i</a:t>
            </a:r>
            <a:r>
              <a:rPr lang="en-US" dirty="0"/>
              <a:t> or [Ca2+]SR is elevated or under conditions in which the </a:t>
            </a:r>
            <a:r>
              <a:rPr lang="en-US" dirty="0" err="1"/>
              <a:t>RyR</a:t>
            </a:r>
            <a:r>
              <a:rPr lang="en-US" dirty="0"/>
              <a:t> is otherwise sensitized (e.g., by oxidation or CaMKII). These conditions can greatly enhance the likelihood that SR Ca2+ release from one junction will be sufficient to trigger neighboring junctions 1 to 2 µm away and result in propagating Ca2+ waves throughout the whole myocyte. These Ca2+ waves can be arrhythmogenic.</a:t>
            </a:r>
          </a:p>
          <a:p>
            <a:endParaRPr lang="en-US" dirty="0"/>
          </a:p>
          <a:p>
            <a:endParaRPr lang="en-IN" dirty="0"/>
          </a:p>
        </p:txBody>
      </p:sp>
    </p:spTree>
    <p:extLst>
      <p:ext uri="{BB962C8B-B14F-4D97-AF65-F5344CB8AC3E}">
        <p14:creationId xmlns:p14="http://schemas.microsoft.com/office/powerpoint/2010/main" val="3449970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A3C85E-D811-4114-BA9E-2B755258189B}"/>
              </a:ext>
            </a:extLst>
          </p:cNvPr>
          <p:cNvPicPr>
            <a:picLocks noChangeAspect="1"/>
          </p:cNvPicPr>
          <p:nvPr/>
        </p:nvPicPr>
        <p:blipFill rotWithShape="1">
          <a:blip r:embed="rId2"/>
          <a:srcRect l="11250" t="16550" r="10342" b="6444"/>
          <a:stretch/>
        </p:blipFill>
        <p:spPr>
          <a:xfrm>
            <a:off x="221673" y="152400"/>
            <a:ext cx="11831782" cy="6705600"/>
          </a:xfrm>
          <a:prstGeom prst="rect">
            <a:avLst/>
          </a:prstGeom>
        </p:spPr>
      </p:pic>
    </p:spTree>
    <p:extLst>
      <p:ext uri="{BB962C8B-B14F-4D97-AF65-F5344CB8AC3E}">
        <p14:creationId xmlns:p14="http://schemas.microsoft.com/office/powerpoint/2010/main" val="1690973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E1C51-8449-4EC0-8FDA-C7B5EEC7D358}"/>
              </a:ext>
            </a:extLst>
          </p:cNvPr>
          <p:cNvSpPr>
            <a:spLocks noGrp="1"/>
          </p:cNvSpPr>
          <p:nvPr>
            <p:ph idx="1"/>
          </p:nvPr>
        </p:nvSpPr>
        <p:spPr>
          <a:xfrm>
            <a:off x="211015" y="281354"/>
            <a:ext cx="11704320" cy="6330461"/>
          </a:xfrm>
        </p:spPr>
        <p:txBody>
          <a:bodyPr>
            <a:normAutofit fontScale="92500" lnSpcReduction="10000"/>
          </a:bodyPr>
          <a:lstStyle/>
          <a:p>
            <a:r>
              <a:rPr lang="en-IN" dirty="0"/>
              <a:t>Calcium uptake into SER is mainly by SERCA (90% of the SR protein) and its dominant form in cardiac myocyte is SERCA2a</a:t>
            </a:r>
          </a:p>
          <a:p>
            <a:r>
              <a:rPr lang="en-IN" dirty="0"/>
              <a:t>For each molecule of ATP hydrolysed by this enzyme, 2 calcium ions are taken up into the SR.</a:t>
            </a:r>
          </a:p>
          <a:p>
            <a:r>
              <a:rPr lang="en-IN" dirty="0"/>
              <a:t>SR calcium uptake is the primary driver of cardiac myocyte relaxation and reuptake starts as soon as calcium ion in the cytoplasm begins to rise.</a:t>
            </a:r>
          </a:p>
          <a:p>
            <a:r>
              <a:rPr lang="en-US" dirty="0"/>
              <a:t>A reduction in SERCA expression or function (as seen in heart failure or energetic limitations) can thus directly result in slower rates of cardiac relaxation. </a:t>
            </a:r>
            <a:endParaRPr lang="en-IN" dirty="0"/>
          </a:p>
          <a:p>
            <a:r>
              <a:rPr lang="en-IN" dirty="0"/>
              <a:t>The strength of the SR calcium ion uptake directly influences the diastolic SR calcium ion content and calcium ion in SR dictates both the sensitivity of the </a:t>
            </a:r>
            <a:r>
              <a:rPr lang="en-IN" dirty="0" err="1"/>
              <a:t>RyR</a:t>
            </a:r>
            <a:r>
              <a:rPr lang="en-IN" dirty="0"/>
              <a:t> and the flux rate of SR calcium ion release</a:t>
            </a:r>
          </a:p>
          <a:p>
            <a:pPr marL="0" indent="0">
              <a:buNone/>
            </a:pPr>
            <a:endParaRPr lang="en-IN" dirty="0"/>
          </a:p>
          <a:p>
            <a:pPr marL="0" indent="0">
              <a:buNone/>
            </a:pPr>
            <a:r>
              <a:rPr lang="en-IN" dirty="0"/>
              <a:t>       Thus SR calcium ion uptake and release are an integrated system</a:t>
            </a:r>
          </a:p>
          <a:p>
            <a:r>
              <a:rPr lang="en-IN" dirty="0" err="1"/>
              <a:t>Phospholamban</a:t>
            </a:r>
            <a:r>
              <a:rPr lang="en-IN" dirty="0"/>
              <a:t> (PLB), a single transmembrane protein binds directly to SERCA  and decreases its affinity for cytosolic calcium ion and thereby weaken the calcium uptake by SR.</a:t>
            </a:r>
          </a:p>
        </p:txBody>
      </p:sp>
      <p:sp>
        <p:nvSpPr>
          <p:cNvPr id="4" name="Arrow: Down 3">
            <a:extLst>
              <a:ext uri="{FF2B5EF4-FFF2-40B4-BE49-F238E27FC236}">
                <a16:creationId xmlns:a16="http://schemas.microsoft.com/office/drawing/2014/main" id="{B3C991B2-0118-4A5A-A137-53DF478F2279}"/>
              </a:ext>
            </a:extLst>
          </p:cNvPr>
          <p:cNvSpPr/>
          <p:nvPr/>
        </p:nvSpPr>
        <p:spPr>
          <a:xfrm>
            <a:off x="5190979" y="4164036"/>
            <a:ext cx="506436" cy="604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8699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BA8DF-739A-45C8-9BCE-95B18D1D7A95}"/>
              </a:ext>
            </a:extLst>
          </p:cNvPr>
          <p:cNvSpPr>
            <a:spLocks noGrp="1"/>
          </p:cNvSpPr>
          <p:nvPr>
            <p:ph idx="1"/>
          </p:nvPr>
        </p:nvSpPr>
        <p:spPr>
          <a:xfrm>
            <a:off x="351691" y="239151"/>
            <a:ext cx="11507373" cy="6386732"/>
          </a:xfrm>
        </p:spPr>
        <p:txBody>
          <a:bodyPr/>
          <a:lstStyle/>
          <a:p>
            <a:r>
              <a:rPr lang="en-IN" dirty="0"/>
              <a:t>However phosphorylation of PLB by either PKA or CaMK11</a:t>
            </a:r>
          </a:p>
          <a:p>
            <a:endParaRPr lang="en-IN" dirty="0"/>
          </a:p>
          <a:p>
            <a:pPr marL="0" indent="0">
              <a:buNone/>
            </a:pPr>
            <a:r>
              <a:rPr lang="en-IN" dirty="0"/>
              <a:t>                              Inhibits the inhibitory effect </a:t>
            </a:r>
          </a:p>
          <a:p>
            <a:pPr marL="0" indent="0">
              <a:buNone/>
            </a:pPr>
            <a:endParaRPr lang="en-IN" dirty="0"/>
          </a:p>
          <a:p>
            <a:pPr marL="0" indent="0">
              <a:buNone/>
            </a:pPr>
            <a:r>
              <a:rPr lang="en-IN" dirty="0"/>
              <a:t>                           Increases the rate of SR Ca ion uptake                   </a:t>
            </a:r>
          </a:p>
          <a:p>
            <a:pPr marL="0" indent="0">
              <a:buNone/>
            </a:pPr>
            <a:endParaRPr lang="en-IN" dirty="0"/>
          </a:p>
          <a:p>
            <a:pPr marL="0" indent="0">
              <a:buNone/>
            </a:pPr>
            <a:r>
              <a:rPr lang="en-IN" dirty="0"/>
              <a:t>            </a:t>
            </a:r>
            <a:r>
              <a:rPr lang="en-IN" dirty="0" err="1"/>
              <a:t>Lusitropic</a:t>
            </a:r>
            <a:r>
              <a:rPr lang="en-IN" dirty="0"/>
              <a:t> effect and moreover increased SR calcium ion content </a:t>
            </a:r>
          </a:p>
          <a:p>
            <a:pPr marL="0" indent="0">
              <a:buNone/>
            </a:pPr>
            <a:r>
              <a:rPr lang="en-IN" dirty="0"/>
              <a:t>           which leads to positive inotropic effect</a:t>
            </a:r>
          </a:p>
          <a:p>
            <a:pPr marL="0" indent="0">
              <a:buNone/>
            </a:pPr>
            <a:endParaRPr lang="en-IN" dirty="0"/>
          </a:p>
          <a:p>
            <a:pPr marL="0" indent="0">
              <a:buNone/>
            </a:pPr>
            <a:endParaRPr lang="en-IN" dirty="0"/>
          </a:p>
          <a:p>
            <a:pPr marL="0" indent="0">
              <a:buNone/>
            </a:pPr>
            <a:endParaRPr lang="en-IN" dirty="0"/>
          </a:p>
        </p:txBody>
      </p:sp>
      <p:sp>
        <p:nvSpPr>
          <p:cNvPr id="4" name="Arrow: Down 3">
            <a:extLst>
              <a:ext uri="{FF2B5EF4-FFF2-40B4-BE49-F238E27FC236}">
                <a16:creationId xmlns:a16="http://schemas.microsoft.com/office/drawing/2014/main" id="{8B9FA046-236C-4985-A25E-EFD9871E54A3}"/>
              </a:ext>
            </a:extLst>
          </p:cNvPr>
          <p:cNvSpPr/>
          <p:nvPr/>
        </p:nvSpPr>
        <p:spPr>
          <a:xfrm>
            <a:off x="4628271" y="689317"/>
            <a:ext cx="407963" cy="478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7BCF4207-EC43-4D57-ADDC-6A7995AA1A25}"/>
              </a:ext>
            </a:extLst>
          </p:cNvPr>
          <p:cNvSpPr/>
          <p:nvPr/>
        </p:nvSpPr>
        <p:spPr>
          <a:xfrm>
            <a:off x="4628270" y="1758462"/>
            <a:ext cx="407963" cy="534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id="{F8B881BE-3744-4CDA-B224-3A0449789D68}"/>
              </a:ext>
            </a:extLst>
          </p:cNvPr>
          <p:cNvSpPr/>
          <p:nvPr/>
        </p:nvSpPr>
        <p:spPr>
          <a:xfrm>
            <a:off x="4628270" y="2841673"/>
            <a:ext cx="407963" cy="492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546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CE84C29-9A24-4A6F-AA64-37F412ADFFDD}"/>
              </a:ext>
            </a:extLst>
          </p:cNvPr>
          <p:cNvPicPr>
            <a:picLocks noGrp="1" noChangeAspect="1"/>
          </p:cNvPicPr>
          <p:nvPr>
            <p:ph idx="1"/>
          </p:nvPr>
        </p:nvPicPr>
        <p:blipFill rotWithShape="1">
          <a:blip r:embed="rId2"/>
          <a:srcRect l="28760" t="12476" r="32697" b="9668"/>
          <a:stretch/>
        </p:blipFill>
        <p:spPr>
          <a:xfrm>
            <a:off x="1888761" y="404735"/>
            <a:ext cx="9604740" cy="6235908"/>
          </a:xfrm>
          <a:prstGeom prst="rect">
            <a:avLst/>
          </a:prstGeom>
        </p:spPr>
      </p:pic>
    </p:spTree>
    <p:extLst>
      <p:ext uri="{BB962C8B-B14F-4D97-AF65-F5344CB8AC3E}">
        <p14:creationId xmlns:p14="http://schemas.microsoft.com/office/powerpoint/2010/main" val="2528952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2167-137E-4F98-82A8-4FCC34F7368B}"/>
              </a:ext>
            </a:extLst>
          </p:cNvPr>
          <p:cNvSpPr>
            <a:spLocks noGrp="1"/>
          </p:cNvSpPr>
          <p:nvPr>
            <p:ph type="title"/>
          </p:nvPr>
        </p:nvSpPr>
        <p:spPr>
          <a:xfrm>
            <a:off x="838200" y="365125"/>
            <a:ext cx="10515600" cy="760290"/>
          </a:xfrm>
        </p:spPr>
        <p:txBody>
          <a:bodyPr/>
          <a:lstStyle/>
          <a:p>
            <a:r>
              <a:rPr lang="en-IN" dirty="0"/>
              <a:t>SARCOLEMMAL CONTROL OF Ca2+ and Na+ </a:t>
            </a:r>
          </a:p>
        </p:txBody>
      </p:sp>
      <p:sp>
        <p:nvSpPr>
          <p:cNvPr id="3" name="Content Placeholder 2">
            <a:extLst>
              <a:ext uri="{FF2B5EF4-FFF2-40B4-BE49-F238E27FC236}">
                <a16:creationId xmlns:a16="http://schemas.microsoft.com/office/drawing/2014/main" id="{606872E4-FF13-4213-BC06-8ADA43345C70}"/>
              </a:ext>
            </a:extLst>
          </p:cNvPr>
          <p:cNvSpPr>
            <a:spLocks noGrp="1"/>
          </p:cNvSpPr>
          <p:nvPr>
            <p:ph idx="1"/>
          </p:nvPr>
        </p:nvSpPr>
        <p:spPr>
          <a:xfrm>
            <a:off x="351692" y="1223888"/>
            <a:ext cx="11465170" cy="5458265"/>
          </a:xfrm>
        </p:spPr>
        <p:txBody>
          <a:bodyPr/>
          <a:lstStyle/>
          <a:p>
            <a:r>
              <a:rPr lang="en-IN" dirty="0"/>
              <a:t>Calcium channels</a:t>
            </a:r>
          </a:p>
        </p:txBody>
      </p:sp>
    </p:spTree>
    <p:extLst>
      <p:ext uri="{BB962C8B-B14F-4D97-AF65-F5344CB8AC3E}">
        <p14:creationId xmlns:p14="http://schemas.microsoft.com/office/powerpoint/2010/main" val="764738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0BD5-ADA6-4428-9AFB-5AE58AB7B20E}"/>
              </a:ext>
            </a:extLst>
          </p:cNvPr>
          <p:cNvSpPr>
            <a:spLocks noGrp="1"/>
          </p:cNvSpPr>
          <p:nvPr>
            <p:ph type="title"/>
          </p:nvPr>
        </p:nvSpPr>
        <p:spPr>
          <a:xfrm>
            <a:off x="839788" y="365125"/>
            <a:ext cx="10515600" cy="633681"/>
          </a:xfrm>
        </p:spPr>
        <p:txBody>
          <a:bodyPr>
            <a:normAutofit fontScale="90000"/>
          </a:bodyPr>
          <a:lstStyle/>
          <a:p>
            <a:r>
              <a:rPr lang="en-IN" dirty="0"/>
              <a:t>Calcium channels</a:t>
            </a:r>
          </a:p>
        </p:txBody>
      </p:sp>
      <p:sp>
        <p:nvSpPr>
          <p:cNvPr id="3" name="Text Placeholder 2">
            <a:extLst>
              <a:ext uri="{FF2B5EF4-FFF2-40B4-BE49-F238E27FC236}">
                <a16:creationId xmlns:a16="http://schemas.microsoft.com/office/drawing/2014/main" id="{BC082235-27E8-4A52-A3D2-4B7207A73FE6}"/>
              </a:ext>
            </a:extLst>
          </p:cNvPr>
          <p:cNvSpPr>
            <a:spLocks noGrp="1"/>
          </p:cNvSpPr>
          <p:nvPr>
            <p:ph type="body" idx="1"/>
          </p:nvPr>
        </p:nvSpPr>
        <p:spPr>
          <a:xfrm>
            <a:off x="839788" y="998806"/>
            <a:ext cx="5157787" cy="633681"/>
          </a:xfrm>
        </p:spPr>
        <p:txBody>
          <a:bodyPr/>
          <a:lstStyle/>
          <a:p>
            <a:r>
              <a:rPr lang="en-IN" dirty="0"/>
              <a:t>                               T-type</a:t>
            </a:r>
          </a:p>
        </p:txBody>
      </p:sp>
      <p:sp>
        <p:nvSpPr>
          <p:cNvPr id="4" name="Content Placeholder 3">
            <a:extLst>
              <a:ext uri="{FF2B5EF4-FFF2-40B4-BE49-F238E27FC236}">
                <a16:creationId xmlns:a16="http://schemas.microsoft.com/office/drawing/2014/main" id="{B1EBD8DF-03EF-4B0E-88B5-471EC2EF228D}"/>
              </a:ext>
            </a:extLst>
          </p:cNvPr>
          <p:cNvSpPr>
            <a:spLocks noGrp="1"/>
          </p:cNvSpPr>
          <p:nvPr>
            <p:ph sz="half" idx="2"/>
          </p:nvPr>
        </p:nvSpPr>
        <p:spPr>
          <a:xfrm>
            <a:off x="839788" y="1632487"/>
            <a:ext cx="5157787" cy="4557176"/>
          </a:xfrm>
        </p:spPr>
        <p:txBody>
          <a:bodyPr>
            <a:normAutofit fontScale="92500" lnSpcReduction="10000"/>
          </a:bodyPr>
          <a:lstStyle/>
          <a:p>
            <a:r>
              <a:rPr lang="en-IN" dirty="0"/>
              <a:t>Opens at a more negative voltage , have short burst of opening and </a:t>
            </a:r>
            <a:r>
              <a:rPr lang="en-IN" dirty="0" err="1"/>
              <a:t>donot</a:t>
            </a:r>
            <a:r>
              <a:rPr lang="en-IN" dirty="0"/>
              <a:t> interact with conventional calcium antagonist drugs.</a:t>
            </a:r>
          </a:p>
          <a:p>
            <a:r>
              <a:rPr lang="en-IN" dirty="0"/>
              <a:t>In adults ventricular myocytes, there doesn’t seem to be appreciable T-type Ica</a:t>
            </a:r>
          </a:p>
          <a:p>
            <a:r>
              <a:rPr lang="en-IN" dirty="0"/>
              <a:t>They </a:t>
            </a:r>
            <a:r>
              <a:rPr lang="en-IN" dirty="0" err="1"/>
              <a:t>donot</a:t>
            </a:r>
            <a:r>
              <a:rPr lang="en-IN" dirty="0"/>
              <a:t> seem to target the regions where </a:t>
            </a:r>
            <a:r>
              <a:rPr lang="en-IN" dirty="0" err="1"/>
              <a:t>RyRs</a:t>
            </a:r>
            <a:r>
              <a:rPr lang="en-IN" dirty="0"/>
              <a:t> are, and consequently they </a:t>
            </a:r>
            <a:r>
              <a:rPr lang="en-IN" dirty="0" err="1"/>
              <a:t>donot</a:t>
            </a:r>
            <a:r>
              <a:rPr lang="en-IN" dirty="0"/>
              <a:t> participate in excitation-contraction coupling per-se.</a:t>
            </a:r>
          </a:p>
        </p:txBody>
      </p:sp>
      <p:sp>
        <p:nvSpPr>
          <p:cNvPr id="5" name="Text Placeholder 4">
            <a:extLst>
              <a:ext uri="{FF2B5EF4-FFF2-40B4-BE49-F238E27FC236}">
                <a16:creationId xmlns:a16="http://schemas.microsoft.com/office/drawing/2014/main" id="{056270A0-A0E9-49A0-92B8-EFCEA524073A}"/>
              </a:ext>
            </a:extLst>
          </p:cNvPr>
          <p:cNvSpPr>
            <a:spLocks noGrp="1"/>
          </p:cNvSpPr>
          <p:nvPr>
            <p:ph type="body" sz="quarter" idx="3"/>
          </p:nvPr>
        </p:nvSpPr>
        <p:spPr>
          <a:xfrm>
            <a:off x="6172200" y="998806"/>
            <a:ext cx="5183188" cy="633681"/>
          </a:xfrm>
        </p:spPr>
        <p:txBody>
          <a:bodyPr/>
          <a:lstStyle/>
          <a:p>
            <a:r>
              <a:rPr lang="en-IN" dirty="0"/>
              <a:t>                             L-type</a:t>
            </a:r>
          </a:p>
        </p:txBody>
      </p:sp>
      <p:sp>
        <p:nvSpPr>
          <p:cNvPr id="6" name="Content Placeholder 5">
            <a:extLst>
              <a:ext uri="{FF2B5EF4-FFF2-40B4-BE49-F238E27FC236}">
                <a16:creationId xmlns:a16="http://schemas.microsoft.com/office/drawing/2014/main" id="{C2B27FBC-A4A7-4175-B759-7A7168E20C11}"/>
              </a:ext>
            </a:extLst>
          </p:cNvPr>
          <p:cNvSpPr>
            <a:spLocks noGrp="1"/>
          </p:cNvSpPr>
          <p:nvPr>
            <p:ph sz="quarter" idx="4"/>
          </p:nvPr>
        </p:nvSpPr>
        <p:spPr>
          <a:xfrm>
            <a:off x="6172200" y="1632487"/>
            <a:ext cx="5183188" cy="4557176"/>
          </a:xfrm>
        </p:spPr>
        <p:txBody>
          <a:bodyPr>
            <a:normAutofit fontScale="92500" lnSpcReduction="10000"/>
          </a:bodyPr>
          <a:lstStyle/>
          <a:p>
            <a:r>
              <a:rPr lang="en-IN" dirty="0"/>
              <a:t>Long lasting type calcium channels and inhibited by calcium channel blockers.</a:t>
            </a:r>
          </a:p>
          <a:p>
            <a:r>
              <a:rPr lang="en-IN" dirty="0"/>
              <a:t>Concentrated in the T-tubules at </a:t>
            </a:r>
            <a:r>
              <a:rPr lang="en-IN" dirty="0" err="1"/>
              <a:t>jSR</a:t>
            </a:r>
            <a:r>
              <a:rPr lang="en-IN" dirty="0"/>
              <a:t> junction and cause calcium induced calcium release from the </a:t>
            </a:r>
            <a:r>
              <a:rPr lang="en-IN" dirty="0" err="1"/>
              <a:t>RyR</a:t>
            </a:r>
            <a:r>
              <a:rPr lang="en-IN" dirty="0"/>
              <a:t>.</a:t>
            </a:r>
          </a:p>
          <a:p>
            <a:r>
              <a:rPr lang="en-IN" dirty="0"/>
              <a:t>This is rapidly activated during the rising phase of action potential but the combination of  calcium influx via Ica itself and local SR calcium release causes rapid calcium dependent inactivation of </a:t>
            </a:r>
            <a:r>
              <a:rPr lang="en-IN" dirty="0" err="1"/>
              <a:t>ICa</a:t>
            </a:r>
            <a:endParaRPr lang="en-IN" dirty="0"/>
          </a:p>
          <a:p>
            <a:pPr marL="0" indent="0">
              <a:buNone/>
            </a:pPr>
            <a:endParaRPr lang="en-IN" dirty="0"/>
          </a:p>
        </p:txBody>
      </p:sp>
    </p:spTree>
    <p:extLst>
      <p:ext uri="{BB962C8B-B14F-4D97-AF65-F5344CB8AC3E}">
        <p14:creationId xmlns:p14="http://schemas.microsoft.com/office/powerpoint/2010/main" val="69927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1E32-95C7-4235-850B-2EB9262B00AC}"/>
              </a:ext>
            </a:extLst>
          </p:cNvPr>
          <p:cNvSpPr>
            <a:spLocks noGrp="1"/>
          </p:cNvSpPr>
          <p:nvPr>
            <p:ph type="title"/>
          </p:nvPr>
        </p:nvSpPr>
        <p:spPr>
          <a:xfrm>
            <a:off x="838200" y="365125"/>
            <a:ext cx="10515600" cy="650875"/>
          </a:xfrm>
        </p:spPr>
        <p:txBody>
          <a:bodyPr>
            <a:normAutofit fontScale="90000"/>
          </a:bodyPr>
          <a:lstStyle/>
          <a:p>
            <a:r>
              <a:rPr lang="en-IN" dirty="0"/>
              <a:t>L-Type channel continuation</a:t>
            </a:r>
          </a:p>
        </p:txBody>
      </p:sp>
      <p:sp>
        <p:nvSpPr>
          <p:cNvPr id="3" name="Content Placeholder 2">
            <a:extLst>
              <a:ext uri="{FF2B5EF4-FFF2-40B4-BE49-F238E27FC236}">
                <a16:creationId xmlns:a16="http://schemas.microsoft.com/office/drawing/2014/main" id="{DBE3D576-C0E3-4751-8D2C-CCDDEDC89FA8}"/>
              </a:ext>
            </a:extLst>
          </p:cNvPr>
          <p:cNvSpPr>
            <a:spLocks noGrp="1"/>
          </p:cNvSpPr>
          <p:nvPr>
            <p:ph idx="1"/>
          </p:nvPr>
        </p:nvSpPr>
        <p:spPr>
          <a:xfrm>
            <a:off x="838200" y="1181100"/>
            <a:ext cx="10515600" cy="4995863"/>
          </a:xfrm>
        </p:spPr>
        <p:txBody>
          <a:bodyPr>
            <a:normAutofit lnSpcReduction="10000"/>
          </a:bodyPr>
          <a:lstStyle/>
          <a:p>
            <a:r>
              <a:rPr lang="en-IN" dirty="0"/>
              <a:t>Voltage dependent inactivation also contributes to </a:t>
            </a:r>
            <a:r>
              <a:rPr lang="en-IN" dirty="0" err="1"/>
              <a:t>ICa</a:t>
            </a:r>
            <a:r>
              <a:rPr lang="en-IN" dirty="0"/>
              <a:t> decline during the action potential but </a:t>
            </a:r>
            <a:r>
              <a:rPr lang="en-IN" dirty="0" err="1"/>
              <a:t>ICa</a:t>
            </a:r>
            <a:r>
              <a:rPr lang="en-IN" dirty="0"/>
              <a:t> continues at low levels through out the action potential.</a:t>
            </a:r>
          </a:p>
          <a:p>
            <a:r>
              <a:rPr lang="en-IN" dirty="0"/>
              <a:t>Inward </a:t>
            </a:r>
            <a:r>
              <a:rPr lang="en-IN" dirty="0" err="1"/>
              <a:t>ICa</a:t>
            </a:r>
            <a:r>
              <a:rPr lang="en-IN" dirty="0"/>
              <a:t> is an important contributor to the plateau phase of action potential and excess </a:t>
            </a:r>
            <a:r>
              <a:rPr lang="en-IN" dirty="0" err="1"/>
              <a:t>ICa</a:t>
            </a:r>
            <a:r>
              <a:rPr lang="en-IN" dirty="0"/>
              <a:t> or failure of inactivation can prolong the duration of action potential</a:t>
            </a:r>
          </a:p>
          <a:p>
            <a:pPr marL="0" indent="0">
              <a:buNone/>
            </a:pPr>
            <a:r>
              <a:rPr lang="en-IN" dirty="0"/>
              <a:t>                               Beta adrenergic stimulation</a:t>
            </a:r>
          </a:p>
          <a:p>
            <a:pPr marL="0" indent="0">
              <a:buNone/>
            </a:pPr>
            <a:endParaRPr lang="en-IN" dirty="0"/>
          </a:p>
          <a:p>
            <a:pPr marL="0" indent="0">
              <a:buNone/>
            </a:pPr>
            <a:r>
              <a:rPr lang="en-IN" dirty="0"/>
              <a:t>                              cAMP and PKA activity increases </a:t>
            </a:r>
          </a:p>
          <a:p>
            <a:pPr marL="0" indent="0">
              <a:buNone/>
            </a:pPr>
            <a:endParaRPr lang="en-IN" dirty="0"/>
          </a:p>
          <a:p>
            <a:pPr marL="0" indent="0">
              <a:buNone/>
            </a:pPr>
            <a:r>
              <a:rPr lang="en-IN" dirty="0"/>
              <a:t>                          phosphorylation of calcium channels</a:t>
            </a:r>
          </a:p>
          <a:p>
            <a:endParaRPr lang="en-IN" dirty="0"/>
          </a:p>
        </p:txBody>
      </p:sp>
      <p:sp>
        <p:nvSpPr>
          <p:cNvPr id="4" name="Arrow: Down 3">
            <a:extLst>
              <a:ext uri="{FF2B5EF4-FFF2-40B4-BE49-F238E27FC236}">
                <a16:creationId xmlns:a16="http://schemas.microsoft.com/office/drawing/2014/main" id="{E9EAF89C-E926-476E-A341-A5603DDE0FB0}"/>
              </a:ext>
            </a:extLst>
          </p:cNvPr>
          <p:cNvSpPr/>
          <p:nvPr/>
        </p:nvSpPr>
        <p:spPr>
          <a:xfrm>
            <a:off x="5219700" y="3924300"/>
            <a:ext cx="368300" cy="48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2F766EAC-8792-4680-9E31-2C5ADFD4F139}"/>
              </a:ext>
            </a:extLst>
          </p:cNvPr>
          <p:cNvSpPr/>
          <p:nvPr/>
        </p:nvSpPr>
        <p:spPr>
          <a:xfrm>
            <a:off x="5251450" y="4898231"/>
            <a:ext cx="368300"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id="{127390C6-DF19-4A47-83FC-418E55B6C347}"/>
              </a:ext>
            </a:extLst>
          </p:cNvPr>
          <p:cNvSpPr/>
          <p:nvPr/>
        </p:nvSpPr>
        <p:spPr>
          <a:xfrm>
            <a:off x="5219700" y="5902036"/>
            <a:ext cx="368300"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34795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87483-1039-42B4-B647-02D9BACF1D9D}"/>
              </a:ext>
            </a:extLst>
          </p:cNvPr>
          <p:cNvSpPr>
            <a:spLocks noGrp="1"/>
          </p:cNvSpPr>
          <p:nvPr>
            <p:ph idx="1"/>
          </p:nvPr>
        </p:nvSpPr>
        <p:spPr>
          <a:xfrm>
            <a:off x="254000" y="139701"/>
            <a:ext cx="11633200" cy="4318000"/>
          </a:xfrm>
        </p:spPr>
        <p:txBody>
          <a:bodyPr/>
          <a:lstStyle/>
          <a:p>
            <a:pPr marL="0" indent="0">
              <a:buNone/>
            </a:pPr>
            <a:endParaRPr lang="en-IN" dirty="0"/>
          </a:p>
          <a:p>
            <a:pPr marL="0" indent="0">
              <a:buNone/>
            </a:pPr>
            <a:r>
              <a:rPr lang="en-IN" dirty="0"/>
              <a:t>                         this increases the opening time of the channel</a:t>
            </a:r>
          </a:p>
          <a:p>
            <a:pPr marL="0" indent="0">
              <a:buNone/>
            </a:pPr>
            <a:endParaRPr lang="en-IN" dirty="0"/>
          </a:p>
          <a:p>
            <a:pPr marL="0" indent="0">
              <a:buNone/>
            </a:pPr>
            <a:r>
              <a:rPr lang="en-IN" dirty="0"/>
              <a:t>                                                       increases </a:t>
            </a:r>
            <a:r>
              <a:rPr lang="en-IN" dirty="0" err="1"/>
              <a:t>ICa</a:t>
            </a:r>
            <a:endParaRPr lang="en-IN" dirty="0"/>
          </a:p>
          <a:p>
            <a:pPr marL="0" indent="0">
              <a:buNone/>
            </a:pPr>
            <a:endParaRPr lang="en-IN" dirty="0"/>
          </a:p>
          <a:p>
            <a:pPr marL="0" indent="0">
              <a:buNone/>
            </a:pPr>
            <a:r>
              <a:rPr lang="en-IN" dirty="0"/>
              <a:t>      Increases both the fraction of SR calcium release and the calcium load of  </a:t>
            </a:r>
          </a:p>
          <a:p>
            <a:pPr marL="0" indent="0">
              <a:buNone/>
            </a:pPr>
            <a:r>
              <a:rPr lang="en-IN" dirty="0"/>
              <a:t>                                                     the cell and SR</a:t>
            </a:r>
          </a:p>
        </p:txBody>
      </p:sp>
      <p:sp>
        <p:nvSpPr>
          <p:cNvPr id="4" name="Arrow: Down 3">
            <a:extLst>
              <a:ext uri="{FF2B5EF4-FFF2-40B4-BE49-F238E27FC236}">
                <a16:creationId xmlns:a16="http://schemas.microsoft.com/office/drawing/2014/main" id="{79180FD6-6375-4E40-94B4-7415675807A3}"/>
              </a:ext>
            </a:extLst>
          </p:cNvPr>
          <p:cNvSpPr/>
          <p:nvPr/>
        </p:nvSpPr>
        <p:spPr>
          <a:xfrm>
            <a:off x="5511800" y="304800"/>
            <a:ext cx="36830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A0333CE4-0E80-4B64-8CB7-F0FF9423D9CC}"/>
              </a:ext>
            </a:extLst>
          </p:cNvPr>
          <p:cNvSpPr/>
          <p:nvPr/>
        </p:nvSpPr>
        <p:spPr>
          <a:xfrm>
            <a:off x="5511800" y="1282700"/>
            <a:ext cx="368300"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id="{7CD691FC-58AE-4C52-9C3F-783C04BF7716}"/>
              </a:ext>
            </a:extLst>
          </p:cNvPr>
          <p:cNvSpPr/>
          <p:nvPr/>
        </p:nvSpPr>
        <p:spPr>
          <a:xfrm>
            <a:off x="5511800" y="2247900"/>
            <a:ext cx="368300"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74278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0E5A-2935-432A-86EA-4F9FEDA249A0}"/>
              </a:ext>
            </a:extLst>
          </p:cNvPr>
          <p:cNvSpPr>
            <a:spLocks noGrp="1"/>
          </p:cNvSpPr>
          <p:nvPr>
            <p:ph type="title"/>
          </p:nvPr>
        </p:nvSpPr>
        <p:spPr>
          <a:xfrm>
            <a:off x="838200" y="365125"/>
            <a:ext cx="10515600" cy="646257"/>
          </a:xfrm>
        </p:spPr>
        <p:txBody>
          <a:bodyPr>
            <a:normAutofit fontScale="90000"/>
          </a:bodyPr>
          <a:lstStyle/>
          <a:p>
            <a:r>
              <a:rPr lang="en-IN" dirty="0"/>
              <a:t>Sodium Channels</a:t>
            </a:r>
          </a:p>
        </p:txBody>
      </p:sp>
      <p:sp>
        <p:nvSpPr>
          <p:cNvPr id="3" name="Content Placeholder 2">
            <a:extLst>
              <a:ext uri="{FF2B5EF4-FFF2-40B4-BE49-F238E27FC236}">
                <a16:creationId xmlns:a16="http://schemas.microsoft.com/office/drawing/2014/main" id="{F17ADE1A-B7B7-448A-A8DF-421344EF5333}"/>
              </a:ext>
            </a:extLst>
          </p:cNvPr>
          <p:cNvSpPr>
            <a:spLocks noGrp="1"/>
          </p:cNvSpPr>
          <p:nvPr>
            <p:ph idx="1"/>
          </p:nvPr>
        </p:nvSpPr>
        <p:spPr>
          <a:xfrm>
            <a:off x="838200" y="1358900"/>
            <a:ext cx="10515600" cy="5133975"/>
          </a:xfrm>
        </p:spPr>
        <p:txBody>
          <a:bodyPr>
            <a:normAutofit fontScale="92500" lnSpcReduction="20000"/>
          </a:bodyPr>
          <a:lstStyle/>
          <a:p>
            <a:r>
              <a:rPr lang="en-IN" dirty="0"/>
              <a:t>Depolarisation activates </a:t>
            </a:r>
            <a:r>
              <a:rPr lang="en-IN" dirty="0" err="1"/>
              <a:t>INa</a:t>
            </a:r>
            <a:r>
              <a:rPr lang="en-IN" dirty="0"/>
              <a:t> </a:t>
            </a:r>
          </a:p>
          <a:p>
            <a:r>
              <a:rPr lang="en-IN" dirty="0"/>
              <a:t>Voltage dependent inactivation of </a:t>
            </a:r>
            <a:r>
              <a:rPr lang="en-IN" dirty="0" err="1"/>
              <a:t>INa</a:t>
            </a:r>
            <a:r>
              <a:rPr lang="en-IN" dirty="0"/>
              <a:t> is very rapid and under normal conditions sodium channels inactivates within a few </a:t>
            </a:r>
            <a:r>
              <a:rPr lang="en-IN" dirty="0" err="1"/>
              <a:t>millisecs</a:t>
            </a:r>
            <a:r>
              <a:rPr lang="en-IN" dirty="0"/>
              <a:t> of depolarisation.</a:t>
            </a:r>
          </a:p>
          <a:p>
            <a:r>
              <a:rPr lang="en-IN" dirty="0"/>
              <a:t>However a small number of sodium channels remain open, thereby creating a small but persistent influx of sodium throughout the plateau of action potential</a:t>
            </a:r>
          </a:p>
          <a:p>
            <a:pPr marL="0" indent="0">
              <a:buNone/>
            </a:pPr>
            <a:endParaRPr lang="en-IN" dirty="0"/>
          </a:p>
          <a:p>
            <a:pPr marL="0" indent="0">
              <a:buNone/>
            </a:pPr>
            <a:r>
              <a:rPr lang="en-IN" dirty="0"/>
              <a:t>    This is called late sodium current </a:t>
            </a:r>
            <a:r>
              <a:rPr lang="en-IN" dirty="0" err="1"/>
              <a:t>INaL</a:t>
            </a:r>
            <a:r>
              <a:rPr lang="en-IN" dirty="0"/>
              <a:t> and is characterised by ultraslow,</a:t>
            </a:r>
          </a:p>
          <a:p>
            <a:pPr marL="0" indent="0">
              <a:buNone/>
            </a:pPr>
            <a:r>
              <a:rPr lang="en-IN" dirty="0"/>
              <a:t>    voltage independent inactivation and reactivation</a:t>
            </a:r>
          </a:p>
          <a:p>
            <a:pPr marL="0" indent="0">
              <a:buNone/>
            </a:pPr>
            <a:endParaRPr lang="en-IN" dirty="0"/>
          </a:p>
          <a:p>
            <a:pPr marL="0" indent="0">
              <a:buNone/>
            </a:pPr>
            <a:r>
              <a:rPr lang="en-IN" dirty="0"/>
              <a:t>    Under pathophysiologic conditions this can cause acquired long QT</a:t>
            </a:r>
          </a:p>
          <a:p>
            <a:pPr marL="0" indent="0">
              <a:buNone/>
            </a:pPr>
            <a:r>
              <a:rPr lang="en-IN" dirty="0"/>
              <a:t>    syndrome which is arrhythmogenic</a:t>
            </a:r>
          </a:p>
        </p:txBody>
      </p:sp>
      <p:sp>
        <p:nvSpPr>
          <p:cNvPr id="4" name="Arrow: Down 3">
            <a:extLst>
              <a:ext uri="{FF2B5EF4-FFF2-40B4-BE49-F238E27FC236}">
                <a16:creationId xmlns:a16="http://schemas.microsoft.com/office/drawing/2014/main" id="{4EE054F3-5136-4332-8BAF-41C4F9B325E0}"/>
              </a:ext>
            </a:extLst>
          </p:cNvPr>
          <p:cNvSpPr/>
          <p:nvPr/>
        </p:nvSpPr>
        <p:spPr>
          <a:xfrm>
            <a:off x="5251939" y="3568065"/>
            <a:ext cx="36576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466FBC5B-52E9-45DD-AD70-3056C04BD090}"/>
              </a:ext>
            </a:extLst>
          </p:cNvPr>
          <p:cNvSpPr/>
          <p:nvPr/>
        </p:nvSpPr>
        <p:spPr>
          <a:xfrm>
            <a:off x="5251939" y="4847590"/>
            <a:ext cx="36576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47092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8755A-B050-4D59-B0A9-185263714235}"/>
              </a:ext>
            </a:extLst>
          </p:cNvPr>
          <p:cNvSpPr>
            <a:spLocks noGrp="1"/>
          </p:cNvSpPr>
          <p:nvPr>
            <p:ph idx="1"/>
          </p:nvPr>
        </p:nvSpPr>
        <p:spPr>
          <a:xfrm>
            <a:off x="182880" y="152400"/>
            <a:ext cx="11479237" cy="6290603"/>
          </a:xfrm>
        </p:spPr>
        <p:txBody>
          <a:bodyPr>
            <a:normAutofit fontScale="92500" lnSpcReduction="20000"/>
          </a:bodyPr>
          <a:lstStyle/>
          <a:p>
            <a:endParaRPr lang="en-IN" dirty="0"/>
          </a:p>
          <a:p>
            <a:r>
              <a:rPr lang="en-IN" sz="3000" dirty="0"/>
              <a:t>Ca2+/ Calmodulin dependent protein kinase II alters gating of </a:t>
            </a:r>
            <a:r>
              <a:rPr lang="en-IN" sz="3000" dirty="0" err="1"/>
              <a:t>INa</a:t>
            </a:r>
            <a:r>
              <a:rPr lang="en-IN" sz="3000" dirty="0"/>
              <a:t>, </a:t>
            </a:r>
            <a:r>
              <a:rPr lang="en-IN" sz="3000" dirty="0" err="1"/>
              <a:t>ICa</a:t>
            </a:r>
            <a:r>
              <a:rPr lang="en-IN" sz="3000" dirty="0"/>
              <a:t> and other channels:</a:t>
            </a:r>
          </a:p>
          <a:p>
            <a:endParaRPr lang="en-IN" dirty="0"/>
          </a:p>
          <a:p>
            <a:pPr marL="0" indent="0">
              <a:buNone/>
            </a:pPr>
            <a:r>
              <a:rPr lang="en-IN" dirty="0"/>
              <a:t>           CaMKII is upregulated in heart failure, </a:t>
            </a:r>
            <a:r>
              <a:rPr lang="en-IN" dirty="0" err="1"/>
              <a:t>ROS,reperfusion</a:t>
            </a:r>
            <a:r>
              <a:rPr lang="en-IN" dirty="0"/>
              <a:t> ischaemia-</a:t>
            </a:r>
          </a:p>
          <a:p>
            <a:pPr marL="0" indent="0">
              <a:buNone/>
            </a:pPr>
            <a:endParaRPr lang="en-IN" dirty="0"/>
          </a:p>
          <a:p>
            <a:pPr marL="0" indent="0">
              <a:buNone/>
            </a:pPr>
            <a:r>
              <a:rPr lang="en-IN" dirty="0"/>
              <a:t>                At lower heart rate                            At higher heart rate</a:t>
            </a:r>
          </a:p>
          <a:p>
            <a:pPr marL="0" indent="0">
              <a:buNone/>
            </a:pPr>
            <a:r>
              <a:rPr lang="en-IN" dirty="0"/>
              <a:t>      Causes phosphorylation and                    Shifts sodium channel availability</a:t>
            </a:r>
          </a:p>
          <a:p>
            <a:pPr marL="0" indent="0">
              <a:buNone/>
            </a:pPr>
            <a:r>
              <a:rPr lang="en-IN" dirty="0"/>
              <a:t>    Increase </a:t>
            </a:r>
            <a:r>
              <a:rPr lang="en-IN" dirty="0" err="1"/>
              <a:t>INaL</a:t>
            </a:r>
            <a:r>
              <a:rPr lang="en-IN" dirty="0"/>
              <a:t> and leads to </a:t>
            </a:r>
            <a:r>
              <a:rPr lang="en-IN" dirty="0" err="1"/>
              <a:t>acq</a:t>
            </a:r>
            <a:r>
              <a:rPr lang="en-IN" dirty="0"/>
              <a:t>                  to more negative voltages</a:t>
            </a:r>
          </a:p>
          <a:p>
            <a:pPr marL="0" indent="0">
              <a:buNone/>
            </a:pPr>
            <a:r>
              <a:rPr lang="en-IN" dirty="0"/>
              <a:t>    form of long QT3 syndrome in</a:t>
            </a:r>
          </a:p>
          <a:p>
            <a:pPr marL="0" indent="0">
              <a:buNone/>
            </a:pPr>
            <a:r>
              <a:rPr lang="en-IN" dirty="0"/>
              <a:t>    patients with genetically normal             enhances intermediate inactivation </a:t>
            </a:r>
          </a:p>
          <a:p>
            <a:pPr marL="0" indent="0">
              <a:buNone/>
            </a:pPr>
            <a:r>
              <a:rPr lang="en-IN" dirty="0"/>
              <a:t>    Calcium channels.                                     And slows recovery from inactivation </a:t>
            </a:r>
          </a:p>
          <a:p>
            <a:pPr marL="0" indent="0">
              <a:buNone/>
            </a:pPr>
            <a:r>
              <a:rPr lang="en-IN" dirty="0"/>
              <a:t>                                                                                            </a:t>
            </a:r>
          </a:p>
          <a:p>
            <a:pPr marL="0" indent="0">
              <a:buNone/>
            </a:pPr>
            <a:r>
              <a:rPr lang="en-IN" dirty="0"/>
              <a:t>                                                                      leading to acquired </a:t>
            </a:r>
            <a:r>
              <a:rPr lang="en-IN" dirty="0" err="1"/>
              <a:t>Brugada</a:t>
            </a:r>
            <a:r>
              <a:rPr lang="en-IN" dirty="0"/>
              <a:t> syndrome</a:t>
            </a:r>
          </a:p>
          <a:p>
            <a:pPr marL="0" indent="0">
              <a:buNone/>
            </a:pPr>
            <a:r>
              <a:rPr lang="en-IN" dirty="0"/>
              <a:t>                                                                      like condition </a:t>
            </a:r>
          </a:p>
          <a:p>
            <a:pPr marL="0" indent="0">
              <a:buNone/>
            </a:pPr>
            <a:endParaRPr lang="en-IN" dirty="0"/>
          </a:p>
        </p:txBody>
      </p:sp>
      <p:sp>
        <p:nvSpPr>
          <p:cNvPr id="4" name="Arrow: Left-Right-Up 3">
            <a:extLst>
              <a:ext uri="{FF2B5EF4-FFF2-40B4-BE49-F238E27FC236}">
                <a16:creationId xmlns:a16="http://schemas.microsoft.com/office/drawing/2014/main" id="{5FA763FE-9568-46E9-AC15-C6A7862942B3}"/>
              </a:ext>
            </a:extLst>
          </p:cNvPr>
          <p:cNvSpPr/>
          <p:nvPr/>
        </p:nvSpPr>
        <p:spPr>
          <a:xfrm>
            <a:off x="4636007" y="2161309"/>
            <a:ext cx="1286491" cy="65621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16FFE160-8556-499A-A93C-0D81CC015CAB}"/>
              </a:ext>
            </a:extLst>
          </p:cNvPr>
          <p:cNvSpPr/>
          <p:nvPr/>
        </p:nvSpPr>
        <p:spPr>
          <a:xfrm>
            <a:off x="7789451" y="3632662"/>
            <a:ext cx="520505" cy="422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id="{E74D6292-D43F-47B5-8D98-229A659CDF6C}"/>
              </a:ext>
            </a:extLst>
          </p:cNvPr>
          <p:cNvSpPr/>
          <p:nvPr/>
        </p:nvSpPr>
        <p:spPr>
          <a:xfrm>
            <a:off x="7789451" y="4840884"/>
            <a:ext cx="520505" cy="407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37294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655F-BD27-4A5D-9608-7796C5A55D0E}"/>
              </a:ext>
            </a:extLst>
          </p:cNvPr>
          <p:cNvSpPr>
            <a:spLocks noGrp="1"/>
          </p:cNvSpPr>
          <p:nvPr>
            <p:ph type="title"/>
          </p:nvPr>
        </p:nvSpPr>
        <p:spPr>
          <a:xfrm>
            <a:off x="838200" y="365125"/>
            <a:ext cx="10515600" cy="661817"/>
          </a:xfrm>
        </p:spPr>
        <p:txBody>
          <a:bodyPr>
            <a:normAutofit fontScale="90000"/>
          </a:bodyPr>
          <a:lstStyle/>
          <a:p>
            <a:r>
              <a:rPr lang="en-IN" dirty="0"/>
              <a:t>Ion Exchangers and Pumps</a:t>
            </a:r>
          </a:p>
        </p:txBody>
      </p:sp>
      <p:sp>
        <p:nvSpPr>
          <p:cNvPr id="3" name="Content Placeholder 2">
            <a:extLst>
              <a:ext uri="{FF2B5EF4-FFF2-40B4-BE49-F238E27FC236}">
                <a16:creationId xmlns:a16="http://schemas.microsoft.com/office/drawing/2014/main" id="{093701E0-7931-4480-91EF-049CA5D5B466}"/>
              </a:ext>
            </a:extLst>
          </p:cNvPr>
          <p:cNvSpPr>
            <a:spLocks noGrp="1"/>
          </p:cNvSpPr>
          <p:nvPr>
            <p:ph idx="1"/>
          </p:nvPr>
        </p:nvSpPr>
        <p:spPr>
          <a:xfrm>
            <a:off x="543951" y="1570252"/>
            <a:ext cx="11648049" cy="4567311"/>
          </a:xfrm>
        </p:spPr>
        <p:txBody>
          <a:bodyPr>
            <a:normAutofit/>
          </a:bodyPr>
          <a:lstStyle/>
          <a:p>
            <a:r>
              <a:rPr lang="en-IN" dirty="0"/>
              <a:t>For Ca2+       </a:t>
            </a:r>
          </a:p>
          <a:p>
            <a:pPr marL="0" indent="0">
              <a:buNone/>
            </a:pPr>
            <a:r>
              <a:rPr lang="en-IN" dirty="0"/>
              <a:t>                  SERCA (75%)</a:t>
            </a:r>
          </a:p>
          <a:p>
            <a:pPr marL="0" indent="0">
              <a:buNone/>
            </a:pPr>
            <a:r>
              <a:rPr lang="en-IN" dirty="0"/>
              <a:t>                  NCX (20-25%)</a:t>
            </a:r>
          </a:p>
          <a:p>
            <a:pPr marL="0" indent="0">
              <a:buNone/>
            </a:pPr>
            <a:r>
              <a:rPr lang="en-IN" dirty="0"/>
              <a:t>                  </a:t>
            </a:r>
            <a:r>
              <a:rPr lang="en-IN" dirty="0" err="1"/>
              <a:t>Sarcolemmal</a:t>
            </a:r>
            <a:r>
              <a:rPr lang="en-IN" dirty="0"/>
              <a:t> ATPase (1%)</a:t>
            </a:r>
          </a:p>
          <a:p>
            <a:pPr marL="0" indent="0">
              <a:buNone/>
            </a:pPr>
            <a:endParaRPr lang="en-IN" dirty="0"/>
          </a:p>
          <a:p>
            <a:r>
              <a:rPr lang="en-IN" dirty="0"/>
              <a:t>For Na+ </a:t>
            </a:r>
          </a:p>
          <a:p>
            <a:pPr marL="0" indent="0">
              <a:buNone/>
            </a:pPr>
            <a:r>
              <a:rPr lang="en-IN" dirty="0"/>
              <a:t>                 Na-K  ATPase which pumps 3 Na ions for each ATP consumed.</a:t>
            </a:r>
          </a:p>
          <a:p>
            <a:pPr marL="0" indent="0">
              <a:buNone/>
            </a:pPr>
            <a:r>
              <a:rPr lang="en-IN" dirty="0"/>
              <a:t> </a:t>
            </a:r>
          </a:p>
        </p:txBody>
      </p:sp>
    </p:spTree>
    <p:extLst>
      <p:ext uri="{BB962C8B-B14F-4D97-AF65-F5344CB8AC3E}">
        <p14:creationId xmlns:p14="http://schemas.microsoft.com/office/powerpoint/2010/main" val="3069315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F8F5F9-0EEC-4584-8386-1330FC347814}"/>
              </a:ext>
            </a:extLst>
          </p:cNvPr>
          <p:cNvPicPr>
            <a:picLocks noGrp="1" noChangeAspect="1"/>
          </p:cNvPicPr>
          <p:nvPr>
            <p:ph idx="1"/>
          </p:nvPr>
        </p:nvPicPr>
        <p:blipFill rotWithShape="1">
          <a:blip r:embed="rId2"/>
          <a:srcRect l="11190" t="25327" r="42833" b="14251"/>
          <a:stretch/>
        </p:blipFill>
        <p:spPr>
          <a:xfrm>
            <a:off x="666427" y="572967"/>
            <a:ext cx="10629091" cy="5712065"/>
          </a:xfrm>
          <a:prstGeom prst="rect">
            <a:avLst/>
          </a:prstGeom>
        </p:spPr>
      </p:pic>
    </p:spTree>
    <p:extLst>
      <p:ext uri="{BB962C8B-B14F-4D97-AF65-F5344CB8AC3E}">
        <p14:creationId xmlns:p14="http://schemas.microsoft.com/office/powerpoint/2010/main" val="235431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9BB5-0434-4367-B46D-6ACFB928DD04}"/>
              </a:ext>
            </a:extLst>
          </p:cNvPr>
          <p:cNvSpPr>
            <a:spLocks noGrp="1"/>
          </p:cNvSpPr>
          <p:nvPr>
            <p:ph type="title"/>
          </p:nvPr>
        </p:nvSpPr>
        <p:spPr>
          <a:xfrm>
            <a:off x="838200" y="365125"/>
            <a:ext cx="10515600" cy="657763"/>
          </a:xfrm>
        </p:spPr>
        <p:txBody>
          <a:bodyPr>
            <a:normAutofit fontScale="90000"/>
          </a:bodyPr>
          <a:lstStyle/>
          <a:p>
            <a:r>
              <a:rPr lang="en-IN" dirty="0"/>
              <a:t>HEART RATE AND Na+/Ca2+ EXCHANGE</a:t>
            </a:r>
          </a:p>
        </p:txBody>
      </p:sp>
      <p:sp>
        <p:nvSpPr>
          <p:cNvPr id="3" name="Content Placeholder 2">
            <a:extLst>
              <a:ext uri="{FF2B5EF4-FFF2-40B4-BE49-F238E27FC236}">
                <a16:creationId xmlns:a16="http://schemas.microsoft.com/office/drawing/2014/main" id="{305A1180-5DD4-4E3A-9FEE-C9CB648C8377}"/>
              </a:ext>
            </a:extLst>
          </p:cNvPr>
          <p:cNvSpPr>
            <a:spLocks noGrp="1"/>
          </p:cNvSpPr>
          <p:nvPr>
            <p:ph idx="1"/>
          </p:nvPr>
        </p:nvSpPr>
        <p:spPr>
          <a:xfrm>
            <a:off x="449451" y="1146875"/>
            <a:ext cx="11329261" cy="5346000"/>
          </a:xfrm>
        </p:spPr>
        <p:txBody>
          <a:bodyPr>
            <a:normAutofit fontScale="92500" lnSpcReduction="20000"/>
          </a:bodyPr>
          <a:lstStyle/>
          <a:p>
            <a:r>
              <a:rPr lang="en-US" dirty="0"/>
              <a:t>NCX participates in the force-frequency relationship (</a:t>
            </a:r>
            <a:r>
              <a:rPr lang="en-US" dirty="0" err="1"/>
              <a:t>Treppe</a:t>
            </a:r>
            <a:r>
              <a:rPr lang="en-US" dirty="0"/>
              <a:t> or Bowditch phenomenon).</a:t>
            </a:r>
          </a:p>
          <a:p>
            <a:pPr marL="0" indent="0">
              <a:buNone/>
            </a:pPr>
            <a:r>
              <a:rPr lang="en-US" dirty="0"/>
              <a:t>              An increasing heart rate (independent of sympathetic activation) </a:t>
            </a:r>
          </a:p>
          <a:p>
            <a:endParaRPr lang="en-US" dirty="0"/>
          </a:p>
          <a:p>
            <a:pPr marL="0" indent="0">
              <a:buNone/>
            </a:pPr>
            <a:r>
              <a:rPr lang="en-US" dirty="0"/>
              <a:t>     increases the amount of Na+ and Ca2+ entry per unit time and also diminishes</a:t>
            </a:r>
          </a:p>
          <a:p>
            <a:pPr marL="0" indent="0">
              <a:buNone/>
            </a:pPr>
            <a:r>
              <a:rPr lang="en-US" dirty="0"/>
              <a:t>                   the time available for extrusion of Na+ and Ca2+.</a:t>
            </a:r>
          </a:p>
          <a:p>
            <a:pPr marL="0" indent="0">
              <a:buNone/>
            </a:pPr>
            <a:endParaRPr lang="en-US" dirty="0"/>
          </a:p>
          <a:p>
            <a:pPr marL="0" indent="0">
              <a:buNone/>
            </a:pPr>
            <a:r>
              <a:rPr lang="en-US" dirty="0"/>
              <a:t>     this will tend to increase the amount of Ca2+ in the SR simply because of more frequent </a:t>
            </a:r>
            <a:r>
              <a:rPr lang="en-US" dirty="0" err="1"/>
              <a:t>ICa</a:t>
            </a:r>
            <a:r>
              <a:rPr lang="en-US" dirty="0"/>
              <a:t> pulses and less time for removal of Ca2+ from the cell. Moreover, the elevation in [Na+]</a:t>
            </a:r>
            <a:r>
              <a:rPr lang="en-US" dirty="0" err="1"/>
              <a:t>i</a:t>
            </a:r>
            <a:r>
              <a:rPr lang="en-US" dirty="0"/>
              <a:t> also limits the ability of NCX to extrude Ca2+</a:t>
            </a:r>
          </a:p>
          <a:p>
            <a:pPr marL="0" indent="0">
              <a:buNone/>
            </a:pPr>
            <a:endParaRPr lang="en-US" dirty="0"/>
          </a:p>
          <a:p>
            <a:pPr marL="0" indent="0">
              <a:buNone/>
            </a:pPr>
            <a:r>
              <a:rPr lang="en-US" dirty="0"/>
              <a:t>                further increases the amount of Ca2+ in the myocyte and SR </a:t>
            </a:r>
          </a:p>
          <a:p>
            <a:r>
              <a:rPr lang="en-US" dirty="0"/>
              <a:t>This NCX effect (once referred to as the “sodium pump lag” hypothesis) thus amplifies the intrinsic inotropic effect of an increase in heart rate.</a:t>
            </a:r>
          </a:p>
          <a:p>
            <a:endParaRPr lang="en-IN" dirty="0"/>
          </a:p>
        </p:txBody>
      </p:sp>
      <p:sp>
        <p:nvSpPr>
          <p:cNvPr id="4" name="Arrow: Down 3">
            <a:extLst>
              <a:ext uri="{FF2B5EF4-FFF2-40B4-BE49-F238E27FC236}">
                <a16:creationId xmlns:a16="http://schemas.microsoft.com/office/drawing/2014/main" id="{9A0EA96B-CBB7-4E8F-8525-6237439756E2}"/>
              </a:ext>
            </a:extLst>
          </p:cNvPr>
          <p:cNvSpPr/>
          <p:nvPr/>
        </p:nvSpPr>
        <p:spPr>
          <a:xfrm>
            <a:off x="5377912" y="3429000"/>
            <a:ext cx="433952" cy="399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E5540B5E-93B4-429B-B527-F524266311D5}"/>
              </a:ext>
            </a:extLst>
          </p:cNvPr>
          <p:cNvSpPr/>
          <p:nvPr/>
        </p:nvSpPr>
        <p:spPr>
          <a:xfrm>
            <a:off x="5377912" y="4773478"/>
            <a:ext cx="433952" cy="399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id="{DB61FEA1-78EA-44B3-9CF5-5B1DAA43C324}"/>
              </a:ext>
            </a:extLst>
          </p:cNvPr>
          <p:cNvSpPr/>
          <p:nvPr/>
        </p:nvSpPr>
        <p:spPr>
          <a:xfrm>
            <a:off x="5377912" y="2208628"/>
            <a:ext cx="433952" cy="399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07102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4AA9-0C73-4984-B7E5-639D4338DEA9}"/>
              </a:ext>
            </a:extLst>
          </p:cNvPr>
          <p:cNvSpPr>
            <a:spLocks noGrp="1"/>
          </p:cNvSpPr>
          <p:nvPr>
            <p:ph type="title"/>
          </p:nvPr>
        </p:nvSpPr>
        <p:spPr>
          <a:xfrm>
            <a:off x="838200" y="365126"/>
            <a:ext cx="10515600" cy="595770"/>
          </a:xfrm>
        </p:spPr>
        <p:txBody>
          <a:bodyPr>
            <a:normAutofit fontScale="90000"/>
          </a:bodyPr>
          <a:lstStyle/>
          <a:p>
            <a:r>
              <a:rPr lang="en-IN" dirty="0"/>
              <a:t>SODIUM PUMP (Na+/K+ ATPase)</a:t>
            </a:r>
          </a:p>
        </p:txBody>
      </p:sp>
      <p:sp>
        <p:nvSpPr>
          <p:cNvPr id="3" name="Content Placeholder 2">
            <a:extLst>
              <a:ext uri="{FF2B5EF4-FFF2-40B4-BE49-F238E27FC236}">
                <a16:creationId xmlns:a16="http://schemas.microsoft.com/office/drawing/2014/main" id="{25E13788-EB72-4365-A922-C9F253EB27C3}"/>
              </a:ext>
            </a:extLst>
          </p:cNvPr>
          <p:cNvSpPr>
            <a:spLocks noGrp="1"/>
          </p:cNvSpPr>
          <p:nvPr>
            <p:ph idx="1"/>
          </p:nvPr>
        </p:nvSpPr>
        <p:spPr>
          <a:xfrm>
            <a:off x="340963" y="1100380"/>
            <a:ext cx="11546237" cy="5517396"/>
          </a:xfrm>
        </p:spPr>
        <p:txBody>
          <a:bodyPr>
            <a:normAutofit fontScale="92500" lnSpcReduction="10000"/>
          </a:bodyPr>
          <a:lstStyle/>
          <a:p>
            <a:r>
              <a:rPr lang="en-US" dirty="0"/>
              <a:t>During the normal heartbeat, Na+ enters the myocyte mainly via Na+ channels and NCX. Na+/H+ exchange also mediates significant Na+ influx, particularly when cells are acidotic. </a:t>
            </a:r>
          </a:p>
          <a:p>
            <a:r>
              <a:rPr lang="en-US" dirty="0"/>
              <a:t>In the steady state this Na+ influx is matched by an equal Na+ efflux, mediated mainly via </a:t>
            </a:r>
            <a:r>
              <a:rPr lang="en-US" dirty="0" err="1"/>
              <a:t>sarcolemmal</a:t>
            </a:r>
            <a:r>
              <a:rPr lang="en-US" dirty="0"/>
              <a:t> Na+/</a:t>
            </a:r>
            <a:r>
              <a:rPr lang="en-US" dirty="0" err="1"/>
              <a:t>K+ATPase</a:t>
            </a:r>
            <a:r>
              <a:rPr lang="en-US" dirty="0"/>
              <a:t>, or the Na+ pump.</a:t>
            </a:r>
          </a:p>
          <a:p>
            <a:r>
              <a:rPr lang="en-US" dirty="0"/>
              <a:t> The Na+ pump is activated by internal Na+ or external K+ and transports 3 Na+ ions out and 2 K+ ions in per ATP molecule used and is electrogenic and carries an outward current.</a:t>
            </a:r>
          </a:p>
          <a:p>
            <a:r>
              <a:rPr lang="en-US" dirty="0"/>
              <a:t> Na+ pump in the heart is modulated by the endogenous accessory protein </a:t>
            </a:r>
            <a:r>
              <a:rPr lang="en-US" dirty="0" err="1"/>
              <a:t>phospholemman</a:t>
            </a:r>
            <a:r>
              <a:rPr lang="en-US" dirty="0"/>
              <a:t> (PLM) </a:t>
            </a:r>
          </a:p>
          <a:p>
            <a:r>
              <a:rPr lang="en-US" dirty="0"/>
              <a:t>At baseline PLM reduces the intracellular Na+ affinity of Na+/K+-ATPase but when it is phosphorylated (by either PKA or protein kinase C [PKC]), that inhibitory effect is relieved. Thus during sympathetic activation, Na+/</a:t>
            </a:r>
            <a:r>
              <a:rPr lang="en-US" dirty="0" err="1"/>
              <a:t>K+ATPase</a:t>
            </a:r>
            <a:r>
              <a:rPr lang="en-US" dirty="0"/>
              <a:t> activity is increased at any given [Na+]</a:t>
            </a:r>
            <a:r>
              <a:rPr lang="en-US" dirty="0" err="1"/>
              <a:t>i</a:t>
            </a:r>
            <a:r>
              <a:rPr lang="en-US" dirty="0"/>
              <a:t> to better keep up with the higher rates of Na+ influx that occur under this condition.</a:t>
            </a:r>
          </a:p>
          <a:p>
            <a:endParaRPr lang="en-IN" dirty="0"/>
          </a:p>
        </p:txBody>
      </p:sp>
    </p:spTree>
    <p:extLst>
      <p:ext uri="{BB962C8B-B14F-4D97-AF65-F5344CB8AC3E}">
        <p14:creationId xmlns:p14="http://schemas.microsoft.com/office/powerpoint/2010/main" val="121848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F47A3-9F08-4577-BEC9-1FB64A74735D}"/>
              </a:ext>
            </a:extLst>
          </p:cNvPr>
          <p:cNvSpPr>
            <a:spLocks noGrp="1"/>
          </p:cNvSpPr>
          <p:nvPr>
            <p:ph idx="1"/>
          </p:nvPr>
        </p:nvSpPr>
        <p:spPr>
          <a:xfrm>
            <a:off x="225083" y="211015"/>
            <a:ext cx="11732455" cy="6400800"/>
          </a:xfrm>
        </p:spPr>
        <p:txBody>
          <a:bodyPr>
            <a:normAutofit lnSpcReduction="10000"/>
          </a:bodyPr>
          <a:lstStyle/>
          <a:p>
            <a:r>
              <a:rPr lang="en-IN" dirty="0"/>
              <a:t>Sarcoplasmic reticulum ,which is a lipid membrane bounded, fine interconnected network spreading throughout the myocytes ,is a specialized form of ER that is critical for calcium cycling, which is the on-off switch for contraction.</a:t>
            </a:r>
          </a:p>
          <a:p>
            <a:r>
              <a:rPr lang="en-IN" dirty="0"/>
              <a:t>The calcium release channels(</a:t>
            </a:r>
            <a:r>
              <a:rPr lang="en-IN" dirty="0" err="1"/>
              <a:t>RyRs</a:t>
            </a:r>
            <a:r>
              <a:rPr lang="en-IN" dirty="0"/>
              <a:t>) are concentrated at the part of the SR that is in very close apposition to the t-tubules Ca2+ channel called the junctional SR. The rest of the SR consists of ramifying tubules that surrounds the myofilaments and take up Ca2+ back----so drive relaxation via SERCA</a:t>
            </a:r>
          </a:p>
          <a:p>
            <a:endParaRPr lang="en-IN" dirty="0"/>
          </a:p>
          <a:p>
            <a:pPr marL="0" indent="0">
              <a:buNone/>
            </a:pPr>
            <a:r>
              <a:rPr lang="en-IN" dirty="0"/>
              <a:t>  This Ca2+ is stored at high concentration in the SR, in part bound to Ca2+ buffering proteins including </a:t>
            </a:r>
            <a:r>
              <a:rPr lang="en-IN" dirty="0" err="1"/>
              <a:t>calsequestrin</a:t>
            </a:r>
            <a:r>
              <a:rPr lang="en-IN" dirty="0"/>
              <a:t>.</a:t>
            </a:r>
          </a:p>
          <a:p>
            <a:r>
              <a:rPr lang="en-IN" dirty="0"/>
              <a:t>SARCOPLASM refers to intracellular fluid and proteins there in but excludes the contents of organelles such as mitochondria, SR and nucleus.</a:t>
            </a:r>
          </a:p>
          <a:p>
            <a:r>
              <a:rPr lang="en-IN" dirty="0"/>
              <a:t>MITOCHONDRIA : each ventricular myocyte has approx. 8000 mitochondria which has an outer and inner mitochondrial membrane (OMM and IMM </a:t>
            </a:r>
            <a:r>
              <a:rPr lang="en-IN" dirty="0" err="1"/>
              <a:t>resp</a:t>
            </a:r>
            <a:r>
              <a:rPr lang="en-IN" dirty="0"/>
              <a:t>). As per the functions mitochondria can either make ATP or extrude calcium. </a:t>
            </a:r>
          </a:p>
          <a:p>
            <a:endParaRPr lang="en-IN" dirty="0"/>
          </a:p>
        </p:txBody>
      </p:sp>
      <p:sp>
        <p:nvSpPr>
          <p:cNvPr id="2" name="Arrow: Down 1">
            <a:extLst>
              <a:ext uri="{FF2B5EF4-FFF2-40B4-BE49-F238E27FC236}">
                <a16:creationId xmlns:a16="http://schemas.microsoft.com/office/drawing/2014/main" id="{3A4809B1-8900-4C79-BABF-B0C482A44084}"/>
              </a:ext>
            </a:extLst>
          </p:cNvPr>
          <p:cNvSpPr/>
          <p:nvPr/>
        </p:nvSpPr>
        <p:spPr>
          <a:xfrm>
            <a:off x="5162843" y="3165231"/>
            <a:ext cx="506437" cy="351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77696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2887-9AB2-4E9C-B84A-461339A6A001}"/>
              </a:ext>
            </a:extLst>
          </p:cNvPr>
          <p:cNvSpPr>
            <a:spLocks noGrp="1"/>
          </p:cNvSpPr>
          <p:nvPr>
            <p:ph type="title"/>
          </p:nvPr>
        </p:nvSpPr>
        <p:spPr>
          <a:xfrm>
            <a:off x="838200" y="365125"/>
            <a:ext cx="10515600" cy="657763"/>
          </a:xfrm>
        </p:spPr>
        <p:txBody>
          <a:bodyPr>
            <a:normAutofit fontScale="90000"/>
          </a:bodyPr>
          <a:lstStyle/>
          <a:p>
            <a:r>
              <a:rPr lang="en-IN" dirty="0"/>
              <a:t>ADRENARGIC SIGNALING SYSTEM</a:t>
            </a:r>
          </a:p>
        </p:txBody>
      </p:sp>
      <p:sp>
        <p:nvSpPr>
          <p:cNvPr id="3" name="Content Placeholder 2">
            <a:extLst>
              <a:ext uri="{FF2B5EF4-FFF2-40B4-BE49-F238E27FC236}">
                <a16:creationId xmlns:a16="http://schemas.microsoft.com/office/drawing/2014/main" id="{0DA65276-46F0-444E-834E-E06493E65096}"/>
              </a:ext>
            </a:extLst>
          </p:cNvPr>
          <p:cNvSpPr>
            <a:spLocks noGrp="1"/>
          </p:cNvSpPr>
          <p:nvPr>
            <p:ph idx="1"/>
          </p:nvPr>
        </p:nvSpPr>
        <p:spPr>
          <a:xfrm>
            <a:off x="278969" y="1136822"/>
            <a:ext cx="11654726" cy="5480953"/>
          </a:xfrm>
        </p:spPr>
        <p:txBody>
          <a:bodyPr>
            <a:normAutofit fontScale="92500" lnSpcReduction="20000"/>
          </a:bodyPr>
          <a:lstStyle/>
          <a:p>
            <a:r>
              <a:rPr lang="en-US" dirty="0"/>
              <a:t>During the classic adrenergic fight-or-flight response, cardiac myocyte beta-adrenergic receptors are activated</a:t>
            </a:r>
          </a:p>
          <a:p>
            <a:pPr marL="0" indent="0">
              <a:buNone/>
            </a:pPr>
            <a:endParaRPr lang="en-US" dirty="0"/>
          </a:p>
          <a:p>
            <a:pPr marL="0" indent="0">
              <a:buNone/>
            </a:pPr>
            <a:r>
              <a:rPr lang="en-US" dirty="0"/>
              <a:t>                     increased cAMP production and PKA activation </a:t>
            </a:r>
          </a:p>
          <a:p>
            <a:pPr marL="0" indent="0">
              <a:buNone/>
            </a:pPr>
            <a:endParaRPr lang="en-US" dirty="0"/>
          </a:p>
          <a:p>
            <a:pPr marL="0" indent="0">
              <a:buNone/>
            </a:pPr>
            <a:r>
              <a:rPr lang="en-US" dirty="0"/>
              <a:t>        phosphorylation and altered function of numerous myocyte targets </a:t>
            </a:r>
          </a:p>
          <a:p>
            <a:pPr marL="0" indent="0">
              <a:buNone/>
            </a:pPr>
            <a:endParaRPr lang="en-US" dirty="0"/>
          </a:p>
          <a:p>
            <a:pPr marL="0" indent="0">
              <a:buNone/>
            </a:pPr>
            <a:r>
              <a:rPr lang="en-US" dirty="0"/>
              <a:t>       This results in an increase in the heart rate (positive </a:t>
            </a:r>
            <a:r>
              <a:rPr lang="en-US" dirty="0" err="1"/>
              <a:t>chronotropy</a:t>
            </a:r>
            <a:r>
              <a:rPr lang="en-US" dirty="0"/>
              <a:t>)</a:t>
            </a:r>
          </a:p>
          <a:p>
            <a:pPr marL="0" indent="0">
              <a:buNone/>
            </a:pPr>
            <a:r>
              <a:rPr lang="en-US" dirty="0"/>
              <a:t>                                      increased contractility (positive inotropy)</a:t>
            </a:r>
          </a:p>
          <a:p>
            <a:pPr marL="0" indent="0">
              <a:buNone/>
            </a:pPr>
            <a:r>
              <a:rPr lang="en-US" dirty="0"/>
              <a:t>                                     faster cardiac relaxation (positive </a:t>
            </a:r>
            <a:r>
              <a:rPr lang="en-US" dirty="0" err="1"/>
              <a:t>lusitropy</a:t>
            </a:r>
            <a:r>
              <a:rPr lang="en-US" dirty="0"/>
              <a:t>), </a:t>
            </a:r>
          </a:p>
          <a:p>
            <a:pPr marL="0" indent="0">
              <a:buNone/>
            </a:pPr>
            <a:r>
              <a:rPr lang="en-US" dirty="0"/>
              <a:t>                                     enhanced conduction velocity (positive </a:t>
            </a:r>
            <a:r>
              <a:rPr lang="en-US" dirty="0" err="1"/>
              <a:t>dromotropy</a:t>
            </a:r>
            <a:r>
              <a:rPr lang="en-US" dirty="0"/>
              <a:t>)</a:t>
            </a:r>
          </a:p>
          <a:p>
            <a:pPr marL="0" indent="0">
              <a:buNone/>
            </a:pPr>
            <a:endParaRPr lang="en-US" dirty="0"/>
          </a:p>
          <a:p>
            <a:pPr marL="0" indent="0">
              <a:buNone/>
            </a:pPr>
            <a:r>
              <a:rPr lang="en-US" dirty="0"/>
              <a:t>                                          enhance cardiac output</a:t>
            </a:r>
            <a:endParaRPr lang="en-IN" dirty="0"/>
          </a:p>
        </p:txBody>
      </p:sp>
      <p:sp>
        <p:nvSpPr>
          <p:cNvPr id="4" name="Arrow: Down 3">
            <a:extLst>
              <a:ext uri="{FF2B5EF4-FFF2-40B4-BE49-F238E27FC236}">
                <a16:creationId xmlns:a16="http://schemas.microsoft.com/office/drawing/2014/main" id="{35C42813-B185-46B3-B266-594472EEACCE}"/>
              </a:ext>
            </a:extLst>
          </p:cNvPr>
          <p:cNvSpPr/>
          <p:nvPr/>
        </p:nvSpPr>
        <p:spPr>
          <a:xfrm>
            <a:off x="4912963" y="1804637"/>
            <a:ext cx="387457" cy="380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693D8AAF-5854-4096-B337-A2323F00F698}"/>
              </a:ext>
            </a:extLst>
          </p:cNvPr>
          <p:cNvSpPr/>
          <p:nvPr/>
        </p:nvSpPr>
        <p:spPr>
          <a:xfrm>
            <a:off x="4912963" y="2588217"/>
            <a:ext cx="387457" cy="380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id="{CFE63DCD-B734-478D-BA6C-74AC985EBAF3}"/>
              </a:ext>
            </a:extLst>
          </p:cNvPr>
          <p:cNvSpPr/>
          <p:nvPr/>
        </p:nvSpPr>
        <p:spPr>
          <a:xfrm>
            <a:off x="4912963" y="3429000"/>
            <a:ext cx="387457" cy="380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id="{B4E7AA22-117F-4947-8152-8B64C7B273D9}"/>
              </a:ext>
            </a:extLst>
          </p:cNvPr>
          <p:cNvSpPr/>
          <p:nvPr/>
        </p:nvSpPr>
        <p:spPr>
          <a:xfrm>
            <a:off x="4912963" y="5436973"/>
            <a:ext cx="387457" cy="380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69287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335FB-8DF9-4B60-A8CF-9059554C7CAC}"/>
              </a:ext>
            </a:extLst>
          </p:cNvPr>
          <p:cNvSpPr>
            <a:spLocks noGrp="1"/>
          </p:cNvSpPr>
          <p:nvPr>
            <p:ph idx="1"/>
          </p:nvPr>
        </p:nvSpPr>
        <p:spPr>
          <a:xfrm>
            <a:off x="469557" y="815546"/>
            <a:ext cx="11306431" cy="5844746"/>
          </a:xfrm>
        </p:spPr>
        <p:txBody>
          <a:bodyPr>
            <a:normAutofit lnSpcReduction="10000"/>
          </a:bodyPr>
          <a:lstStyle/>
          <a:p>
            <a:r>
              <a:rPr lang="en-IN" dirty="0"/>
              <a:t>Increased HR and increased conduction is by acting on the SA node and conduction system.</a:t>
            </a:r>
          </a:p>
          <a:p>
            <a:r>
              <a:rPr lang="en-IN" dirty="0"/>
              <a:t>Faster cardiac relaxation and increased contractility is by acting on the myocytes.</a:t>
            </a:r>
          </a:p>
          <a:p>
            <a:r>
              <a:rPr lang="en-US" dirty="0"/>
              <a:t> Increased alpha-adrenergic activity causes arteriolar constriction and increased resistance, although local metabolic control of arteriolar resistance is strong in the heart and dominates coronary resistance in arterioles. </a:t>
            </a:r>
          </a:p>
          <a:p>
            <a:r>
              <a:rPr lang="en-US" dirty="0"/>
              <a:t> Parasympathetic (vagal) innervation is strongest in the conduction system, where local release of acetylcholine (</a:t>
            </a:r>
            <a:r>
              <a:rPr lang="en-US" dirty="0" err="1"/>
              <a:t>ACh</a:t>
            </a:r>
            <a:r>
              <a:rPr lang="en-US" dirty="0"/>
              <a:t>) activates muscarinic receptors and tends to slow the heart rate and conduction velocity. In these conditions the heart rate and blood pressure fall. </a:t>
            </a:r>
          </a:p>
          <a:p>
            <a:r>
              <a:rPr lang="en-US" dirty="0"/>
              <a:t> Both alpha- and beta-adrenergic receptors are part of the family of seven– transmembrane domain G protein–coupled receptors (GPCRs).</a:t>
            </a:r>
          </a:p>
          <a:p>
            <a:endParaRPr lang="en-IN" dirty="0"/>
          </a:p>
        </p:txBody>
      </p:sp>
    </p:spTree>
    <p:extLst>
      <p:ext uri="{BB962C8B-B14F-4D97-AF65-F5344CB8AC3E}">
        <p14:creationId xmlns:p14="http://schemas.microsoft.com/office/powerpoint/2010/main" val="2062967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9E7FEF-C453-4806-B7AE-69B9D9117427}"/>
              </a:ext>
            </a:extLst>
          </p:cNvPr>
          <p:cNvPicPr>
            <a:picLocks noGrp="1" noChangeAspect="1"/>
          </p:cNvPicPr>
          <p:nvPr>
            <p:ph idx="1"/>
          </p:nvPr>
        </p:nvPicPr>
        <p:blipFill rotWithShape="1">
          <a:blip r:embed="rId2"/>
          <a:srcRect l="50000" t="28057" r="10086" b="8405"/>
          <a:stretch/>
        </p:blipFill>
        <p:spPr>
          <a:xfrm>
            <a:off x="815546" y="679622"/>
            <a:ext cx="10635556" cy="5708821"/>
          </a:xfrm>
          <a:prstGeom prst="rect">
            <a:avLst/>
          </a:prstGeom>
        </p:spPr>
      </p:pic>
    </p:spTree>
    <p:extLst>
      <p:ext uri="{BB962C8B-B14F-4D97-AF65-F5344CB8AC3E}">
        <p14:creationId xmlns:p14="http://schemas.microsoft.com/office/powerpoint/2010/main" val="1640736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8FF174-0E50-4597-8E8F-1E99799EEC0E}"/>
              </a:ext>
            </a:extLst>
          </p:cNvPr>
          <p:cNvPicPr>
            <a:picLocks noGrp="1" noChangeAspect="1"/>
          </p:cNvPicPr>
          <p:nvPr>
            <p:ph idx="1"/>
          </p:nvPr>
        </p:nvPicPr>
        <p:blipFill rotWithShape="1">
          <a:blip r:embed="rId2"/>
          <a:srcRect l="3044" t="9772" r="52242" b="5525"/>
          <a:stretch/>
        </p:blipFill>
        <p:spPr>
          <a:xfrm>
            <a:off x="815926" y="0"/>
            <a:ext cx="10621108" cy="6858000"/>
          </a:xfrm>
          <a:prstGeom prst="rect">
            <a:avLst/>
          </a:prstGeom>
        </p:spPr>
      </p:pic>
    </p:spTree>
    <p:extLst>
      <p:ext uri="{BB962C8B-B14F-4D97-AF65-F5344CB8AC3E}">
        <p14:creationId xmlns:p14="http://schemas.microsoft.com/office/powerpoint/2010/main" val="4055164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CB9C-FABE-4955-BD05-119D855CB70A}"/>
              </a:ext>
            </a:extLst>
          </p:cNvPr>
          <p:cNvSpPr>
            <a:spLocks noGrp="1"/>
          </p:cNvSpPr>
          <p:nvPr>
            <p:ph type="title"/>
          </p:nvPr>
        </p:nvSpPr>
        <p:spPr>
          <a:xfrm>
            <a:off x="838200" y="365126"/>
            <a:ext cx="10515600" cy="468592"/>
          </a:xfrm>
        </p:spPr>
        <p:txBody>
          <a:bodyPr>
            <a:normAutofit fontScale="90000"/>
          </a:bodyPr>
          <a:lstStyle/>
          <a:p>
            <a:r>
              <a:rPr lang="en-IN" dirty="0"/>
              <a:t>Beta-Adrenergic Receptor Subtypes </a:t>
            </a:r>
          </a:p>
        </p:txBody>
      </p:sp>
      <p:sp>
        <p:nvSpPr>
          <p:cNvPr id="3" name="Content Placeholder 2">
            <a:extLst>
              <a:ext uri="{FF2B5EF4-FFF2-40B4-BE49-F238E27FC236}">
                <a16:creationId xmlns:a16="http://schemas.microsoft.com/office/drawing/2014/main" id="{B97C0E09-B6BD-411A-93B9-2B0552955CC5}"/>
              </a:ext>
            </a:extLst>
          </p:cNvPr>
          <p:cNvSpPr>
            <a:spLocks noGrp="1"/>
          </p:cNvSpPr>
          <p:nvPr>
            <p:ph idx="1"/>
          </p:nvPr>
        </p:nvSpPr>
        <p:spPr>
          <a:xfrm>
            <a:off x="363071" y="1102660"/>
            <a:ext cx="11362764" cy="5486399"/>
          </a:xfrm>
        </p:spPr>
        <p:txBody>
          <a:bodyPr>
            <a:normAutofit fontScale="92500" lnSpcReduction="20000"/>
          </a:bodyPr>
          <a:lstStyle/>
          <a:p>
            <a:r>
              <a:rPr lang="en-US" dirty="0"/>
              <a:t>Cardiac beta-adrenergic receptors are chiefly the beta1 subtype. </a:t>
            </a:r>
          </a:p>
          <a:p>
            <a:r>
              <a:rPr lang="en-US" dirty="0"/>
              <a:t>Beta1 receptors are linked to the stimulatory G protein Gs, a component of the G protein–adenylyl cyclase system, beta2 receptors are linked to both Gs and the inhibitory protein Gi, so their signaling pathway bifurcates at the very first </a:t>
            </a:r>
            <a:r>
              <a:rPr lang="en-US" dirty="0" err="1"/>
              <a:t>postreceptor</a:t>
            </a:r>
            <a:r>
              <a:rPr lang="en-US" dirty="0"/>
              <a:t> step.</a:t>
            </a:r>
          </a:p>
          <a:p>
            <a:r>
              <a:rPr lang="en-US" dirty="0"/>
              <a:t>In humans, the positive inotropic response to beta2 stimulation by salbutamol occurs, at least in part, through beta2 receptors on the terminal neurons of cardiac sympathetic nerves, thereby releasing norepinephrine, which in turn exerts dominant beta1 effects.</a:t>
            </a:r>
          </a:p>
          <a:p>
            <a:r>
              <a:rPr lang="en-US" dirty="0"/>
              <a:t> Indirect evidence suggests that the Gi path is relatively augmented in heart failure whereas the strength of the Gs path is lessened because of uncoupling of Gs from the beta2 receptor.</a:t>
            </a:r>
          </a:p>
          <a:p>
            <a:r>
              <a:rPr lang="en-US" dirty="0"/>
              <a:t> There also appear to be a small number of beta3-adrenergic receptors in cardiac myocytes that seem to produce more Gi-mediated negative inotropic signaling, mediated in part by NO.</a:t>
            </a:r>
          </a:p>
          <a:p>
            <a:r>
              <a:rPr lang="en-US" dirty="0"/>
              <a:t> The transmembrane domains are the site of agonist and antagonist binding, whereas the cytoplasmic domains interact with G proteins.</a:t>
            </a:r>
          </a:p>
          <a:p>
            <a:endParaRPr lang="en-US" dirty="0"/>
          </a:p>
          <a:p>
            <a:endParaRPr lang="en-IN" dirty="0"/>
          </a:p>
        </p:txBody>
      </p:sp>
    </p:spTree>
    <p:extLst>
      <p:ext uri="{BB962C8B-B14F-4D97-AF65-F5344CB8AC3E}">
        <p14:creationId xmlns:p14="http://schemas.microsoft.com/office/powerpoint/2010/main" val="2547894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85E4C3-29CE-451F-963E-3A98C9219F77}"/>
              </a:ext>
            </a:extLst>
          </p:cNvPr>
          <p:cNvPicPr>
            <a:picLocks noGrp="1" noChangeAspect="1"/>
          </p:cNvPicPr>
          <p:nvPr>
            <p:ph idx="1"/>
          </p:nvPr>
        </p:nvPicPr>
        <p:blipFill rotWithShape="1">
          <a:blip r:embed="rId2"/>
          <a:srcRect l="18422" t="13887" r="57436" b="56703"/>
          <a:stretch/>
        </p:blipFill>
        <p:spPr>
          <a:xfrm>
            <a:off x="389744" y="119921"/>
            <a:ext cx="11362545" cy="6595672"/>
          </a:xfrm>
          <a:prstGeom prst="rect">
            <a:avLst/>
          </a:prstGeom>
        </p:spPr>
      </p:pic>
    </p:spTree>
    <p:extLst>
      <p:ext uri="{BB962C8B-B14F-4D97-AF65-F5344CB8AC3E}">
        <p14:creationId xmlns:p14="http://schemas.microsoft.com/office/powerpoint/2010/main" val="4174559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E8EC9-D1A5-4850-B329-9E600B754DAA}"/>
              </a:ext>
            </a:extLst>
          </p:cNvPr>
          <p:cNvSpPr>
            <a:spLocks noGrp="1"/>
          </p:cNvSpPr>
          <p:nvPr>
            <p:ph idx="1"/>
          </p:nvPr>
        </p:nvSpPr>
        <p:spPr>
          <a:xfrm>
            <a:off x="838200" y="457200"/>
            <a:ext cx="10515600" cy="5719763"/>
          </a:xfrm>
        </p:spPr>
        <p:txBody>
          <a:bodyPr/>
          <a:lstStyle/>
          <a:p>
            <a:r>
              <a:rPr lang="en-IN" dirty="0"/>
              <a:t>Beta 1 stimulation: isoproterenol &gt; epinephrine = nor-epinephrine</a:t>
            </a:r>
          </a:p>
          <a:p>
            <a:r>
              <a:rPr lang="en-IN" dirty="0"/>
              <a:t>Beta 2 stimulation: isoproterenol &gt; epinephrine &gt; nor-epinephrine</a:t>
            </a:r>
          </a:p>
          <a:p>
            <a:endParaRPr lang="en-IN" dirty="0"/>
          </a:p>
          <a:p>
            <a:pPr marL="0" indent="0">
              <a:buNone/>
            </a:pPr>
            <a:r>
              <a:rPr lang="en-IN" sz="3200" b="1" dirty="0"/>
              <a:t>Alpha-Adrenergic Receptor Subtypes</a:t>
            </a:r>
          </a:p>
          <a:p>
            <a:r>
              <a:rPr lang="en-IN" dirty="0"/>
              <a:t> There are two types of alpha-adrenergic receptors (alpha1 and alpha2). Those on the sarcolemma of vascular smooth muscle are vasoconstrictor alpha1 receptors, whereas those situated on the terminal varicosities are alpha2-adrenergic receptors that feed back</a:t>
            </a:r>
          </a:p>
          <a:p>
            <a:r>
              <a:rPr lang="en-IN" dirty="0"/>
              <a:t> Alpha 1 stimulation: nor-epinephrine &gt; epinephrine &gt; isoproterenol</a:t>
            </a:r>
          </a:p>
        </p:txBody>
      </p:sp>
    </p:spTree>
    <p:extLst>
      <p:ext uri="{BB962C8B-B14F-4D97-AF65-F5344CB8AC3E}">
        <p14:creationId xmlns:p14="http://schemas.microsoft.com/office/powerpoint/2010/main" val="503032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C371-793E-491F-B40F-1877D8BF36FD}"/>
              </a:ext>
            </a:extLst>
          </p:cNvPr>
          <p:cNvSpPr>
            <a:spLocks noGrp="1"/>
          </p:cNvSpPr>
          <p:nvPr>
            <p:ph type="title"/>
          </p:nvPr>
        </p:nvSpPr>
        <p:spPr>
          <a:xfrm>
            <a:off x="838200" y="365126"/>
            <a:ext cx="10515600" cy="589616"/>
          </a:xfrm>
        </p:spPr>
        <p:txBody>
          <a:bodyPr>
            <a:normAutofit fontScale="90000"/>
          </a:bodyPr>
          <a:lstStyle/>
          <a:p>
            <a:r>
              <a:rPr lang="en-IN" dirty="0"/>
              <a:t>G PROTEINS</a:t>
            </a:r>
          </a:p>
        </p:txBody>
      </p:sp>
      <p:sp>
        <p:nvSpPr>
          <p:cNvPr id="3" name="Content Placeholder 2">
            <a:extLst>
              <a:ext uri="{FF2B5EF4-FFF2-40B4-BE49-F238E27FC236}">
                <a16:creationId xmlns:a16="http://schemas.microsoft.com/office/drawing/2014/main" id="{5729C4A8-FE8D-491B-899E-20CB085EE82E}"/>
              </a:ext>
            </a:extLst>
          </p:cNvPr>
          <p:cNvSpPr>
            <a:spLocks noGrp="1"/>
          </p:cNvSpPr>
          <p:nvPr>
            <p:ph idx="1"/>
          </p:nvPr>
        </p:nvSpPr>
        <p:spPr>
          <a:xfrm>
            <a:off x="309282" y="954742"/>
            <a:ext cx="11577918" cy="5714999"/>
          </a:xfrm>
        </p:spPr>
        <p:txBody>
          <a:bodyPr>
            <a:normAutofit fontScale="92500" lnSpcReduction="10000"/>
          </a:bodyPr>
          <a:lstStyle/>
          <a:p>
            <a:r>
              <a:rPr lang="en-US" dirty="0"/>
              <a:t>G proteins are a superfamily of proteins that bind guanine triphosphate (GTP) and other guanine nucleotides.</a:t>
            </a:r>
          </a:p>
          <a:p>
            <a:r>
              <a:rPr lang="en-US" dirty="0"/>
              <a:t>The combination of the beta receptor, G protein complex, and adenylyl cyclase is the crux of beta-adrenergic signaling. </a:t>
            </a:r>
          </a:p>
          <a:p>
            <a:r>
              <a:rPr lang="en-US" dirty="0"/>
              <a:t>The G protein itself is a heterotrimer composed of Gα, Gβ, and </a:t>
            </a:r>
            <a:r>
              <a:rPr lang="en-US" dirty="0" err="1"/>
              <a:t>Gγ</a:t>
            </a:r>
            <a:r>
              <a:rPr lang="en-US" dirty="0"/>
              <a:t>, which on receptor stimulation splits into the alpha subunit that is bound to GTP and the beta-gamma subunit. </a:t>
            </a:r>
          </a:p>
          <a:p>
            <a:r>
              <a:rPr lang="en-US" dirty="0"/>
              <a:t>Either of these subunits may regulate different effectors such as adenylyl cyclase, phospholipase C, and ion channels. </a:t>
            </a:r>
          </a:p>
          <a:p>
            <a:r>
              <a:rPr lang="en-US" dirty="0"/>
              <a:t>The activity of adenylyl cyclase is controlled by two different G protein complexes, namely, Gs, which stimulates, and Gi, which inhibits. </a:t>
            </a:r>
          </a:p>
          <a:p>
            <a:r>
              <a:rPr lang="en-US" dirty="0"/>
              <a:t>The alpha subunit of Gs (αs) combines with GTP and then separates from the other two subunits to enhance the activity of adenylyl cyclase. The beta and gamma subunits (beta-gamma) appear to be linked structurally and functionally.</a:t>
            </a:r>
          </a:p>
          <a:p>
            <a:endParaRPr lang="en-IN" dirty="0"/>
          </a:p>
        </p:txBody>
      </p:sp>
    </p:spTree>
    <p:extLst>
      <p:ext uri="{BB962C8B-B14F-4D97-AF65-F5344CB8AC3E}">
        <p14:creationId xmlns:p14="http://schemas.microsoft.com/office/powerpoint/2010/main" val="3723335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EC0ADE-1D73-4722-AF92-8E6BADD2A280}"/>
              </a:ext>
            </a:extLst>
          </p:cNvPr>
          <p:cNvSpPr>
            <a:spLocks noGrp="1"/>
          </p:cNvSpPr>
          <p:nvPr>
            <p:ph idx="1"/>
          </p:nvPr>
        </p:nvSpPr>
        <p:spPr>
          <a:xfrm>
            <a:off x="322729" y="201706"/>
            <a:ext cx="11510683" cy="6454588"/>
          </a:xfrm>
        </p:spPr>
        <p:txBody>
          <a:bodyPr>
            <a:normAutofit/>
          </a:bodyPr>
          <a:lstStyle/>
          <a:p>
            <a:r>
              <a:rPr lang="en-US" dirty="0"/>
              <a:t>The Inhibitory G Protein Gi in contrast is a second trimeric GTP-binding protein, Gi, is responsible for inhibition of adenylyl cyclase.</a:t>
            </a:r>
          </a:p>
          <a:p>
            <a:r>
              <a:rPr lang="en-US" dirty="0"/>
              <a:t> During stimulation of muscarinic and some beta2-adrenergic receptors, GTP binds to the inhibitory alpha subunit α</a:t>
            </a:r>
            <a:r>
              <a:rPr lang="en-US" dirty="0" err="1"/>
              <a:t>i</a:t>
            </a:r>
            <a:r>
              <a:rPr lang="en-US" dirty="0"/>
              <a:t>. The latter then dissociates from the other two components of the G protein complex, which are, as in the case of Gs, the combined beta-gamma subunits. </a:t>
            </a:r>
          </a:p>
          <a:p>
            <a:r>
              <a:rPr lang="en-US" dirty="0"/>
              <a:t> By stimulating the enzyme guanosine triphosphatase (GTPase), they break down the active αs subunit (αs-GTP) such that less activation of adenylyl cyclase occurs in response to alpha stimulation. </a:t>
            </a:r>
          </a:p>
          <a:p>
            <a:r>
              <a:rPr lang="en-US" dirty="0"/>
              <a:t>Furthermore, the beta-gamma subunit activates the </a:t>
            </a:r>
            <a:r>
              <a:rPr lang="en-US" dirty="0" err="1"/>
              <a:t>KACh</a:t>
            </a:r>
            <a:r>
              <a:rPr lang="en-US" dirty="0"/>
              <a:t> channel, which in turn can inhibit the SA node and thereby contribute to the bradycardic effect of cholinergic stimulation.</a:t>
            </a:r>
          </a:p>
          <a:p>
            <a:r>
              <a:rPr lang="en-US" dirty="0"/>
              <a:t>The major physiologic stimulus for Gi is thought to be vagal muscarinic receptor stimulation (although beta2 adrenergic receptors may contribute as well). </a:t>
            </a:r>
            <a:endParaRPr lang="en-IN" dirty="0"/>
          </a:p>
        </p:txBody>
      </p:sp>
    </p:spTree>
    <p:extLst>
      <p:ext uri="{BB962C8B-B14F-4D97-AF65-F5344CB8AC3E}">
        <p14:creationId xmlns:p14="http://schemas.microsoft.com/office/powerpoint/2010/main" val="2563617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5876F-D647-4A14-9221-1FF2A0FAFC59}"/>
              </a:ext>
            </a:extLst>
          </p:cNvPr>
          <p:cNvSpPr>
            <a:spLocks noGrp="1"/>
          </p:cNvSpPr>
          <p:nvPr>
            <p:ph idx="1"/>
          </p:nvPr>
        </p:nvSpPr>
        <p:spPr>
          <a:xfrm>
            <a:off x="349623" y="349624"/>
            <a:ext cx="11524129" cy="6199094"/>
          </a:xfrm>
        </p:spPr>
        <p:txBody>
          <a:bodyPr>
            <a:normAutofit fontScale="92500" lnSpcReduction="10000"/>
          </a:bodyPr>
          <a:lstStyle/>
          <a:p>
            <a:r>
              <a:rPr lang="en-US" dirty="0"/>
              <a:t>                                                    Adenosine</a:t>
            </a:r>
          </a:p>
          <a:p>
            <a:pPr marL="0" indent="0">
              <a:buNone/>
            </a:pPr>
            <a:r>
              <a:rPr lang="en-US" dirty="0"/>
              <a:t>                                        </a:t>
            </a:r>
          </a:p>
          <a:p>
            <a:pPr marL="0" indent="0">
              <a:buNone/>
            </a:pPr>
            <a:r>
              <a:rPr lang="en-US" dirty="0"/>
              <a:t>                                    interacts with A1 receptors</a:t>
            </a:r>
          </a:p>
          <a:p>
            <a:pPr marL="0" indent="0">
              <a:buNone/>
            </a:pPr>
            <a:endParaRPr lang="en-US" dirty="0"/>
          </a:p>
          <a:p>
            <a:pPr marL="0" indent="0">
              <a:buNone/>
            </a:pPr>
            <a:r>
              <a:rPr lang="en-US" dirty="0"/>
              <a:t>                   couples to Gi to inhibit contraction and the heart rate. </a:t>
            </a:r>
          </a:p>
          <a:p>
            <a:pPr marL="0" indent="0">
              <a:buNone/>
            </a:pPr>
            <a:r>
              <a:rPr lang="en-US" dirty="0"/>
              <a:t>                     </a:t>
            </a:r>
          </a:p>
          <a:p>
            <a:r>
              <a:rPr lang="en-US" dirty="0"/>
              <a:t>                                  The adenosine A2 receptor </a:t>
            </a:r>
          </a:p>
          <a:p>
            <a:pPr marL="0" indent="0">
              <a:buNone/>
            </a:pPr>
            <a:endParaRPr lang="en-US" dirty="0"/>
          </a:p>
          <a:p>
            <a:pPr marL="0" indent="0">
              <a:buNone/>
            </a:pPr>
            <a:r>
              <a:rPr lang="en-US" dirty="0"/>
              <a:t>                                  paradoxically increases cAMP</a:t>
            </a:r>
          </a:p>
          <a:p>
            <a:pPr marL="0" indent="0">
              <a:buNone/>
            </a:pPr>
            <a:r>
              <a:rPr lang="en-US" dirty="0"/>
              <a:t>        ( this effect, only of ancillary significance in the myocardium, is of major</a:t>
            </a:r>
          </a:p>
          <a:p>
            <a:pPr marL="0" indent="0">
              <a:buNone/>
            </a:pPr>
            <a:r>
              <a:rPr lang="en-US" dirty="0"/>
              <a:t>          importance in vascular smooth muscle, where it induces vasorelaxation) </a:t>
            </a:r>
          </a:p>
          <a:p>
            <a:pPr marL="0" indent="0">
              <a:buNone/>
            </a:pPr>
            <a:endParaRPr lang="en-US" dirty="0"/>
          </a:p>
          <a:p>
            <a:r>
              <a:rPr lang="en-US" dirty="0"/>
              <a:t>Pathologically, Gi is increased in experimental postinfarct heart failure and in donor hearts before cardiac transplantation.</a:t>
            </a:r>
          </a:p>
          <a:p>
            <a:pPr marL="0" indent="0">
              <a:buNone/>
            </a:pPr>
            <a:endParaRPr lang="en-US" dirty="0"/>
          </a:p>
          <a:p>
            <a:endParaRPr lang="en-IN" dirty="0"/>
          </a:p>
        </p:txBody>
      </p:sp>
      <p:sp>
        <p:nvSpPr>
          <p:cNvPr id="4" name="Arrow: Down 3">
            <a:extLst>
              <a:ext uri="{FF2B5EF4-FFF2-40B4-BE49-F238E27FC236}">
                <a16:creationId xmlns:a16="http://schemas.microsoft.com/office/drawing/2014/main" id="{2E2B01A5-FA6F-449F-ADCA-DCAEB96240B7}"/>
              </a:ext>
            </a:extLst>
          </p:cNvPr>
          <p:cNvSpPr/>
          <p:nvPr/>
        </p:nvSpPr>
        <p:spPr>
          <a:xfrm>
            <a:off x="5069541" y="753035"/>
            <a:ext cx="430306" cy="443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8746E93E-C393-41B5-BC1E-00CA40F97441}"/>
              </a:ext>
            </a:extLst>
          </p:cNvPr>
          <p:cNvSpPr/>
          <p:nvPr/>
        </p:nvSpPr>
        <p:spPr>
          <a:xfrm>
            <a:off x="5032727" y="1673993"/>
            <a:ext cx="430306" cy="443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id="{4A6A5BF4-33A9-44B4-9229-96146FE72D38}"/>
              </a:ext>
            </a:extLst>
          </p:cNvPr>
          <p:cNvSpPr/>
          <p:nvPr/>
        </p:nvSpPr>
        <p:spPr>
          <a:xfrm>
            <a:off x="5069541" y="3449171"/>
            <a:ext cx="430306" cy="443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5492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4D427-3F99-41CE-9A8A-952AD93A3A78}"/>
              </a:ext>
            </a:extLst>
          </p:cNvPr>
          <p:cNvSpPr>
            <a:spLocks noGrp="1"/>
          </p:cNvSpPr>
          <p:nvPr>
            <p:ph idx="1"/>
          </p:nvPr>
        </p:nvSpPr>
        <p:spPr>
          <a:xfrm>
            <a:off x="697523" y="432923"/>
            <a:ext cx="10515600" cy="6122622"/>
          </a:xfrm>
        </p:spPr>
        <p:txBody>
          <a:bodyPr/>
          <a:lstStyle/>
          <a:p>
            <a:r>
              <a:rPr lang="en-US" dirty="0"/>
              <a:t>The IMM contains the cytochrome complexes that make up the respiratory chain, including F0-F1 ATP synthase. The space within the IMM, the mitochondrial matrix, contains enzymes of the tricarboxylic  acid (TCA) cycle and other key metabolic components. </a:t>
            </a:r>
          </a:p>
          <a:p>
            <a:r>
              <a:rPr lang="en-US" dirty="0"/>
              <a:t>These components provide reducing equivalent protons that are pumped out of the matrix by the cytochromes, and it is this proton pumping that creates the very negative matrix potential with respect to cytosol (</a:t>
            </a:r>
            <a:r>
              <a:rPr lang="en-US" dirty="0" err="1"/>
              <a:t>Ψm</a:t>
            </a:r>
            <a:r>
              <a:rPr lang="en-US" dirty="0"/>
              <a:t> = −180 mV). Such a negative </a:t>
            </a:r>
            <a:r>
              <a:rPr lang="en-US" dirty="0" err="1"/>
              <a:t>Ψm</a:t>
            </a:r>
            <a:r>
              <a:rPr lang="en-US" dirty="0"/>
              <a:t> creates a strong electrochemical gradient for protons, which as they flow down this energy gradient on F0-F1 ATP synthase, are responsible for making ATP. The ATP still needs to get out of the mitochondria, and an adenine nucleotide transporter exchanges mitochondrial ATP for cytosolic adenosine diphosphate (ADP).</a:t>
            </a:r>
            <a:endParaRPr lang="en-IN" dirty="0"/>
          </a:p>
        </p:txBody>
      </p:sp>
    </p:spTree>
    <p:extLst>
      <p:ext uri="{BB962C8B-B14F-4D97-AF65-F5344CB8AC3E}">
        <p14:creationId xmlns:p14="http://schemas.microsoft.com/office/powerpoint/2010/main" val="2041822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23B9-81DC-4E1E-964B-EEB489FAB0C9}"/>
              </a:ext>
            </a:extLst>
          </p:cNvPr>
          <p:cNvSpPr>
            <a:spLocks noGrp="1"/>
          </p:cNvSpPr>
          <p:nvPr>
            <p:ph type="title"/>
          </p:nvPr>
        </p:nvSpPr>
        <p:spPr>
          <a:xfrm>
            <a:off x="838200" y="365126"/>
            <a:ext cx="10515600" cy="845110"/>
          </a:xfrm>
        </p:spPr>
        <p:txBody>
          <a:bodyPr>
            <a:normAutofit fontScale="90000"/>
          </a:bodyPr>
          <a:lstStyle/>
          <a:p>
            <a:r>
              <a:rPr lang="en-US" dirty="0"/>
              <a:t>Cyclic Adenosine Monophosphate and Protein Kinase A </a:t>
            </a:r>
            <a:endParaRPr lang="en-IN" dirty="0"/>
          </a:p>
        </p:txBody>
      </p:sp>
      <p:sp>
        <p:nvSpPr>
          <p:cNvPr id="3" name="Content Placeholder 2">
            <a:extLst>
              <a:ext uri="{FF2B5EF4-FFF2-40B4-BE49-F238E27FC236}">
                <a16:creationId xmlns:a16="http://schemas.microsoft.com/office/drawing/2014/main" id="{B5838717-C9D0-4388-A330-A663998A8E9E}"/>
              </a:ext>
            </a:extLst>
          </p:cNvPr>
          <p:cNvSpPr>
            <a:spLocks noGrp="1"/>
          </p:cNvSpPr>
          <p:nvPr>
            <p:ph idx="1"/>
          </p:nvPr>
        </p:nvSpPr>
        <p:spPr>
          <a:xfrm>
            <a:off x="309282" y="1452282"/>
            <a:ext cx="11551024" cy="5230906"/>
          </a:xfrm>
        </p:spPr>
        <p:txBody>
          <a:bodyPr>
            <a:normAutofit/>
          </a:bodyPr>
          <a:lstStyle/>
          <a:p>
            <a:r>
              <a:rPr lang="en-IN" dirty="0"/>
              <a:t>Adenylyl cyclase </a:t>
            </a:r>
            <a:r>
              <a:rPr lang="en-IN" dirty="0" err="1"/>
              <a:t>catalyzes</a:t>
            </a:r>
            <a:r>
              <a:rPr lang="en-IN" dirty="0"/>
              <a:t> formation of the second messenger cAMP.</a:t>
            </a:r>
          </a:p>
          <a:p>
            <a:r>
              <a:rPr lang="en-IN" dirty="0"/>
              <a:t>Several isoforms exist, but AC5 and AC6 are most prominent in cardiac myocytes.</a:t>
            </a:r>
          </a:p>
          <a:p>
            <a:r>
              <a:rPr lang="en-US" dirty="0"/>
              <a:t>Adenylyl cyclase is the only enzyme system that produces cAMP, and it requires just low concentrations of ATP and Mg2+ as substrate.</a:t>
            </a:r>
          </a:p>
          <a:p>
            <a:r>
              <a:rPr lang="en-US" dirty="0"/>
              <a:t> It is a transmembrane enzyme, with most mass on the cytoplasmic side where G proteins interact. Cyclic guanosine monophosphate (cGMP) is a related second messenger that often antagonizes cAMP effects.</a:t>
            </a:r>
          </a:p>
          <a:p>
            <a:r>
              <a:rPr lang="en-US" dirty="0"/>
              <a:t>A number of hormones or peptides like glucagon, thyroid hormone, prostacyclin, and calcitonin gene–related peptide can couple to myocardial adenylyl cyclase independently of the beta-adrenergic receptor. </a:t>
            </a:r>
            <a:endParaRPr lang="en-IN" dirty="0"/>
          </a:p>
        </p:txBody>
      </p:sp>
    </p:spTree>
    <p:extLst>
      <p:ext uri="{BB962C8B-B14F-4D97-AF65-F5344CB8AC3E}">
        <p14:creationId xmlns:p14="http://schemas.microsoft.com/office/powerpoint/2010/main" val="2697444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3A8D4E-FBB8-453D-AFAF-33EE50130651}"/>
              </a:ext>
            </a:extLst>
          </p:cNvPr>
          <p:cNvPicPr>
            <a:picLocks noGrp="1" noChangeAspect="1"/>
          </p:cNvPicPr>
          <p:nvPr>
            <p:ph idx="1"/>
          </p:nvPr>
        </p:nvPicPr>
        <p:blipFill rotWithShape="1">
          <a:blip r:embed="rId2"/>
          <a:srcRect t="16761" r="29903" b="5363"/>
          <a:stretch/>
        </p:blipFill>
        <p:spPr>
          <a:xfrm>
            <a:off x="564777" y="457200"/>
            <a:ext cx="11093824" cy="5970493"/>
          </a:xfrm>
          <a:prstGeom prst="rect">
            <a:avLst/>
          </a:prstGeom>
        </p:spPr>
      </p:pic>
    </p:spTree>
    <p:extLst>
      <p:ext uri="{BB962C8B-B14F-4D97-AF65-F5344CB8AC3E}">
        <p14:creationId xmlns:p14="http://schemas.microsoft.com/office/powerpoint/2010/main" val="4081856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0DC57-20BE-480D-B4E2-9470C84F147D}"/>
              </a:ext>
            </a:extLst>
          </p:cNvPr>
          <p:cNvSpPr>
            <a:spLocks noGrp="1"/>
          </p:cNvSpPr>
          <p:nvPr>
            <p:ph idx="1"/>
          </p:nvPr>
        </p:nvSpPr>
        <p:spPr>
          <a:xfrm>
            <a:off x="838200" y="348916"/>
            <a:ext cx="10515600" cy="5828047"/>
          </a:xfrm>
        </p:spPr>
        <p:txBody>
          <a:bodyPr/>
          <a:lstStyle/>
          <a:p>
            <a:endParaRPr lang="en-IN" dirty="0"/>
          </a:p>
          <a:p>
            <a:r>
              <a:rPr lang="en-IN" dirty="0"/>
              <a:t>In addition, myosin binding protein C  is also a target for PKA and its phosphorylation appears to be responsible for accelerating the cross-bridge turnover rate.</a:t>
            </a:r>
          </a:p>
          <a:p>
            <a:r>
              <a:rPr lang="en-IN" dirty="0"/>
              <a:t>There is also a GTP exchange protein directly activated by cAMP (</a:t>
            </a:r>
            <a:r>
              <a:rPr lang="en-IN" dirty="0" err="1"/>
              <a:t>Epac</a:t>
            </a:r>
            <a:r>
              <a:rPr lang="en-IN" dirty="0"/>
              <a:t>) that is activated in parallel to cAMP dependent PKA activation. This allows additional parallel signalling downstream of beta-adrenergic activation. For example, beta- adrenergic activation of SR Ca2+ release is mediated by cAMP-</a:t>
            </a:r>
            <a:r>
              <a:rPr lang="en-IN" dirty="0" err="1"/>
              <a:t>Epac</a:t>
            </a:r>
            <a:r>
              <a:rPr lang="en-IN" dirty="0"/>
              <a:t>-dependent signalling to CaMKII and consequent RyR2 phosphorylation.</a:t>
            </a:r>
          </a:p>
          <a:p>
            <a:endParaRPr lang="en-IN" dirty="0"/>
          </a:p>
        </p:txBody>
      </p:sp>
    </p:spTree>
    <p:extLst>
      <p:ext uri="{BB962C8B-B14F-4D97-AF65-F5344CB8AC3E}">
        <p14:creationId xmlns:p14="http://schemas.microsoft.com/office/powerpoint/2010/main" val="3391818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95AF-345E-4B3D-94F7-69A4C7771C3C}"/>
              </a:ext>
            </a:extLst>
          </p:cNvPr>
          <p:cNvSpPr>
            <a:spLocks noGrp="1"/>
          </p:cNvSpPr>
          <p:nvPr>
            <p:ph type="title"/>
          </p:nvPr>
        </p:nvSpPr>
        <p:spPr>
          <a:xfrm>
            <a:off x="838200" y="144380"/>
            <a:ext cx="10515600" cy="536658"/>
          </a:xfrm>
        </p:spPr>
        <p:txBody>
          <a:bodyPr>
            <a:normAutofit fontScale="90000"/>
          </a:bodyPr>
          <a:lstStyle/>
          <a:p>
            <a:r>
              <a:rPr lang="en-IN" dirty="0"/>
              <a:t>BETA- ADRENARGIC RECEPTOR DESENSITIZATION</a:t>
            </a:r>
          </a:p>
        </p:txBody>
      </p:sp>
      <p:pic>
        <p:nvPicPr>
          <p:cNvPr id="4" name="Content Placeholder 3">
            <a:extLst>
              <a:ext uri="{FF2B5EF4-FFF2-40B4-BE49-F238E27FC236}">
                <a16:creationId xmlns:a16="http://schemas.microsoft.com/office/drawing/2014/main" id="{92293161-B5B8-46CB-959F-3DB4D101AB3F}"/>
              </a:ext>
            </a:extLst>
          </p:cNvPr>
          <p:cNvPicPr>
            <a:picLocks noGrp="1" noChangeAspect="1"/>
          </p:cNvPicPr>
          <p:nvPr>
            <p:ph idx="1"/>
          </p:nvPr>
        </p:nvPicPr>
        <p:blipFill rotWithShape="1">
          <a:blip r:embed="rId2"/>
          <a:srcRect l="14298" t="26064" r="36888" b="9787"/>
          <a:stretch/>
        </p:blipFill>
        <p:spPr>
          <a:xfrm>
            <a:off x="838200" y="1012873"/>
            <a:ext cx="10515600" cy="5514535"/>
          </a:xfrm>
          <a:prstGeom prst="rect">
            <a:avLst/>
          </a:prstGeom>
        </p:spPr>
      </p:pic>
    </p:spTree>
    <p:extLst>
      <p:ext uri="{BB962C8B-B14F-4D97-AF65-F5344CB8AC3E}">
        <p14:creationId xmlns:p14="http://schemas.microsoft.com/office/powerpoint/2010/main" val="322651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895B-300C-4548-AF59-C2A9EBE9E05D}"/>
              </a:ext>
            </a:extLst>
          </p:cNvPr>
          <p:cNvSpPr>
            <a:spLocks noGrp="1"/>
          </p:cNvSpPr>
          <p:nvPr>
            <p:ph type="title"/>
          </p:nvPr>
        </p:nvSpPr>
        <p:spPr>
          <a:xfrm>
            <a:off x="838200" y="365126"/>
            <a:ext cx="10515600" cy="591478"/>
          </a:xfrm>
        </p:spPr>
        <p:txBody>
          <a:bodyPr>
            <a:normAutofit fontScale="90000"/>
          </a:bodyPr>
          <a:lstStyle/>
          <a:p>
            <a:r>
              <a:rPr lang="en-US" dirty="0"/>
              <a:t>CHOLINERGIC AND NITRIC OXIDE SIGNALING</a:t>
            </a:r>
            <a:endParaRPr lang="en-IN" dirty="0"/>
          </a:p>
        </p:txBody>
      </p:sp>
      <p:sp>
        <p:nvSpPr>
          <p:cNvPr id="3" name="Content Placeholder 2">
            <a:extLst>
              <a:ext uri="{FF2B5EF4-FFF2-40B4-BE49-F238E27FC236}">
                <a16:creationId xmlns:a16="http://schemas.microsoft.com/office/drawing/2014/main" id="{C401A500-FA20-4C91-BC00-C863BCC11FD4}"/>
              </a:ext>
            </a:extLst>
          </p:cNvPr>
          <p:cNvSpPr>
            <a:spLocks noGrp="1"/>
          </p:cNvSpPr>
          <p:nvPr>
            <p:ph idx="1"/>
          </p:nvPr>
        </p:nvSpPr>
        <p:spPr>
          <a:xfrm>
            <a:off x="838200" y="1139483"/>
            <a:ext cx="10515600" cy="5037480"/>
          </a:xfrm>
        </p:spPr>
        <p:txBody>
          <a:bodyPr>
            <a:normAutofit lnSpcReduction="10000"/>
          </a:bodyPr>
          <a:lstStyle/>
          <a:p>
            <a:r>
              <a:rPr lang="en-US" dirty="0"/>
              <a:t>Parasympathetic stimulation reduces the heart rate and is negatively inotropic.</a:t>
            </a:r>
          </a:p>
          <a:p>
            <a:r>
              <a:rPr lang="en-US" dirty="0"/>
              <a:t> As in adrenergic signaling, there is an extracellular messenger (</a:t>
            </a:r>
            <a:r>
              <a:rPr lang="en-US" dirty="0" err="1"/>
              <a:t>ACh</a:t>
            </a:r>
            <a:r>
              <a:rPr lang="en-US" dirty="0"/>
              <a:t>), a GPCR (the cholinergic muscarinic receptor), and a </a:t>
            </a:r>
            <a:r>
              <a:rPr lang="en-US" dirty="0" err="1"/>
              <a:t>sarcolemmal</a:t>
            </a:r>
            <a:r>
              <a:rPr lang="en-US" dirty="0"/>
              <a:t> signaling system (G protein system, specifically Gi). The myocardial muscarinic receptor (M2) is a GPCR associated with the activity of vagal nerve endings.</a:t>
            </a:r>
          </a:p>
          <a:p>
            <a:r>
              <a:rPr lang="en-US" dirty="0"/>
              <a:t> Receptor stimulation produces a negative chronotropic response that is inhibited by atropine. NO, also formed by beta3 signaling facilitates cholinergic signaling at two levels, the nerve terminal and the activity of the enzyme system that produces the second messenger cGMP. </a:t>
            </a:r>
            <a:r>
              <a:rPr lang="en-US" dirty="0" err="1"/>
              <a:t>Neuregulins</a:t>
            </a:r>
            <a:r>
              <a:rPr lang="en-US" dirty="0"/>
              <a:t> are growth factors that maintain the activity of this muscarinic receptor.</a:t>
            </a:r>
            <a:endParaRPr lang="en-IN" dirty="0"/>
          </a:p>
        </p:txBody>
      </p:sp>
    </p:spTree>
    <p:extLst>
      <p:ext uri="{BB962C8B-B14F-4D97-AF65-F5344CB8AC3E}">
        <p14:creationId xmlns:p14="http://schemas.microsoft.com/office/powerpoint/2010/main" val="4196357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DCDD5-38DF-47A8-A476-7143298DE96D}"/>
              </a:ext>
            </a:extLst>
          </p:cNvPr>
          <p:cNvSpPr>
            <a:spLocks noGrp="1"/>
          </p:cNvSpPr>
          <p:nvPr>
            <p:ph idx="1"/>
          </p:nvPr>
        </p:nvSpPr>
        <p:spPr>
          <a:xfrm>
            <a:off x="267287" y="393895"/>
            <a:ext cx="11676184" cy="6161650"/>
          </a:xfrm>
        </p:spPr>
        <p:txBody>
          <a:bodyPr/>
          <a:lstStyle/>
          <a:p>
            <a:r>
              <a:rPr lang="en-US" dirty="0"/>
              <a:t>Muscarinic Gi activation also inhibits adenylyl cyclase and thereby reduces the resultant cAMP being produced by the ambient sympathetic tone and hence results in slowing of the HR.</a:t>
            </a:r>
          </a:p>
          <a:p>
            <a:r>
              <a:rPr lang="en-US" dirty="0"/>
              <a:t> Vagal innervation in the heart is highest in the SA and atrioventricular (AV) nodes, with lower density in atrial myocardium and the lowest density in ventricular myocardium. </a:t>
            </a:r>
          </a:p>
          <a:p>
            <a:r>
              <a:rPr lang="en-US" dirty="0"/>
              <a:t> Activation of M2 muscarinic receptors results in activation of the coupled Gi and consequent activation of the </a:t>
            </a:r>
            <a:r>
              <a:rPr lang="en-US" dirty="0" err="1"/>
              <a:t>ACh</a:t>
            </a:r>
            <a:r>
              <a:rPr lang="en-US" dirty="0"/>
              <a:t>-activated K+ current (IK[</a:t>
            </a:r>
            <a:r>
              <a:rPr lang="en-US" dirty="0" err="1"/>
              <a:t>ACh</a:t>
            </a:r>
            <a:r>
              <a:rPr lang="en-US" dirty="0"/>
              <a:t>]). This increased K+ conductance causes more negative diastolic potential in pacemaker cells and also hinders the rate of diastolic depolarization. These factors slow the SA node pacemaker firing rate down and hence the heart rate.</a:t>
            </a:r>
            <a:endParaRPr lang="en-IN" dirty="0"/>
          </a:p>
        </p:txBody>
      </p:sp>
    </p:spTree>
    <p:extLst>
      <p:ext uri="{BB962C8B-B14F-4D97-AF65-F5344CB8AC3E}">
        <p14:creationId xmlns:p14="http://schemas.microsoft.com/office/powerpoint/2010/main" val="2589689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2B6155-7966-44D9-8B26-E6707F972E4D}"/>
              </a:ext>
            </a:extLst>
          </p:cNvPr>
          <p:cNvPicPr>
            <a:picLocks noGrp="1" noChangeAspect="1"/>
          </p:cNvPicPr>
          <p:nvPr>
            <p:ph idx="1"/>
          </p:nvPr>
        </p:nvPicPr>
        <p:blipFill rotWithShape="1">
          <a:blip r:embed="rId2"/>
          <a:srcRect l="50000" t="20117" r="17343" b="6818"/>
          <a:stretch/>
        </p:blipFill>
        <p:spPr>
          <a:xfrm>
            <a:off x="801858" y="462388"/>
            <a:ext cx="10635176" cy="6175717"/>
          </a:xfrm>
          <a:prstGeom prst="rect">
            <a:avLst/>
          </a:prstGeom>
        </p:spPr>
      </p:pic>
    </p:spTree>
    <p:extLst>
      <p:ext uri="{BB962C8B-B14F-4D97-AF65-F5344CB8AC3E}">
        <p14:creationId xmlns:p14="http://schemas.microsoft.com/office/powerpoint/2010/main" val="390517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9DEE-3855-4C64-86D1-F4B2B8580113}"/>
              </a:ext>
            </a:extLst>
          </p:cNvPr>
          <p:cNvSpPr>
            <a:spLocks noGrp="1"/>
          </p:cNvSpPr>
          <p:nvPr>
            <p:ph type="title"/>
          </p:nvPr>
        </p:nvSpPr>
        <p:spPr>
          <a:xfrm>
            <a:off x="4601980" y="365125"/>
            <a:ext cx="3543214" cy="6302961"/>
          </a:xfrm>
        </p:spPr>
        <p:txBody>
          <a:bodyPr/>
          <a:lstStyle/>
          <a:p>
            <a:r>
              <a:rPr lang="en-IN" dirty="0"/>
              <a:t>THANK YOU</a:t>
            </a:r>
          </a:p>
        </p:txBody>
      </p:sp>
    </p:spTree>
    <p:extLst>
      <p:ext uri="{BB962C8B-B14F-4D97-AF65-F5344CB8AC3E}">
        <p14:creationId xmlns:p14="http://schemas.microsoft.com/office/powerpoint/2010/main" val="305686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DD5069-9AB2-4EFA-B01B-5F38149AB046}"/>
              </a:ext>
            </a:extLst>
          </p:cNvPr>
          <p:cNvPicPr>
            <a:picLocks noGrp="1" noChangeAspect="1"/>
          </p:cNvPicPr>
          <p:nvPr>
            <p:ph idx="1"/>
          </p:nvPr>
        </p:nvPicPr>
        <p:blipFill rotWithShape="1">
          <a:blip r:embed="rId2"/>
          <a:srcRect l="47209" t="20178" r="6165" b="7115"/>
          <a:stretch/>
        </p:blipFill>
        <p:spPr>
          <a:xfrm>
            <a:off x="1620982" y="211015"/>
            <a:ext cx="7758545" cy="6316393"/>
          </a:xfrm>
          <a:prstGeom prst="rect">
            <a:avLst/>
          </a:prstGeom>
        </p:spPr>
      </p:pic>
    </p:spTree>
    <p:extLst>
      <p:ext uri="{BB962C8B-B14F-4D97-AF65-F5344CB8AC3E}">
        <p14:creationId xmlns:p14="http://schemas.microsoft.com/office/powerpoint/2010/main" val="406630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E653B-FD11-4908-9DB2-8C2338AA5DAD}"/>
              </a:ext>
            </a:extLst>
          </p:cNvPr>
          <p:cNvSpPr>
            <a:spLocks noGrp="1"/>
          </p:cNvSpPr>
          <p:nvPr>
            <p:ph idx="1"/>
          </p:nvPr>
        </p:nvSpPr>
        <p:spPr>
          <a:xfrm>
            <a:off x="126609" y="1237956"/>
            <a:ext cx="11929403" cy="5247249"/>
          </a:xfrm>
        </p:spPr>
        <p:txBody>
          <a:bodyPr>
            <a:normAutofit lnSpcReduction="10000"/>
          </a:bodyPr>
          <a:lstStyle/>
          <a:p>
            <a:r>
              <a:rPr lang="en-IN" dirty="0"/>
              <a:t>So calcium overload in the cell</a:t>
            </a:r>
          </a:p>
          <a:p>
            <a:pPr marL="0" indent="0">
              <a:buNone/>
            </a:pPr>
            <a:endParaRPr lang="en-IN" dirty="0"/>
          </a:p>
          <a:p>
            <a:pPr marL="0" indent="0">
              <a:buNone/>
            </a:pPr>
            <a:r>
              <a:rPr lang="en-IN" dirty="0"/>
              <a:t>SHORT TERM: calcium is taken up by the mitochondria to protect the cell</a:t>
            </a:r>
          </a:p>
          <a:p>
            <a:pPr marL="0" indent="0">
              <a:buNone/>
            </a:pPr>
            <a:r>
              <a:rPr lang="en-IN" dirty="0"/>
              <a:t>CHRONICALLY: a) this diminishes voltage and occurs at the expense of ATP    production</a:t>
            </a:r>
          </a:p>
          <a:p>
            <a:pPr marL="0" indent="0">
              <a:buNone/>
            </a:pPr>
            <a:r>
              <a:rPr lang="en-IN" dirty="0"/>
              <a:t>                          b) increased calcium in the mitochondria facilitates opening of mitochondrial permeability transition pore which wipes off the negative voltage and allows matrix contents to be released to the cytosol leading to death of mitochondria as well as the cell.</a:t>
            </a:r>
          </a:p>
          <a:p>
            <a:r>
              <a:rPr lang="en-IN" dirty="0"/>
              <a:t>ATP produced in the mitochondria is transported to the microfilaments and this process is</a:t>
            </a:r>
            <a:r>
              <a:rPr lang="en-US" dirty="0"/>
              <a:t> facilitated by the location of creatine kinase, an enzyme that converts creatine phosphate to ATP.</a:t>
            </a:r>
          </a:p>
          <a:p>
            <a:endParaRPr lang="en-IN" dirty="0"/>
          </a:p>
          <a:p>
            <a:pPr marL="0" indent="0">
              <a:buNone/>
            </a:pPr>
            <a:endParaRPr lang="en-IN" dirty="0"/>
          </a:p>
        </p:txBody>
      </p:sp>
      <p:sp>
        <p:nvSpPr>
          <p:cNvPr id="4" name="Arrow: Down 3">
            <a:extLst>
              <a:ext uri="{FF2B5EF4-FFF2-40B4-BE49-F238E27FC236}">
                <a16:creationId xmlns:a16="http://schemas.microsoft.com/office/drawing/2014/main" id="{ADD5D0A2-D4D0-482F-A73F-911CDB07621B}"/>
              </a:ext>
            </a:extLst>
          </p:cNvPr>
          <p:cNvSpPr/>
          <p:nvPr/>
        </p:nvSpPr>
        <p:spPr>
          <a:xfrm>
            <a:off x="2405576" y="1730328"/>
            <a:ext cx="407963" cy="337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4022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FC58-8B74-472C-A5B3-1A1E212756FD}"/>
              </a:ext>
            </a:extLst>
          </p:cNvPr>
          <p:cNvSpPr>
            <a:spLocks noGrp="1"/>
          </p:cNvSpPr>
          <p:nvPr>
            <p:ph type="title"/>
          </p:nvPr>
        </p:nvSpPr>
        <p:spPr/>
        <p:txBody>
          <a:bodyPr/>
          <a:lstStyle/>
          <a:p>
            <a:r>
              <a:rPr lang="en-IN"/>
              <a:t>CONTRACTILE PROTEINS</a:t>
            </a:r>
          </a:p>
        </p:txBody>
      </p:sp>
      <p:sp>
        <p:nvSpPr>
          <p:cNvPr id="3" name="Content Placeholder 2">
            <a:extLst>
              <a:ext uri="{FF2B5EF4-FFF2-40B4-BE49-F238E27FC236}">
                <a16:creationId xmlns:a16="http://schemas.microsoft.com/office/drawing/2014/main" id="{FE734B56-7CEB-4DBD-8F41-9C343619DA76}"/>
              </a:ext>
            </a:extLst>
          </p:cNvPr>
          <p:cNvSpPr>
            <a:spLocks noGrp="1"/>
          </p:cNvSpPr>
          <p:nvPr>
            <p:ph idx="1"/>
          </p:nvPr>
        </p:nvSpPr>
        <p:spPr>
          <a:xfrm>
            <a:off x="838200" y="1420836"/>
            <a:ext cx="10515600" cy="5437163"/>
          </a:xfrm>
        </p:spPr>
        <p:txBody>
          <a:bodyPr>
            <a:normAutofit fontScale="85000" lnSpcReduction="10000"/>
          </a:bodyPr>
          <a:lstStyle/>
          <a:p>
            <a:r>
              <a:rPr lang="en-IN" dirty="0"/>
              <a:t>Functional contractile unit is sarcomere and energy for contraction is via ATP</a:t>
            </a:r>
          </a:p>
          <a:p>
            <a:r>
              <a:rPr lang="en-US" dirty="0"/>
              <a:t>The two chief contractile proteins are the motor protein myosin on the thick filament and actin on the thin filament.</a:t>
            </a:r>
          </a:p>
          <a:p>
            <a:r>
              <a:rPr lang="en-US" dirty="0"/>
              <a:t>The sarcomere is limited on either side by a Z-line, which with the thin filaments creates a sort of cage around the thick myosin filament that extends from the center of the sarcomere outward toward, but not reaching the Z-line.</a:t>
            </a:r>
          </a:p>
          <a:p>
            <a:r>
              <a:rPr lang="en-US" dirty="0"/>
              <a:t> During contraction, the myosin heads grab onto actin and pull the actin filaments toward the center of the sarcomere. The thin and thick filaments can thus slide over each other to shorten the sarcomere and cell length (without the individual actin or myosin molecules actually shortening). The interaction of the myosin heads with actin filaments when sufficient Ca2+ arrives from the SR is called cross-bridge cycling. As the actin filaments move inward toward the center of the sarcomere, they draw the Z-lines closer together so that the sarcomere shortens. The energy for this shortening is provided by the breakdown of ATP, made chiefly in the mitochondria.</a:t>
            </a:r>
          </a:p>
          <a:p>
            <a:endParaRPr lang="en-IN" dirty="0"/>
          </a:p>
        </p:txBody>
      </p:sp>
    </p:spTree>
    <p:extLst>
      <p:ext uri="{BB962C8B-B14F-4D97-AF65-F5344CB8AC3E}">
        <p14:creationId xmlns:p14="http://schemas.microsoft.com/office/powerpoint/2010/main" val="354933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E2872B-D356-4A51-9618-4569B15423DF}"/>
              </a:ext>
            </a:extLst>
          </p:cNvPr>
          <p:cNvPicPr>
            <a:picLocks noGrp="1" noChangeAspect="1"/>
          </p:cNvPicPr>
          <p:nvPr>
            <p:ph idx="1"/>
          </p:nvPr>
        </p:nvPicPr>
        <p:blipFill rotWithShape="1">
          <a:blip r:embed="rId2"/>
          <a:srcRect l="29677" t="49214" r="42159" b="19103"/>
          <a:stretch/>
        </p:blipFill>
        <p:spPr>
          <a:xfrm>
            <a:off x="1026943" y="1097280"/>
            <a:ext cx="10170940" cy="5078437"/>
          </a:xfrm>
          <a:prstGeom prst="rect">
            <a:avLst/>
          </a:prstGeom>
        </p:spPr>
      </p:pic>
    </p:spTree>
    <p:extLst>
      <p:ext uri="{BB962C8B-B14F-4D97-AF65-F5344CB8AC3E}">
        <p14:creationId xmlns:p14="http://schemas.microsoft.com/office/powerpoint/2010/main" val="395162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4830</Words>
  <Application>Microsoft Office PowerPoint</Application>
  <PresentationFormat>Widescreen</PresentationFormat>
  <Paragraphs>283</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MECHANISMS OF CARDIAC CONTRACTION AND RELAXATION </vt:lpstr>
      <vt:lpstr>MICROANATOMY OF CONTRACTILE CELLS AND PROTEINS</vt:lpstr>
      <vt:lpstr>PowerPoint Presentation</vt:lpstr>
      <vt:lpstr>PowerPoint Presentation</vt:lpstr>
      <vt:lpstr>PowerPoint Presentation</vt:lpstr>
      <vt:lpstr>PowerPoint Presentation</vt:lpstr>
      <vt:lpstr>PowerPoint Presentation</vt:lpstr>
      <vt:lpstr>CONTRACTILE PROTEINS</vt:lpstr>
      <vt:lpstr>PowerPoint Presentation</vt:lpstr>
      <vt:lpstr>PowerPoint Presentation</vt:lpstr>
      <vt:lpstr>Titin and length sensing</vt:lpstr>
      <vt:lpstr>PowerPoint Presentation</vt:lpstr>
      <vt:lpstr>MOLECULAR BASIS OF MUSCULAR CONTRACTION</vt:lpstr>
      <vt:lpstr>PowerPoint Presentation</vt:lpstr>
      <vt:lpstr>PowerPoint Presentation</vt:lpstr>
      <vt:lpstr>MYOSIN STRUCTURE AND FUNCTION</vt:lpstr>
      <vt:lpstr>PowerPoint Presentation</vt:lpstr>
      <vt:lpstr>PowerPoint Presentation</vt:lpstr>
      <vt:lpstr>EFFECTS OF CALCIUM</vt:lpstr>
      <vt:lpstr>PowerPoint Presentation</vt:lpstr>
      <vt:lpstr>FORCE TRANSMISSION</vt:lpstr>
      <vt:lpstr>CALCIUM RELEASE AND UPTAKE BY SARCOPLASMIC RETICULUM</vt:lpstr>
      <vt:lpstr>JUNCTIONAL SR AND RYANODINE RECEPTORS</vt:lpstr>
      <vt:lpstr>PowerPoint Presentation</vt:lpstr>
      <vt:lpstr>TURNING OFF CALCIUM RELEASE</vt:lpstr>
      <vt:lpstr>CALCIUM SPARKS AND WAVES</vt:lpstr>
      <vt:lpstr>PowerPoint Presentation</vt:lpstr>
      <vt:lpstr>PowerPoint Presentation</vt:lpstr>
      <vt:lpstr>PowerPoint Presentation</vt:lpstr>
      <vt:lpstr>SARCOLEMMAL CONTROL OF Ca2+ and Na+ </vt:lpstr>
      <vt:lpstr>Calcium channels</vt:lpstr>
      <vt:lpstr>L-Type channel continuation</vt:lpstr>
      <vt:lpstr>PowerPoint Presentation</vt:lpstr>
      <vt:lpstr>Sodium Channels</vt:lpstr>
      <vt:lpstr>PowerPoint Presentation</vt:lpstr>
      <vt:lpstr>Ion Exchangers and Pumps</vt:lpstr>
      <vt:lpstr>PowerPoint Presentation</vt:lpstr>
      <vt:lpstr>HEART RATE AND Na+/Ca2+ EXCHANGE</vt:lpstr>
      <vt:lpstr>SODIUM PUMP (Na+/K+ ATPase)</vt:lpstr>
      <vt:lpstr>ADRENARGIC SIGNALING SYSTEM</vt:lpstr>
      <vt:lpstr>PowerPoint Presentation</vt:lpstr>
      <vt:lpstr>PowerPoint Presentation</vt:lpstr>
      <vt:lpstr>PowerPoint Presentation</vt:lpstr>
      <vt:lpstr>Beta-Adrenergic Receptor Subtypes </vt:lpstr>
      <vt:lpstr>PowerPoint Presentation</vt:lpstr>
      <vt:lpstr>PowerPoint Presentation</vt:lpstr>
      <vt:lpstr>G PROTEINS</vt:lpstr>
      <vt:lpstr>PowerPoint Presentation</vt:lpstr>
      <vt:lpstr>PowerPoint Presentation</vt:lpstr>
      <vt:lpstr>Cyclic Adenosine Monophosphate and Protein Kinase A </vt:lpstr>
      <vt:lpstr>PowerPoint Presentation</vt:lpstr>
      <vt:lpstr>PowerPoint Presentation</vt:lpstr>
      <vt:lpstr>BETA- ADRENARGIC RECEPTOR DESENSITIZATION</vt:lpstr>
      <vt:lpstr>CHOLINERGIC AND NITRIC OXIDE SIGNALING</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Shilpi </dc:title>
  <dc:creator>shilpi</dc:creator>
  <cp:lastModifiedBy>shilpi</cp:lastModifiedBy>
  <cp:revision>88</cp:revision>
  <dcterms:created xsi:type="dcterms:W3CDTF">2018-10-22T19:38:34Z</dcterms:created>
  <dcterms:modified xsi:type="dcterms:W3CDTF">2018-10-27T02:49:51Z</dcterms:modified>
</cp:coreProperties>
</file>