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61" r:id="rId3"/>
    <p:sldId id="258" r:id="rId4"/>
    <p:sldId id="262" r:id="rId5"/>
    <p:sldId id="259" r:id="rId6"/>
    <p:sldId id="263" r:id="rId7"/>
    <p:sldId id="265" r:id="rId8"/>
    <p:sldId id="266" r:id="rId9"/>
    <p:sldId id="268" r:id="rId10"/>
    <p:sldId id="267" r:id="rId11"/>
    <p:sldId id="264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69" r:id="rId22"/>
    <p:sldId id="279" r:id="rId23"/>
    <p:sldId id="280" r:id="rId24"/>
    <p:sldId id="282" r:id="rId25"/>
    <p:sldId id="256" r:id="rId26"/>
  </p:sldIdLst>
  <p:sldSz cx="9144000" cy="5715000" type="screen16x1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6" y="-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14C69-436B-46B7-AB25-345FDCD2294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19D5C-67BE-4A75-86C1-7B4453320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9D5C-67BE-4A75-86C1-7B44533200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9D5C-67BE-4A75-86C1-7B44533200D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10" Type="http://schemas.openxmlformats.org/officeDocument/2006/relationships/image" Target="../media/image61.jpeg"/><Relationship Id="rId4" Type="http://schemas.openxmlformats.org/officeDocument/2006/relationships/image" Target="../media/image55.png"/><Relationship Id="rId9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3.jpeg"/><Relationship Id="rId7" Type="http://schemas.openxmlformats.org/officeDocument/2006/relationships/image" Target="../media/image66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1.png"/><Relationship Id="rId7" Type="http://schemas.openxmlformats.org/officeDocument/2006/relationships/image" Target="../media/image76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2.png"/><Relationship Id="rId4" Type="http://schemas.openxmlformats.org/officeDocument/2006/relationships/image" Target="../media/image55.png"/><Relationship Id="rId9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1.png"/><Relationship Id="rId7" Type="http://schemas.openxmlformats.org/officeDocument/2006/relationships/image" Target="../media/image81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pu-edu-in.zoom.us/j/91387211002?pwd=YTNtM2FyVEtRbXRWWkFQSi9VaGRGUT09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0872" y="-310871"/>
            <a:ext cx="1714502" cy="233624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7700"/>
            <a:ext cx="3632200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6838951" y="-819150"/>
            <a:ext cx="1485900" cy="3124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3132" y="4457700"/>
            <a:ext cx="2700867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D:\data\DPU logo\DPU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0193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880555"/>
            <a:ext cx="2133600" cy="211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0872" y="-310871"/>
            <a:ext cx="1714502" cy="233624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7700"/>
            <a:ext cx="3632200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6838951" y="-819150"/>
            <a:ext cx="1485900" cy="3124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3132" y="4457700"/>
            <a:ext cx="2700867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D:\DYP Alumni Association (DYPMEDALUM)\Programmes 2020\Online Alumni Meet 2020\Photos of Participants\Pooja &amp; Gulsh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876300"/>
            <a:ext cx="6705600" cy="4017151"/>
          </a:xfrm>
          <a:prstGeom prst="rect">
            <a:avLst/>
          </a:prstGeom>
          <a:noFill/>
          <a:effectLst>
            <a:outerShdw blurRad="63500" sx="120000" sy="120000" algn="ctr" rotWithShape="0">
              <a:srgbClr val="FF0000">
                <a:alpha val="40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4343400" y="1409700"/>
            <a:ext cx="3276600" cy="609600"/>
          </a:xfrm>
          <a:prstGeom prst="roundRect">
            <a:avLst/>
          </a:prstGeom>
          <a:gradFill flip="none" rotWithShape="1">
            <a:gsLst>
              <a:gs pos="0">
                <a:srgbClr val="FFF200">
                  <a:alpha val="31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Bahnschrift SemiBold Condensed" pitchFamily="34" charset="0"/>
              </a:rPr>
              <a:t>Gulshan</a:t>
            </a:r>
            <a:r>
              <a:rPr lang="en-US" sz="2800" b="1" dirty="0" smtClean="0">
                <a:solidFill>
                  <a:srgbClr val="002060"/>
                </a:solidFill>
                <a:latin typeface="Bahnschrift SemiBold Condensed" pitchFamily="34" charset="0"/>
              </a:rPr>
              <a:t> &amp; </a:t>
            </a:r>
            <a:r>
              <a:rPr lang="en-US" sz="2800" b="1" dirty="0" err="1" smtClean="0">
                <a:solidFill>
                  <a:srgbClr val="002060"/>
                </a:solidFill>
                <a:latin typeface="Bahnschrift SemiBold Condensed" pitchFamily="34" charset="0"/>
              </a:rPr>
              <a:t>Pooja</a:t>
            </a:r>
            <a:endParaRPr lang="en-US" sz="28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0872" y="-310871"/>
            <a:ext cx="1714502" cy="233624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7700"/>
            <a:ext cx="3632200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6838951" y="-819150"/>
            <a:ext cx="1485900" cy="3124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3132" y="4457700"/>
            <a:ext cx="2700867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D:\DYP Alumni Association (DYPMEDALUM)\Programmes 2020\Online Alumni Meet 2020\Photos of Participants\Batch 19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39903"/>
            <a:ext cx="8305800" cy="4779797"/>
          </a:xfrm>
          <a:prstGeom prst="rect">
            <a:avLst/>
          </a:prstGeom>
          <a:noFill/>
          <a:effectLst>
            <a:outerShdw blurRad="304800" sx="109000" sy="109000" algn="ctr" rotWithShape="0">
              <a:srgbClr val="C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0872" y="-310871"/>
            <a:ext cx="1714502" cy="233624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7700"/>
            <a:ext cx="3632200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6838951" y="-819150"/>
            <a:ext cx="1485900" cy="3124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3132" y="4457700"/>
            <a:ext cx="2700867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990600" y="571500"/>
            <a:ext cx="2133600" cy="2819400"/>
          </a:xfrm>
          <a:prstGeom prst="roundRect">
            <a:avLst/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Dr.Kareeshma</a:t>
            </a:r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Bahnschrift SemiBold Condensed" pitchFamily="34" charset="0"/>
              </a:rPr>
              <a:t>Wadia</a:t>
            </a:r>
            <a:endParaRPr lang="en-US" dirty="0" smtClean="0">
              <a:solidFill>
                <a:schemeClr val="bg1"/>
              </a:solidFill>
              <a:latin typeface="Bahnschrift SemiBold Condensed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Bahnschrift SemiBold Condensed" pitchFamily="34" charset="0"/>
              </a:rPr>
              <a:t>Batch 2002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590800" y="2476500"/>
            <a:ext cx="2133600" cy="2819400"/>
          </a:xfrm>
          <a:prstGeom prst="roundRect">
            <a:avLst/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r>
              <a:rPr lang="en-US" dirty="0" err="1" smtClean="0">
                <a:latin typeface="Bahnschrift SemiBold Condensed" pitchFamily="34" charset="0"/>
              </a:rPr>
              <a:t>Dr.Nilesh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Agarwal</a:t>
            </a:r>
            <a:endParaRPr lang="en-US" dirty="0" smtClean="0">
              <a:latin typeface="Bahnschrift SemiBold Condensed" pitchFamily="34" charset="0"/>
            </a:endParaRPr>
          </a:p>
          <a:p>
            <a:r>
              <a:rPr lang="en-US" dirty="0" smtClean="0">
                <a:latin typeface="Bahnschrift SemiBold Condensed" pitchFamily="34" charset="0"/>
              </a:rPr>
              <a:t>Batch  2012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343400" y="571500"/>
            <a:ext cx="2133600" cy="2819400"/>
          </a:xfrm>
          <a:prstGeom prst="roundRect">
            <a:avLst/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r>
              <a:rPr lang="en-US" dirty="0" smtClean="0">
                <a:latin typeface="Bahnschrift SemiBold Condensed" pitchFamily="34" charset="0"/>
              </a:rPr>
              <a:t>Dr </a:t>
            </a:r>
            <a:r>
              <a:rPr lang="en-US" dirty="0" err="1" smtClean="0">
                <a:latin typeface="Bahnschrift SemiBold Condensed" pitchFamily="34" charset="0"/>
              </a:rPr>
              <a:t>Aishwarya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</a:p>
          <a:p>
            <a:r>
              <a:rPr lang="en-US" dirty="0" err="1" smtClean="0">
                <a:latin typeface="Bahnschrift SemiBold Condensed" pitchFamily="34" charset="0"/>
              </a:rPr>
              <a:t>Thakre</a:t>
            </a:r>
            <a:endParaRPr lang="en-US" dirty="0" smtClean="0">
              <a:latin typeface="Bahnschrift SemiBold Condensed" pitchFamily="34" charset="0"/>
            </a:endParaRPr>
          </a:p>
          <a:p>
            <a:r>
              <a:rPr lang="en-US" dirty="0" smtClean="0">
                <a:latin typeface="Bahnschrift SemiBold Condensed" pitchFamily="34" charset="0"/>
              </a:rPr>
              <a:t>Batch 1998</a:t>
            </a:r>
          </a:p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943600" y="2628900"/>
            <a:ext cx="2133600" cy="2819400"/>
          </a:xfrm>
          <a:prstGeom prst="roundRect">
            <a:avLst/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r>
              <a:rPr lang="en-US" dirty="0" err="1" smtClean="0">
                <a:latin typeface="Bahnschrift SemiBold Condensed" pitchFamily="34" charset="0"/>
              </a:rPr>
              <a:t>Dr.Aabha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Kalro</a:t>
            </a:r>
            <a:endParaRPr lang="en-US" dirty="0" smtClean="0">
              <a:latin typeface="Bahnschrift SemiBold Condensed" pitchFamily="34" charset="0"/>
            </a:endParaRPr>
          </a:p>
          <a:p>
            <a:r>
              <a:rPr lang="en-US" dirty="0" smtClean="0">
                <a:latin typeface="Bahnschrift SemiBold Condensed" pitchFamily="34" charset="0"/>
              </a:rPr>
              <a:t>Batch 1997</a:t>
            </a:r>
          </a:p>
          <a:p>
            <a:pPr algn="ctr"/>
            <a:endParaRPr lang="en-US" dirty="0"/>
          </a:p>
        </p:txBody>
      </p:sp>
      <p:pic>
        <p:nvPicPr>
          <p:cNvPr id="14" name="Picture 2" descr="D:\DYP Alumni Association (DYPMEDALUM)\Programmes 2020\Online Alumni Meet 2020\Photos of Participants\Dr Kareeshma Wadi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3001" y="705972"/>
            <a:ext cx="1752599" cy="1694328"/>
          </a:xfrm>
          <a:prstGeom prst="rect">
            <a:avLst/>
          </a:prstGeom>
          <a:noFill/>
        </p:spPr>
      </p:pic>
      <p:pic>
        <p:nvPicPr>
          <p:cNvPr id="15" name="Picture 2" descr="C:\Users\HP\Desktop\Nilesh agarw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628900"/>
            <a:ext cx="1524000" cy="2057400"/>
          </a:xfrm>
          <a:prstGeom prst="rect">
            <a:avLst/>
          </a:prstGeom>
          <a:noFill/>
        </p:spPr>
      </p:pic>
      <p:pic>
        <p:nvPicPr>
          <p:cNvPr id="16" name="Picture 2" descr="D:\DYP Alumni Association (DYPMEDALUM)\Programmes 2020\Online Alumni Meet 2020\Photos of Participants\Aishwarya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572000" y="647700"/>
            <a:ext cx="1676400" cy="1828800"/>
          </a:xfrm>
          <a:prstGeom prst="rect">
            <a:avLst/>
          </a:prstGeom>
          <a:noFill/>
        </p:spPr>
      </p:pic>
      <p:pic>
        <p:nvPicPr>
          <p:cNvPr id="17" name="Picture 3" descr="D:\DYP Alumni Association (DYPMEDALUM)\Programmes 2020\Online Alumni Meet 2020\Photos of Participants\Aabha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096000" y="2781300"/>
            <a:ext cx="1752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0872" y="-310871"/>
            <a:ext cx="1714502" cy="233624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7700"/>
            <a:ext cx="3632200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6838951" y="-819150"/>
            <a:ext cx="1485900" cy="3124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3132" y="4457700"/>
            <a:ext cx="2700867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 Diagonal Corner Rectangle 7"/>
          <p:cNvSpPr/>
          <p:nvPr/>
        </p:nvSpPr>
        <p:spPr>
          <a:xfrm flipH="1">
            <a:off x="381000" y="342900"/>
            <a:ext cx="2438400" cy="3124200"/>
          </a:xfrm>
          <a:prstGeom prst="round2DiagRect">
            <a:avLst/>
          </a:prstGeom>
          <a:gradFill>
            <a:gsLst>
              <a:gs pos="2900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 scaled="0"/>
          </a:gradFill>
          <a:ln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Bahnschrift SemiBold Condensed" pitchFamily="34" charset="0"/>
              </a:rPr>
              <a:t>Dr.Rohan</a:t>
            </a:r>
            <a:r>
              <a:rPr lang="en-US" dirty="0" smtClean="0">
                <a:solidFill>
                  <a:schemeClr val="tx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hnschrift SemiBold Condensed" pitchFamily="34" charset="0"/>
              </a:rPr>
              <a:t>Rajwardhan</a:t>
            </a:r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hnschrift SemiBold Condensed" pitchFamily="34" charset="0"/>
              </a:rPr>
              <a:t>Batch  2012</a:t>
            </a:r>
          </a:p>
          <a:p>
            <a:pPr algn="ctr"/>
            <a:endParaRPr lang="en-US" dirty="0"/>
          </a:p>
        </p:txBody>
      </p:sp>
      <p:sp>
        <p:nvSpPr>
          <p:cNvPr id="13" name="Round Diagonal Corner Rectangle 12"/>
          <p:cNvSpPr/>
          <p:nvPr/>
        </p:nvSpPr>
        <p:spPr>
          <a:xfrm flipH="1">
            <a:off x="2286000" y="2324100"/>
            <a:ext cx="2438400" cy="3124200"/>
          </a:xfrm>
          <a:prstGeom prst="round2DiagRect">
            <a:avLst/>
          </a:prstGeom>
          <a:gradFill>
            <a:gsLst>
              <a:gs pos="2900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 scaled="0"/>
          </a:gradFill>
          <a:ln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Bahnschrift SemiBold Condensed" pitchFamily="34" charset="0"/>
              </a:rPr>
              <a:t>Dr.Rutuj</a:t>
            </a:r>
            <a:r>
              <a:rPr lang="en-US" dirty="0" smtClean="0">
                <a:solidFill>
                  <a:schemeClr val="tx1"/>
                </a:solidFill>
                <a:latin typeface="Bahnschrift SemiBold Condensed" pitchFamily="34" charset="0"/>
              </a:rPr>
              <a:t> Mali </a:t>
            </a:r>
          </a:p>
          <a:p>
            <a:r>
              <a:rPr lang="en-US" dirty="0" smtClean="0">
                <a:solidFill>
                  <a:schemeClr val="tx1"/>
                </a:solidFill>
                <a:latin typeface="Bahnschrift SemiBold Condensed" pitchFamily="34" charset="0"/>
              </a:rPr>
              <a:t>Batch  2013</a:t>
            </a:r>
          </a:p>
          <a:p>
            <a:pPr algn="ctr"/>
            <a:endParaRPr lang="en-US" dirty="0"/>
          </a:p>
        </p:txBody>
      </p:sp>
      <p:sp>
        <p:nvSpPr>
          <p:cNvPr id="14" name="Round Diagonal Corner Rectangle 13"/>
          <p:cNvSpPr/>
          <p:nvPr/>
        </p:nvSpPr>
        <p:spPr>
          <a:xfrm flipH="1">
            <a:off x="4343400" y="342900"/>
            <a:ext cx="2438400" cy="3124200"/>
          </a:xfrm>
          <a:prstGeom prst="round2DiagRect">
            <a:avLst/>
          </a:prstGeom>
          <a:gradFill>
            <a:gsLst>
              <a:gs pos="2900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 scaled="0"/>
          </a:gradFill>
          <a:ln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Bahnschrift SemiBold Condensed" pitchFamily="34" charset="0"/>
              </a:rPr>
              <a:t>Dr.Manjari</a:t>
            </a:r>
            <a:r>
              <a:rPr lang="en-US" dirty="0" smtClean="0">
                <a:solidFill>
                  <a:schemeClr val="tx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hnschrift SemiBold Condensed" pitchFamily="34" charset="0"/>
              </a:rPr>
              <a:t>Agarwal</a:t>
            </a:r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hnschrift SemiBold Condensed" pitchFamily="34" charset="0"/>
              </a:rPr>
              <a:t>Batch 1996</a:t>
            </a:r>
          </a:p>
          <a:p>
            <a:pPr algn="ctr"/>
            <a:endParaRPr lang="en-US" dirty="0"/>
          </a:p>
        </p:txBody>
      </p:sp>
      <p:sp>
        <p:nvSpPr>
          <p:cNvPr id="15" name="Round Diagonal Corner Rectangle 14"/>
          <p:cNvSpPr/>
          <p:nvPr/>
        </p:nvSpPr>
        <p:spPr>
          <a:xfrm flipH="1">
            <a:off x="6324600" y="2324100"/>
            <a:ext cx="2438400" cy="3124200"/>
          </a:xfrm>
          <a:prstGeom prst="round2DiagRect">
            <a:avLst/>
          </a:prstGeom>
          <a:gradFill>
            <a:gsLst>
              <a:gs pos="2900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 scaled="0"/>
          </a:gradFill>
          <a:ln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Bahnschrift SemiBold Condensed" pitchFamily="34" charset="0"/>
              </a:rPr>
              <a:t>Dr.Girija</a:t>
            </a:r>
            <a:r>
              <a:rPr lang="en-US" dirty="0" smtClean="0">
                <a:solidFill>
                  <a:schemeClr val="tx1"/>
                </a:solidFill>
                <a:latin typeface="Bahnschrift SemiBold Condensed" pitchFamily="34" charset="0"/>
              </a:rPr>
              <a:t> Patil</a:t>
            </a:r>
          </a:p>
          <a:p>
            <a:r>
              <a:rPr lang="en-US" dirty="0" smtClean="0">
                <a:solidFill>
                  <a:schemeClr val="tx1"/>
                </a:solidFill>
                <a:latin typeface="Bahnschrift SemiBold Condensed" pitchFamily="34" charset="0"/>
              </a:rPr>
              <a:t>Batch 1996</a:t>
            </a:r>
          </a:p>
          <a:p>
            <a:pPr algn="ctr"/>
            <a:endParaRPr lang="en-US" dirty="0"/>
          </a:p>
        </p:txBody>
      </p:sp>
      <p:pic>
        <p:nvPicPr>
          <p:cNvPr id="16" name="Picture 2" descr="D:\DYP Alumni Association (DYPMEDALUM)\Programmes 2020\Online Alumni Meet 2020\Photos of Participants\Rohan Rajwardhan 3photo 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3400" y="495300"/>
            <a:ext cx="1584230" cy="2133601"/>
          </a:xfrm>
          <a:prstGeom prst="rect">
            <a:avLst/>
          </a:prstGeom>
          <a:noFill/>
        </p:spPr>
      </p:pic>
      <p:pic>
        <p:nvPicPr>
          <p:cNvPr id="17" name="Picture 4" descr="C:\Users\HP\Desktop\Dr Rutuj Mali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438399" y="2476501"/>
            <a:ext cx="1854509" cy="2285999"/>
          </a:xfrm>
          <a:prstGeom prst="rect">
            <a:avLst/>
          </a:prstGeom>
          <a:noFill/>
        </p:spPr>
      </p:pic>
      <p:pic>
        <p:nvPicPr>
          <p:cNvPr id="18" name="Picture 3" descr="D:\DYP Alumni Association (DYPMEDALUM)\Programmes 2020\Online Alumni Meet 2020\Photos of Participants\Dr Manjari Agarwal photo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495800" y="495301"/>
            <a:ext cx="1752600" cy="2209800"/>
          </a:xfrm>
          <a:prstGeom prst="rect">
            <a:avLst/>
          </a:prstGeom>
          <a:noFill/>
        </p:spPr>
      </p:pic>
      <p:pic>
        <p:nvPicPr>
          <p:cNvPr id="19" name="Picture 2" descr="D:\DYP Alumni Association (DYPMEDALUM)\Programmes 2020\Online Alumni Meet 2020\Photos of Participants\Girija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477000" y="2445180"/>
            <a:ext cx="1905000" cy="239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0872" y="-310871"/>
            <a:ext cx="1714502" cy="233624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7700"/>
            <a:ext cx="3632200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6838951" y="-819150"/>
            <a:ext cx="1485900" cy="3124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3132" y="4457700"/>
            <a:ext cx="2700867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8" name="Snip and Round Single Corner Rectangle 7"/>
          <p:cNvSpPr/>
          <p:nvPr/>
        </p:nvSpPr>
        <p:spPr>
          <a:xfrm rot="10800000" flipV="1">
            <a:off x="381000" y="647700"/>
            <a:ext cx="2057400" cy="3352800"/>
          </a:xfrm>
          <a:prstGeom prst="snipRoundRect">
            <a:avLst/>
          </a:prstGeom>
          <a:gradFill>
            <a:gsLst>
              <a:gs pos="100000">
                <a:srgbClr val="FF3399">
                  <a:alpha val="1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Bahnschrift SemiBold Condensed" pitchFamily="34" charset="0"/>
              </a:rPr>
              <a:t>Dr.Sarang</a:t>
            </a:r>
            <a:r>
              <a:rPr lang="en-US" dirty="0" smtClean="0">
                <a:solidFill>
                  <a:schemeClr val="tx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hnschrift SemiBold Condensed" pitchFamily="34" charset="0"/>
              </a:rPr>
              <a:t>Gotecha</a:t>
            </a:r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hnschrift SemiBold Condensed" pitchFamily="34" charset="0"/>
              </a:rPr>
              <a:t>MS Batch </a:t>
            </a:r>
            <a:r>
              <a:rPr lang="en-IN" dirty="0" smtClean="0">
                <a:solidFill>
                  <a:schemeClr val="tx1"/>
                </a:solidFill>
                <a:latin typeface="Bahnschrift SemiBold Condensed" pitchFamily="34" charset="0"/>
              </a:rPr>
              <a:t>-2009,2012</a:t>
            </a:r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2" name="Snip and Round Single Corner Rectangle 11"/>
          <p:cNvSpPr/>
          <p:nvPr/>
        </p:nvSpPr>
        <p:spPr>
          <a:xfrm rot="10800000" flipV="1">
            <a:off x="2514600" y="1790700"/>
            <a:ext cx="2057400" cy="3429000"/>
          </a:xfrm>
          <a:prstGeom prst="snipRoundRect">
            <a:avLst/>
          </a:prstGeom>
          <a:gradFill>
            <a:gsLst>
              <a:gs pos="100000">
                <a:srgbClr val="FF3399">
                  <a:alpha val="1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Bahnschrift SemiBold Condensed" pitchFamily="34" charset="0"/>
              </a:rPr>
              <a:t>Dr.Nikhil</a:t>
            </a:r>
            <a:r>
              <a:rPr lang="en-US" dirty="0" smtClean="0">
                <a:solidFill>
                  <a:schemeClr val="tx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hnschrift SemiBold Condensed" pitchFamily="34" charset="0"/>
              </a:rPr>
              <a:t>Toshniwal</a:t>
            </a:r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hnschrift SemiBold Condensed" pitchFamily="34" charset="0"/>
              </a:rPr>
              <a:t>MS Batch 2017</a:t>
            </a:r>
          </a:p>
          <a:p>
            <a:pPr algn="ctr"/>
            <a:endParaRPr lang="en-US" dirty="0"/>
          </a:p>
        </p:txBody>
      </p:sp>
      <p:sp>
        <p:nvSpPr>
          <p:cNvPr id="13" name="Snip and Round Single Corner Rectangle 12"/>
          <p:cNvSpPr/>
          <p:nvPr/>
        </p:nvSpPr>
        <p:spPr>
          <a:xfrm rot="10800000" flipV="1">
            <a:off x="4648200" y="647700"/>
            <a:ext cx="2057400" cy="3428999"/>
          </a:xfrm>
          <a:prstGeom prst="snipRoundRect">
            <a:avLst/>
          </a:prstGeom>
          <a:gradFill>
            <a:gsLst>
              <a:gs pos="100000">
                <a:srgbClr val="FF3399">
                  <a:alpha val="1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Bahnschrift SemiBold Condensed" pitchFamily="34" charset="0"/>
              </a:rPr>
              <a:t>Dr.Rutuja</a:t>
            </a:r>
            <a:r>
              <a:rPr lang="en-US" dirty="0" smtClean="0">
                <a:solidFill>
                  <a:schemeClr val="tx1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hnschrift SemiBold Condensed" pitchFamily="34" charset="0"/>
              </a:rPr>
              <a:t>Raktkanthiwar</a:t>
            </a:r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hnschrift SemiBold Condensed" pitchFamily="34" charset="0"/>
              </a:rPr>
              <a:t>Batch 2012</a:t>
            </a:r>
          </a:p>
          <a:p>
            <a:pPr algn="ctr"/>
            <a:endParaRPr lang="en-US" dirty="0"/>
          </a:p>
        </p:txBody>
      </p:sp>
      <p:sp>
        <p:nvSpPr>
          <p:cNvPr id="14" name="Snip and Round Single Corner Rectangle 13"/>
          <p:cNvSpPr/>
          <p:nvPr/>
        </p:nvSpPr>
        <p:spPr>
          <a:xfrm rot="10800000" flipV="1">
            <a:off x="6781800" y="1790700"/>
            <a:ext cx="2057400" cy="3429000"/>
          </a:xfrm>
          <a:prstGeom prst="snipRoundRect">
            <a:avLst/>
          </a:prstGeom>
          <a:gradFill>
            <a:gsLst>
              <a:gs pos="100000">
                <a:srgbClr val="FF3399">
                  <a:alpha val="1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hnschrift SemiBold Condensed" pitchFamily="34" charset="0"/>
              </a:rPr>
              <a:t>Dr. </a:t>
            </a:r>
            <a:r>
              <a:rPr lang="en-US" dirty="0" err="1" smtClean="0">
                <a:solidFill>
                  <a:schemeClr val="tx1"/>
                </a:solidFill>
                <a:latin typeface="Bahnschrift SemiBold Condensed" pitchFamily="34" charset="0"/>
              </a:rPr>
              <a:t>Isha</a:t>
            </a:r>
            <a:r>
              <a:rPr lang="en-US" dirty="0" smtClean="0">
                <a:solidFill>
                  <a:schemeClr val="tx1"/>
                </a:solidFill>
                <a:latin typeface="Bahnschrift SemiBold Condensed" pitchFamily="34" charset="0"/>
              </a:rPr>
              <a:t> Oak</a:t>
            </a:r>
          </a:p>
          <a:p>
            <a:r>
              <a:rPr lang="en-US" dirty="0" smtClean="0">
                <a:solidFill>
                  <a:schemeClr val="tx1"/>
                </a:solidFill>
                <a:latin typeface="Bahnschrift SemiBold Condensed" pitchFamily="34" charset="0"/>
              </a:rPr>
              <a:t> Batch </a:t>
            </a:r>
            <a:r>
              <a:rPr lang="en-IN" dirty="0" smtClean="0">
                <a:solidFill>
                  <a:schemeClr val="tx1"/>
                </a:solidFill>
                <a:latin typeface="Bahnschrift SemiBold Condensed" pitchFamily="34" charset="0"/>
              </a:rPr>
              <a:t>-2012</a:t>
            </a:r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15" name="Picture 2" descr="D:\DYP Alumni Association (DYPMEDALUM)\Programmes 2020\Online Alumni Meet 2020\Photos of Participants\Sarang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3399" y="952499"/>
            <a:ext cx="1758747" cy="23622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171700"/>
            <a:ext cx="1828800" cy="240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 descr="D:\DYP Alumni Association (DYPMEDALUM)\Programmes 2020\Online Alumni Meet 2020\Photos of Participants\Rutuj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724400" y="952500"/>
            <a:ext cx="1905000" cy="2209800"/>
          </a:xfrm>
          <a:prstGeom prst="rect">
            <a:avLst/>
          </a:prstGeom>
          <a:noFill/>
        </p:spPr>
      </p:pic>
      <p:pic>
        <p:nvPicPr>
          <p:cNvPr id="16" name="Picture 3" descr="D:\DYP Alumni Association (DYPMEDALUM)\Programmes 2020\Online Alumni Meet 2020\Photos of Participants\Isha oak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858000" y="2171700"/>
            <a:ext cx="18288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8149" y="-438149"/>
            <a:ext cx="2857502" cy="373379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467100"/>
            <a:ext cx="6493933" cy="22479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5543551" y="-590551"/>
            <a:ext cx="3009900" cy="419100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96731" y="3086100"/>
            <a:ext cx="5647267" cy="26289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 Diagonal Corner Rectangle 7"/>
          <p:cNvSpPr/>
          <p:nvPr/>
        </p:nvSpPr>
        <p:spPr>
          <a:xfrm flipH="1">
            <a:off x="152400" y="342900"/>
            <a:ext cx="2438400" cy="3276600"/>
          </a:xfrm>
          <a:prstGeom prst="round2DiagRect">
            <a:avLst/>
          </a:prstGeom>
          <a:gradFill flip="none" rotWithShape="1">
            <a:gsLst>
              <a:gs pos="52000">
                <a:srgbClr val="C00000">
                  <a:alpha val="48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Dr. 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Kavyachand</a:t>
            </a:r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Yalamudi</a:t>
            </a:r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MD, Batch 2012</a:t>
            </a:r>
          </a:p>
          <a:p>
            <a:pPr algn="ctr"/>
            <a:endParaRPr lang="en-US" dirty="0"/>
          </a:p>
        </p:txBody>
      </p:sp>
      <p:sp>
        <p:nvSpPr>
          <p:cNvPr id="9" name="Round Diagonal Corner Rectangle 8"/>
          <p:cNvSpPr/>
          <p:nvPr/>
        </p:nvSpPr>
        <p:spPr>
          <a:xfrm flipH="1">
            <a:off x="2209800" y="2095500"/>
            <a:ext cx="2438400" cy="3124200"/>
          </a:xfrm>
          <a:prstGeom prst="round2DiagRect">
            <a:avLst/>
          </a:prstGeom>
          <a:gradFill flip="none" rotWithShape="1">
            <a:gsLst>
              <a:gs pos="52000">
                <a:srgbClr val="C00000">
                  <a:alpha val="48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Dr.Anuj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Nayak</a:t>
            </a:r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Batch 2012</a:t>
            </a:r>
          </a:p>
          <a:p>
            <a:pPr algn="ctr"/>
            <a:endParaRPr lang="en-US" dirty="0"/>
          </a:p>
        </p:txBody>
      </p:sp>
      <p:sp>
        <p:nvSpPr>
          <p:cNvPr id="10" name="Round Diagonal Corner Rectangle 9"/>
          <p:cNvSpPr/>
          <p:nvPr/>
        </p:nvSpPr>
        <p:spPr>
          <a:xfrm flipH="1">
            <a:off x="4267200" y="342900"/>
            <a:ext cx="2438400" cy="3124200"/>
          </a:xfrm>
          <a:prstGeom prst="round2DiagRect">
            <a:avLst/>
          </a:prstGeom>
          <a:gradFill flip="none" rotWithShape="1">
            <a:gsLst>
              <a:gs pos="52000">
                <a:srgbClr val="C00000">
                  <a:alpha val="48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Dr.Renu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Deshpande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Joshi</a:t>
            </a:r>
          </a:p>
          <a:p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Batch 1996</a:t>
            </a:r>
          </a:p>
          <a:p>
            <a:pPr algn="ctr"/>
            <a:endParaRPr lang="en-US" dirty="0">
              <a:latin typeface="Bahnschrift SemiBold Condensed" pitchFamily="34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 flipH="1">
            <a:off x="6477000" y="2095500"/>
            <a:ext cx="2438400" cy="3124200"/>
          </a:xfrm>
          <a:prstGeom prst="round2DiagRect">
            <a:avLst/>
          </a:prstGeom>
          <a:gradFill flip="none" rotWithShape="1">
            <a:gsLst>
              <a:gs pos="52000">
                <a:srgbClr val="C00000">
                  <a:alpha val="48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SemiBold Condensed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Dr.Ritu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Malhotra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Lokhande</a:t>
            </a:r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Batch 1996</a:t>
            </a:r>
          </a:p>
          <a:p>
            <a:pPr algn="ctr"/>
            <a:endParaRPr lang="en-US" dirty="0"/>
          </a:p>
        </p:txBody>
      </p:sp>
      <p:pic>
        <p:nvPicPr>
          <p:cNvPr id="13" name="Picture 3" descr="D:\DYP Alumni Association (DYPMEDALUM)\Programmes 2020\Online Alumni Meet 2020\Photos of Participants\anuj nayak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62200" y="2324100"/>
            <a:ext cx="1847257" cy="2209800"/>
          </a:xfrm>
          <a:prstGeom prst="rect">
            <a:avLst/>
          </a:prstGeom>
          <a:noFill/>
        </p:spPr>
      </p:pic>
      <p:pic>
        <p:nvPicPr>
          <p:cNvPr id="14" name="Picture 2" descr="D:\DYP Alumni Association (DYPMEDALUM)\Programmes 2020\Online Alumni Meet 2020\Photos of Participants\Renu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19600" y="495300"/>
            <a:ext cx="1983346" cy="2286000"/>
          </a:xfrm>
          <a:prstGeom prst="rect">
            <a:avLst/>
          </a:prstGeom>
          <a:noFill/>
        </p:spPr>
      </p:pic>
      <p:pic>
        <p:nvPicPr>
          <p:cNvPr id="15" name="Picture 3" descr="D:\DYP Alumni Association (DYPMEDALUM)\Programmes 2020\Online Alumni Meet 2020\Photos of Participants\Ritu photo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29399" y="2247900"/>
            <a:ext cx="2057401" cy="236219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16344"/>
            <a:ext cx="1828800" cy="224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1950" y="-361950"/>
            <a:ext cx="2933700" cy="365759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62300"/>
            <a:ext cx="3632200" cy="25527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6038851" y="-19050"/>
            <a:ext cx="3086100" cy="3124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3131" y="3238500"/>
            <a:ext cx="2700867" cy="24765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D:\DYP Alumni Association (DYPMEDALUM)\Programmes 2020\Online Alumni Meet 2020\Photos of Participants\Char Log Kya Boleng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14300"/>
            <a:ext cx="54864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0872" y="-310871"/>
            <a:ext cx="1714502" cy="233624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7700"/>
            <a:ext cx="3632200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6838951" y="-819150"/>
            <a:ext cx="1485900" cy="3124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3132" y="4457700"/>
            <a:ext cx="2700867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owchart: Process 7"/>
          <p:cNvSpPr/>
          <p:nvPr/>
        </p:nvSpPr>
        <p:spPr>
          <a:xfrm>
            <a:off x="304800" y="342900"/>
            <a:ext cx="2571768" cy="3051048"/>
          </a:xfrm>
          <a:prstGeom prst="flowChartProcess">
            <a:avLst/>
          </a:prstGeom>
          <a:gradFill>
            <a:gsLst>
              <a:gs pos="20000">
                <a:srgbClr val="C00000">
                  <a:alpha val="48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9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Dr.Dhrithi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Mushthi</a:t>
            </a:r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Batch 2014</a:t>
            </a:r>
            <a:endParaRPr lang="en-US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2438400" y="2324100"/>
            <a:ext cx="2571768" cy="3051048"/>
          </a:xfrm>
          <a:prstGeom prst="flowChartProcess">
            <a:avLst/>
          </a:prstGeom>
          <a:gradFill>
            <a:gsLst>
              <a:gs pos="20000">
                <a:srgbClr val="C00000">
                  <a:alpha val="48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9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Dr.Riddhi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Bora</a:t>
            </a:r>
          </a:p>
          <a:p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Batch  2013</a:t>
            </a:r>
            <a:endParaRPr lang="en-US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4267200" y="342900"/>
            <a:ext cx="2571768" cy="3051048"/>
          </a:xfrm>
          <a:prstGeom prst="flowChartProcess">
            <a:avLst/>
          </a:prstGeom>
          <a:gradFill>
            <a:gsLst>
              <a:gs pos="20000">
                <a:srgbClr val="C00000">
                  <a:alpha val="48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9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Dr.Gayatri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Kulkarni</a:t>
            </a:r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Batch 1996</a:t>
            </a:r>
            <a:endParaRPr lang="en-US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6248400" y="2324100"/>
            <a:ext cx="2571768" cy="3051048"/>
          </a:xfrm>
          <a:prstGeom prst="flowChartProcess">
            <a:avLst/>
          </a:prstGeom>
          <a:gradFill>
            <a:gsLst>
              <a:gs pos="20000">
                <a:srgbClr val="C00000">
                  <a:alpha val="48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9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Dr.Jaspreet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Kaur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Nagpal</a:t>
            </a:r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Batch 2000</a:t>
            </a:r>
            <a:endParaRPr lang="en-US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12" name="Picture 2" descr="D:\DYP Alumni Association (DYPMEDALUM)\Programmes 2020\Online Alumni Meet 2020\Photos of Participants\Dhrithi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7200" y="495300"/>
            <a:ext cx="1676400" cy="2057400"/>
          </a:xfrm>
          <a:prstGeom prst="rect">
            <a:avLst/>
          </a:prstGeom>
          <a:noFill/>
        </p:spPr>
      </p:pic>
      <p:pic>
        <p:nvPicPr>
          <p:cNvPr id="13" name="Picture 3" descr="D:\DYP Alumni Association (DYPMEDALUM)\Programmes 2020\Online Alumni Meet 2020\Photos of Participants\riddhi 2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514600" y="2476500"/>
            <a:ext cx="1676400" cy="2286000"/>
          </a:xfrm>
          <a:prstGeom prst="rect">
            <a:avLst/>
          </a:prstGeom>
          <a:noFill/>
        </p:spPr>
      </p:pic>
      <p:pic>
        <p:nvPicPr>
          <p:cNvPr id="14" name="Picture 3" descr="C:\Users\HP\Desktop\Jaspreet Kaur Nagp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2476500"/>
            <a:ext cx="1600200" cy="2133600"/>
          </a:xfrm>
          <a:prstGeom prst="rect">
            <a:avLst/>
          </a:prstGeom>
          <a:noFill/>
        </p:spPr>
      </p:pic>
      <p:pic>
        <p:nvPicPr>
          <p:cNvPr id="15" name="Picture 2" descr="D:\DYP Alumni Association (DYPMEDALUM)\Programmes 2020\Online Alumni Meet 2020\Photos of Participants\gayatri.jpe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419600" y="419100"/>
            <a:ext cx="1752600" cy="222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0872" y="-310871"/>
            <a:ext cx="1714502" cy="233624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7700"/>
            <a:ext cx="3632200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6838951" y="-819150"/>
            <a:ext cx="1485900" cy="3124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3132" y="4457700"/>
            <a:ext cx="2700867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D:\DYP Alumni Association (DYPMEDALUM)\Programmes 2020\Online Alumni Meet 2020\Photos of Participants\Batch 2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14300"/>
            <a:ext cx="8763000" cy="5410200"/>
          </a:xfrm>
          <a:prstGeom prst="rect">
            <a:avLst/>
          </a:prstGeom>
          <a:noFill/>
          <a:effectLst>
            <a:outerShdw blurRad="241300" dist="50800" dir="5400000" sx="103000" sy="103000" algn="ctr" rotWithShape="0">
              <a:schemeClr val="accent2">
                <a:lumMod val="50000"/>
              </a:scheme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150" y="-57149"/>
            <a:ext cx="1714502" cy="182879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67300"/>
            <a:ext cx="1871133" cy="6477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7410450" y="-247650"/>
            <a:ext cx="1485900" cy="1981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162799" y="4792718"/>
            <a:ext cx="1981199" cy="92228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E7EE8C9-6134-4840-A60F-37308E4BD2DD}"/>
              </a:ext>
            </a:extLst>
          </p:cNvPr>
          <p:cNvSpPr txBox="1"/>
          <p:nvPr/>
        </p:nvSpPr>
        <p:spPr>
          <a:xfrm>
            <a:off x="3408100" y="404081"/>
            <a:ext cx="2607855" cy="102612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hi-IN" sz="6200" b="1" dirty="0">
                <a:solidFill>
                  <a:srgbClr val="C00000"/>
                </a:solidFill>
              </a:rPr>
              <a:t>सफर...</a:t>
            </a:r>
            <a:endParaRPr lang="en-US" sz="62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82A5AB-4C08-2540-9BA7-F28185934A3D}"/>
              </a:ext>
            </a:extLst>
          </p:cNvPr>
          <p:cNvSpPr txBox="1"/>
          <p:nvPr/>
        </p:nvSpPr>
        <p:spPr>
          <a:xfrm>
            <a:off x="3429000" y="4457700"/>
            <a:ext cx="1920166" cy="68757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sz="2000" dirty="0" smtClean="0">
                <a:latin typeface="Bahnschrift SemiBold Condensed" pitchFamily="34" charset="0"/>
              </a:rPr>
              <a:t>          Directed by</a:t>
            </a:r>
          </a:p>
          <a:p>
            <a:r>
              <a:rPr lang="en-US" sz="2000" dirty="0" smtClean="0">
                <a:latin typeface="Bahnschrift SemiBold Condensed" pitchFamily="34" charset="0"/>
              </a:rPr>
              <a:t>Dr. </a:t>
            </a:r>
            <a:r>
              <a:rPr lang="en-US" sz="2000" dirty="0" err="1" smtClean="0">
                <a:latin typeface="Bahnschrift SemiBold Condensed" pitchFamily="34" charset="0"/>
              </a:rPr>
              <a:t>Srishti</a:t>
            </a:r>
            <a:r>
              <a:rPr lang="en-US" sz="2000" dirty="0" smtClean="0">
                <a:latin typeface="Bahnschrift SemiBold Condensed" pitchFamily="34" charset="0"/>
              </a:rPr>
              <a:t> </a:t>
            </a:r>
            <a:r>
              <a:rPr lang="en-US" sz="2000" dirty="0">
                <a:latin typeface="Bahnschrift SemiBold Condensed" pitchFamily="34" charset="0"/>
              </a:rPr>
              <a:t>Mohapatra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B1C693E-D1C4-D249-AA49-3CC4BAEBB9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2889" r="12699" b="22743"/>
          <a:stretch/>
        </p:blipFill>
        <p:spPr>
          <a:xfrm>
            <a:off x="3429000" y="1485900"/>
            <a:ext cx="1756731" cy="2926472"/>
          </a:xfrm>
          <a:prstGeom prst="rect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  <a:tileRect/>
            </a:gradFill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F624122-A5A7-0A4C-B694-F2FA2B5B266E}"/>
              </a:ext>
            </a:extLst>
          </p:cNvPr>
          <p:cNvSpPr txBox="1"/>
          <p:nvPr/>
        </p:nvSpPr>
        <p:spPr>
          <a:xfrm>
            <a:off x="1219200" y="4457700"/>
            <a:ext cx="1828800" cy="964573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000" dirty="0">
                <a:latin typeface="Bahnschrift SemiBold Condensed" pitchFamily="34" charset="0"/>
              </a:rPr>
              <a:t> </a:t>
            </a:r>
            <a:r>
              <a:rPr lang="en-US" sz="2000" dirty="0" smtClean="0">
                <a:latin typeface="Bahnschrift SemiBold Condensed" pitchFamily="34" charset="0"/>
              </a:rPr>
              <a:t>          Music by</a:t>
            </a:r>
          </a:p>
          <a:p>
            <a:r>
              <a:rPr lang="en-US" sz="2000" dirty="0" smtClean="0">
                <a:latin typeface="Bahnschrift SemiBold Condensed" pitchFamily="34" charset="0"/>
              </a:rPr>
              <a:t>     </a:t>
            </a:r>
            <a:r>
              <a:rPr lang="en-US" sz="2000" dirty="0" err="1" smtClean="0">
                <a:latin typeface="Bahnschrift SemiBold Condensed" pitchFamily="34" charset="0"/>
              </a:rPr>
              <a:t>Anand</a:t>
            </a:r>
            <a:r>
              <a:rPr lang="en-US" sz="2000" dirty="0" smtClean="0">
                <a:latin typeface="Bahnschrift SemiBold Condensed" pitchFamily="34" charset="0"/>
              </a:rPr>
              <a:t>  </a:t>
            </a:r>
            <a:r>
              <a:rPr lang="en-US" sz="2000" dirty="0" err="1" smtClean="0">
                <a:latin typeface="Bahnschrift SemiBold Condensed" pitchFamily="34" charset="0"/>
              </a:rPr>
              <a:t>Godbole</a:t>
            </a:r>
            <a:endParaRPr lang="en-US" sz="2000" dirty="0" smtClean="0">
              <a:latin typeface="Bahnschrift SemiBold Condensed" pitchFamily="34" charset="0"/>
            </a:endParaRPr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485900"/>
            <a:ext cx="1796288" cy="2902739"/>
          </a:xfrm>
          <a:prstGeom prst="rect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  <a:tileRect/>
            </a:gra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485900"/>
            <a:ext cx="1952549" cy="2920479"/>
          </a:xfrm>
          <a:prstGeom prst="rect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  <a:tileRect/>
            </a:gradFill>
          </a:ln>
        </p:spPr>
      </p:pic>
      <p:sp>
        <p:nvSpPr>
          <p:cNvPr id="14" name="Rectangle 13"/>
          <p:cNvSpPr/>
          <p:nvPr/>
        </p:nvSpPr>
        <p:spPr>
          <a:xfrm>
            <a:off x="5562600" y="4457700"/>
            <a:ext cx="1974668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900" dirty="0" smtClean="0"/>
              <a:t>        </a:t>
            </a:r>
            <a:r>
              <a:rPr lang="en-US" sz="2000" dirty="0" smtClean="0">
                <a:latin typeface="Bahnschrift SemiBold Condensed" pitchFamily="34" charset="0"/>
              </a:rPr>
              <a:t>Cinematography by</a:t>
            </a:r>
          </a:p>
          <a:p>
            <a:pPr algn="ctr"/>
            <a:r>
              <a:rPr lang="en-US" sz="2000" dirty="0" smtClean="0">
                <a:latin typeface="Bahnschrift SemiBold Condensed" pitchFamily="34" charset="0"/>
              </a:rPr>
              <a:t>       Prince </a:t>
            </a:r>
            <a:r>
              <a:rPr lang="en-US" sz="2000" dirty="0" err="1" smtClean="0">
                <a:latin typeface="Bahnschrift SemiBold Condensed" pitchFamily="34" charset="0"/>
              </a:rPr>
              <a:t>Saha</a:t>
            </a:r>
            <a:endParaRPr lang="en-US" sz="2000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9100"/>
            <a:ext cx="8229600" cy="12953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874376" y="457200"/>
            <a:ext cx="269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52900"/>
            <a:ext cx="4876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09651" y="1009651"/>
            <a:ext cx="4457702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641144" y="4343399"/>
            <a:ext cx="3502856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0"/>
            <a:ext cx="3200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25730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IN" sz="2800" b="1" dirty="0" smtClean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ahnschrift SemiBold Condensed" pitchFamily="34" charset="0"/>
                <a:ea typeface="Arial Unicode MS" pitchFamily="34" charset="-128"/>
                <a:cs typeface="Arial Unicode MS" pitchFamily="34" charset="-128"/>
              </a:rPr>
              <a:t>Dr. D. Y. Patil  Medical College, Hospital </a:t>
            </a:r>
            <a:endParaRPr lang="en-US" sz="2800" dirty="0" smtClean="0">
              <a:solidFill>
                <a:srgbClr val="A50021"/>
              </a:solidFill>
              <a:latin typeface="Bahnschrift SemiBold Condensed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IN" sz="2800" b="1" dirty="0" smtClean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ahnschrift SemiBold Condensed" pitchFamily="34" charset="0"/>
                <a:ea typeface="Arial Unicode MS" pitchFamily="34" charset="-128"/>
                <a:cs typeface="Arial Unicode MS" pitchFamily="34" charset="-128"/>
              </a:rPr>
              <a:t>&amp; Research Centre, </a:t>
            </a:r>
            <a:r>
              <a:rPr lang="en-IN" sz="2800" b="1" dirty="0" err="1" smtClean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ahnschrift SemiBold Condensed" pitchFamily="34" charset="0"/>
                <a:ea typeface="Arial Unicode MS" pitchFamily="34" charset="-128"/>
                <a:cs typeface="Arial Unicode MS" pitchFamily="34" charset="-128"/>
              </a:rPr>
              <a:t>Pimpri</a:t>
            </a:r>
            <a:r>
              <a:rPr lang="en-IN" sz="2800" b="1" dirty="0" smtClean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ahnschrift SemiBold Condensed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IN" sz="2800" b="1" dirty="0" err="1" smtClean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ahnschrift SemiBold Condensed" pitchFamily="34" charset="0"/>
                <a:ea typeface="Arial Unicode MS" pitchFamily="34" charset="-128"/>
                <a:cs typeface="Arial Unicode MS" pitchFamily="34" charset="-128"/>
              </a:rPr>
              <a:t>Pune</a:t>
            </a:r>
            <a:r>
              <a:rPr lang="en-IN" sz="2800" b="1" dirty="0" smtClean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ahnschrift SemiBold Condense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b="1" dirty="0" smtClean="0">
              <a:solidFill>
                <a:srgbClr val="A5002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Bahnschrift SemiBold Condensed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IN" sz="2800" b="1" dirty="0" smtClean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ahnschrift SemiBold Condensed" pitchFamily="34" charset="0"/>
                <a:ea typeface="Arial Unicode MS" pitchFamily="34" charset="-128"/>
                <a:cs typeface="Arial Unicode MS" pitchFamily="34" charset="-128"/>
              </a:rPr>
              <a:t>&amp;</a:t>
            </a:r>
            <a:endParaRPr lang="en-US" sz="2800" dirty="0" smtClean="0">
              <a:solidFill>
                <a:srgbClr val="A50021"/>
              </a:solidFill>
              <a:latin typeface="Bahnschrift SemiBold Condensed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IN" sz="2800" b="1" dirty="0" smtClean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ahnschrift SemiBold Condensed" pitchFamily="34" charset="0"/>
                <a:ea typeface="Arial Unicode MS" pitchFamily="34" charset="-128"/>
                <a:cs typeface="Arial Unicode MS" pitchFamily="34" charset="-128"/>
              </a:rPr>
              <a:t>Alumni Association</a:t>
            </a:r>
            <a:endParaRPr lang="en-US" sz="2800" dirty="0" smtClean="0">
              <a:solidFill>
                <a:srgbClr val="A50021"/>
              </a:solidFill>
              <a:latin typeface="Bahnschrift SemiBold Condensed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IN" sz="2800" b="1" dirty="0" smtClean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ahnschrift SemiBold Condensed" pitchFamily="34" charset="0"/>
                <a:ea typeface="Arial Unicode MS" pitchFamily="34" charset="-128"/>
                <a:cs typeface="Arial Unicode MS" pitchFamily="34" charset="-128"/>
              </a:rPr>
              <a:t>Of  Dr.  D. Y. Patil Medical College, Hospital </a:t>
            </a:r>
            <a:endParaRPr lang="en-US" sz="2800" dirty="0" smtClean="0">
              <a:solidFill>
                <a:srgbClr val="A50021"/>
              </a:solidFill>
              <a:latin typeface="Bahnschrift SemiBold Condensed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IN" sz="2800" b="1" dirty="0" smtClean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ahnschrift SemiBold Condensed" pitchFamily="34" charset="0"/>
                <a:ea typeface="Arial Unicode MS" pitchFamily="34" charset="-128"/>
                <a:cs typeface="Arial Unicode MS" pitchFamily="34" charset="-128"/>
              </a:rPr>
              <a:t>&amp; Research Centre, </a:t>
            </a:r>
            <a:r>
              <a:rPr lang="en-IN" sz="2800" b="1" dirty="0" err="1" smtClean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ahnschrift SemiBold Condensed" pitchFamily="34" charset="0"/>
                <a:ea typeface="Arial Unicode MS" pitchFamily="34" charset="-128"/>
                <a:cs typeface="Arial Unicode MS" pitchFamily="34" charset="-128"/>
              </a:rPr>
              <a:t>Pimpri</a:t>
            </a:r>
            <a:r>
              <a:rPr lang="en-IN" sz="2800" b="1" dirty="0" smtClean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ahnschrift SemiBold Condensed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IN" sz="2800" b="1" dirty="0" err="1" smtClean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ahnschrift SemiBold Condensed" pitchFamily="34" charset="0"/>
                <a:ea typeface="Arial Unicode MS" pitchFamily="34" charset="-128"/>
                <a:cs typeface="Arial Unicode MS" pitchFamily="34" charset="-128"/>
              </a:rPr>
              <a:t>Pune</a:t>
            </a:r>
            <a:endParaRPr lang="en-IN" sz="2800" b="1" dirty="0" smtClean="0">
              <a:solidFill>
                <a:srgbClr val="A5002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Bahnschrift SemiBold Condense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47625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endParaRPr lang="en-IN" sz="1000" b="1" dirty="0" smtClean="0">
              <a:solidFill>
                <a:srgbClr val="C0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ooper Black" pitchFamily="18" charset="0"/>
            </a:endParaRPr>
          </a:p>
          <a:p>
            <a:pPr algn="ctr">
              <a:buNone/>
            </a:pPr>
            <a:r>
              <a:rPr lang="en-IN" dirty="0" smtClean="0">
                <a:solidFill>
                  <a:schemeClr val="bg1"/>
                </a:solidFill>
                <a:latin typeface="Cooper Black" pitchFamily="18" charset="0"/>
              </a:rPr>
              <a:t>Online Alumni Meet  2020</a:t>
            </a:r>
            <a:endParaRPr lang="en-US" dirty="0" smtClean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15290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atin typeface="Cooper Black" pitchFamily="18" charset="0"/>
              </a:rPr>
              <a:t>Online Alumni Meet - 2020</a:t>
            </a:r>
            <a:endParaRPr lang="en-US" sz="5000" dirty="0">
              <a:latin typeface="Cooper Black" pitchFamily="18" charset="0"/>
            </a:endParaRPr>
          </a:p>
        </p:txBody>
      </p:sp>
      <p:pic>
        <p:nvPicPr>
          <p:cNvPr id="15" name="Picture 14" descr="D:\data\DPU logo\DPU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42900"/>
            <a:ext cx="1524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90500"/>
            <a:ext cx="107367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6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6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4" grpId="0" uiExpand="1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Starring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09550" y="209551"/>
            <a:ext cx="1562102" cy="114299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86301"/>
            <a:ext cx="2209800" cy="102869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7678128" y="-56173"/>
            <a:ext cx="1409700" cy="152204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10398" y="4533900"/>
            <a:ext cx="2133599" cy="11811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E7EE8C9-6134-4840-A60F-37308E4BD2DD}"/>
              </a:ext>
            </a:extLst>
          </p:cNvPr>
          <p:cNvSpPr txBox="1"/>
          <p:nvPr/>
        </p:nvSpPr>
        <p:spPr>
          <a:xfrm>
            <a:off x="3408100" y="404081"/>
            <a:ext cx="2607855" cy="102612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hi-IN" sz="6200" b="1" dirty="0">
                <a:solidFill>
                  <a:srgbClr val="C00000"/>
                </a:solidFill>
              </a:rPr>
              <a:t>सफर...</a:t>
            </a:r>
            <a:endParaRPr lang="en-US" sz="6200" b="1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819279-5135-1A48-A51D-8B8134CF8F8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2800" y="1181100"/>
            <a:ext cx="1295400" cy="2133600"/>
          </a:xfrm>
          <a:prstGeom prst="rect">
            <a:avLst/>
          </a:prstGeom>
          <a:gradFill flip="none" rotWithShape="1">
            <a:gsLst>
              <a:gs pos="84000">
                <a:srgbClr val="000082">
                  <a:alpha val="34000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  <a:tileRect/>
          </a:gradFill>
          <a:ln>
            <a:gradFill>
              <a:gsLst>
                <a:gs pos="41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1594000" scaled="0"/>
            </a:gradFill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F86CA48-7C7C-9841-A0C9-345758A0970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3600" y="2019300"/>
            <a:ext cx="1595062" cy="2099328"/>
          </a:xfrm>
          <a:prstGeom prst="rect">
            <a:avLst/>
          </a:prstGeom>
          <a:gradFill flip="none" rotWithShape="1">
            <a:gsLst>
              <a:gs pos="84000">
                <a:srgbClr val="000082">
                  <a:alpha val="34000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  <a:tileRect/>
          </a:gradFill>
          <a:ln>
            <a:gradFill>
              <a:gsLst>
                <a:gs pos="41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1594000" scaled="0"/>
            </a:gradFill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D2A1A02-BABB-0E4B-BA11-038137F5F07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62400" y="2628900"/>
            <a:ext cx="1433014" cy="2099327"/>
          </a:xfrm>
          <a:prstGeom prst="rect">
            <a:avLst/>
          </a:prstGeom>
          <a:gradFill flip="none" rotWithShape="1">
            <a:gsLst>
              <a:gs pos="84000">
                <a:srgbClr val="000082">
                  <a:alpha val="34000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  <a:tileRect/>
          </a:gradFill>
          <a:ln>
            <a:gradFill>
              <a:gsLst>
                <a:gs pos="41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1594000" scaled="0"/>
            </a:gradFill>
          </a:ln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973F0D-703C-404D-8D93-9C22CBDC50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6277" r="17228"/>
          <a:stretch/>
        </p:blipFill>
        <p:spPr>
          <a:xfrm>
            <a:off x="5562600" y="2019300"/>
            <a:ext cx="1374229" cy="2098655"/>
          </a:xfrm>
          <a:prstGeom prst="rect">
            <a:avLst/>
          </a:prstGeom>
          <a:gradFill flip="none" rotWithShape="1">
            <a:gsLst>
              <a:gs pos="84000">
                <a:srgbClr val="000082">
                  <a:alpha val="34000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  <a:tileRect/>
          </a:gradFill>
          <a:ln>
            <a:gradFill>
              <a:gsLst>
                <a:gs pos="41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1594000" scaled="0"/>
            </a:gradFill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2698E72-0A45-0349-BEBA-2DBF55A9E782}"/>
              </a:ext>
            </a:extLst>
          </p:cNvPr>
          <p:cNvSpPr txBox="1"/>
          <p:nvPr/>
        </p:nvSpPr>
        <p:spPr>
          <a:xfrm>
            <a:off x="7086600" y="3314700"/>
            <a:ext cx="1772690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Bahnschrift SemiBold Condensed" pitchFamily="34" charset="0"/>
              </a:rPr>
              <a:t>Dr. Ashwin Deshmukh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08C9ABF-77CA-5D4C-99DC-70342F91C99A}"/>
              </a:ext>
            </a:extLst>
          </p:cNvPr>
          <p:cNvSpPr txBox="1"/>
          <p:nvPr/>
        </p:nvSpPr>
        <p:spPr>
          <a:xfrm>
            <a:off x="2362200" y="4229100"/>
            <a:ext cx="1133092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Bahnschrift SemiBold Condensed" pitchFamily="34" charset="0"/>
              </a:rPr>
              <a:t>Dr. Asim Naik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7496093-77C2-E847-A9E3-20A0006CAB63}"/>
              </a:ext>
            </a:extLst>
          </p:cNvPr>
          <p:cNvSpPr txBox="1"/>
          <p:nvPr/>
        </p:nvSpPr>
        <p:spPr>
          <a:xfrm>
            <a:off x="3810000" y="4762500"/>
            <a:ext cx="1731012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Bahnschrift SemiBold Condensed" pitchFamily="34" charset="0"/>
              </a:rPr>
              <a:t>Dr. Radhika </a:t>
            </a:r>
            <a:r>
              <a:rPr lang="en-US" dirty="0" err="1">
                <a:solidFill>
                  <a:srgbClr val="002060"/>
                </a:solidFill>
                <a:latin typeface="Bahnschrift SemiBold Condensed" pitchFamily="34" charset="0"/>
              </a:rPr>
              <a:t>Paranjpe</a:t>
            </a:r>
            <a:endParaRPr lang="en-US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882A5AB-4C08-2540-9BA7-F28185934A3D}"/>
              </a:ext>
            </a:extLst>
          </p:cNvPr>
          <p:cNvSpPr txBox="1"/>
          <p:nvPr/>
        </p:nvSpPr>
        <p:spPr>
          <a:xfrm>
            <a:off x="5486400" y="4152900"/>
            <a:ext cx="1551476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Bahnschrift SemiBold Condensed" pitchFamily="34" charset="0"/>
              </a:rPr>
              <a:t>Dr. Prashant </a:t>
            </a:r>
            <a:r>
              <a:rPr lang="en-US" dirty="0" err="1">
                <a:solidFill>
                  <a:srgbClr val="002060"/>
                </a:solidFill>
                <a:latin typeface="Bahnschrift SemiBold Condensed" pitchFamily="34" charset="0"/>
              </a:rPr>
              <a:t>Punia</a:t>
            </a:r>
            <a:endParaRPr lang="en-US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18" name="Picture 17" descr="D:\Hospital Photos\Dr.Yashraj Patil Photos\DR YASHRAJ PATIL 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1181100"/>
            <a:ext cx="1521192" cy="2279176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08C9ABF-77CA-5D4C-99DC-70342F91C99A}"/>
              </a:ext>
            </a:extLst>
          </p:cNvPr>
          <p:cNvSpPr txBox="1"/>
          <p:nvPr/>
        </p:nvSpPr>
        <p:spPr>
          <a:xfrm>
            <a:off x="601245" y="3467100"/>
            <a:ext cx="1379955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Bahnschrift SemiBold Condensed" pitchFamily="34" charset="0"/>
              </a:rPr>
              <a:t>Dr.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Yashraj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Patil </a:t>
            </a:r>
            <a:endParaRPr lang="en-US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9050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4000237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Starring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C6826DA-4F00-EE40-9692-A289CDD371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680" r="23840"/>
          <a:stretch/>
        </p:blipFill>
        <p:spPr>
          <a:xfrm>
            <a:off x="533400" y="1794697"/>
            <a:ext cx="1579705" cy="2434403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1594000" scaled="0"/>
          </a:gradFill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17801F-F696-1946-8D2C-DBE41CD41B28}"/>
              </a:ext>
            </a:extLst>
          </p:cNvPr>
          <p:cNvSpPr txBox="1"/>
          <p:nvPr/>
        </p:nvSpPr>
        <p:spPr>
          <a:xfrm>
            <a:off x="609600" y="4305300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Dr.Amodini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Bahnschrift SemiBold Condensed" pitchFamily="34" charset="0"/>
              </a:rPr>
              <a:t>Arora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F157DDA-01B9-DD4F-8394-A9DAC62332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224" r="18564" b="7993"/>
          <a:stretch/>
        </p:blipFill>
        <p:spPr>
          <a:xfrm>
            <a:off x="2614716" y="1794697"/>
            <a:ext cx="1709901" cy="2472569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1594000" scaled="0"/>
          </a:gradFill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D173F2-49E8-FF4C-B8E3-126D2BE505DB}"/>
              </a:ext>
            </a:extLst>
          </p:cNvPr>
          <p:cNvSpPr txBox="1"/>
          <p:nvPr/>
        </p:nvSpPr>
        <p:spPr>
          <a:xfrm>
            <a:off x="2667000" y="4305300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Dr.Krushal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Bahnschrift SemiBold Condensed" pitchFamily="34" charset="0"/>
              </a:rPr>
              <a:t>Pabari</a:t>
            </a:r>
            <a:endParaRPr lang="en-US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CCAE1DF-C2D5-FB4B-9A9F-0A437C2E07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3359" r="9651" b="10185"/>
          <a:stretch/>
        </p:blipFill>
        <p:spPr>
          <a:xfrm>
            <a:off x="4748317" y="1794697"/>
            <a:ext cx="1709902" cy="2472569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1594000" scaled="0"/>
          </a:gradFill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77CED16-1CAE-BC49-A506-24F8F63F3CD0}"/>
              </a:ext>
            </a:extLst>
          </p:cNvPr>
          <p:cNvSpPr txBox="1"/>
          <p:nvPr/>
        </p:nvSpPr>
        <p:spPr>
          <a:xfrm>
            <a:off x="4800600" y="4305300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Bahnschrift SemiBold Condensed" pitchFamily="34" charset="0"/>
              </a:rPr>
              <a:t>Dr.Aishwariya</a:t>
            </a:r>
            <a:r>
              <a:rPr lang="en-US" dirty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Bold Condensed" pitchFamily="34" charset="0"/>
              </a:rPr>
              <a:t>Koul</a:t>
            </a:r>
            <a:r>
              <a:rPr lang="en-US" dirty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7B5B861-6434-D74C-B2BF-12E1F51CE8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6346" r="15122"/>
          <a:stretch/>
        </p:blipFill>
        <p:spPr>
          <a:xfrm>
            <a:off x="6948808" y="1794697"/>
            <a:ext cx="1659229" cy="2510603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1594000" scaled="0"/>
          </a:gradFill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F98035A-0832-FC42-AEB4-8BC059630B8F}"/>
              </a:ext>
            </a:extLst>
          </p:cNvPr>
          <p:cNvSpPr txBox="1"/>
          <p:nvPr/>
        </p:nvSpPr>
        <p:spPr>
          <a:xfrm>
            <a:off x="7086600" y="4305300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Bahnschrift SemiBold Condensed" pitchFamily="34" charset="0"/>
              </a:rPr>
              <a:t>Dr.Sharad</a:t>
            </a:r>
            <a:r>
              <a:rPr lang="en-US" dirty="0">
                <a:solidFill>
                  <a:srgbClr val="002060"/>
                </a:solidFill>
                <a:latin typeface="Bahnschrift SemiBold Condensed" pitchFamily="34" charset="0"/>
              </a:rPr>
              <a:t> Rawat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E7EE8C9-6134-4840-A60F-37308E4BD2DD}"/>
              </a:ext>
            </a:extLst>
          </p:cNvPr>
          <p:cNvSpPr txBox="1"/>
          <p:nvPr/>
        </p:nvSpPr>
        <p:spPr>
          <a:xfrm>
            <a:off x="3352800" y="266700"/>
            <a:ext cx="2607855" cy="102612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hi-IN" sz="6200" b="1" dirty="0" smtClean="0">
                <a:solidFill>
                  <a:srgbClr val="C00000"/>
                </a:solidFill>
              </a:rPr>
              <a:t>सफर...</a:t>
            </a:r>
            <a:endParaRPr lang="en-US" sz="6200" b="1" dirty="0">
              <a:solidFill>
                <a:srgbClr val="C00000"/>
              </a:solidFill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19151" y="-819151"/>
            <a:ext cx="1485900" cy="312420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86300"/>
            <a:ext cx="4648200" cy="10287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 flipV="1">
            <a:off x="6800851" y="-933451"/>
            <a:ext cx="1409700" cy="327660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638799" y="4610100"/>
            <a:ext cx="3505199" cy="11049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698E72-0A45-0349-BEBA-2DBF55A9E782}"/>
              </a:ext>
            </a:extLst>
          </p:cNvPr>
          <p:cNvSpPr txBox="1"/>
          <p:nvPr/>
        </p:nvSpPr>
        <p:spPr>
          <a:xfrm>
            <a:off x="914400" y="35433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Bahnschrift SemiBold Condensed" pitchFamily="34" charset="0"/>
              </a:rPr>
              <a:t>Dr. Alok </a:t>
            </a:r>
            <a:r>
              <a:rPr lang="en-US" sz="2000" b="1" dirty="0" err="1">
                <a:solidFill>
                  <a:srgbClr val="0070C0"/>
                </a:solidFill>
                <a:latin typeface="Bahnschrift SemiBold Condensed" pitchFamily="34" charset="0"/>
              </a:rPr>
              <a:t>Gangurde</a:t>
            </a:r>
            <a:endParaRPr lang="en-US" sz="2000" b="1" dirty="0">
              <a:solidFill>
                <a:srgbClr val="0070C0"/>
              </a:solidFill>
              <a:latin typeface="Bahnschrift SemiBold Condens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8C9ABF-77CA-5D4C-99DC-70342F91C99A}"/>
              </a:ext>
            </a:extLst>
          </p:cNvPr>
          <p:cNvSpPr txBox="1"/>
          <p:nvPr/>
        </p:nvSpPr>
        <p:spPr>
          <a:xfrm>
            <a:off x="4953000" y="36957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Bahnschrift SemiBold Condensed" pitchFamily="34" charset="0"/>
              </a:rPr>
              <a:t>Dr. </a:t>
            </a:r>
            <a:r>
              <a:rPr lang="en-US" sz="2000" b="1" dirty="0" smtClean="0">
                <a:solidFill>
                  <a:srgbClr val="0070C0"/>
                </a:solidFill>
                <a:latin typeface="Bahnschrift SemiBold Condensed" pitchFamily="34" charset="0"/>
              </a:rPr>
              <a:t>Samantha </a:t>
            </a:r>
            <a:r>
              <a:rPr lang="en-US" sz="2000" b="1" dirty="0">
                <a:solidFill>
                  <a:srgbClr val="0070C0"/>
                </a:solidFill>
                <a:latin typeface="Bahnschrift SemiBold Condensed" pitchFamily="34" charset="0"/>
              </a:rPr>
              <a:t>Dhulipala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496093-77C2-E847-A9E3-20A0006CAB63}"/>
              </a:ext>
            </a:extLst>
          </p:cNvPr>
          <p:cNvSpPr txBox="1"/>
          <p:nvPr/>
        </p:nvSpPr>
        <p:spPr>
          <a:xfrm>
            <a:off x="6858000" y="46863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Bahnschrift SemiBold Condensed" pitchFamily="34" charset="0"/>
              </a:rPr>
              <a:t>Dr.Arpita</a:t>
            </a:r>
            <a:r>
              <a:rPr lang="en-US" sz="2000" b="1" dirty="0">
                <a:solidFill>
                  <a:srgbClr val="0070C0"/>
                </a:solidFill>
                <a:latin typeface="Bahnschrift SemiBold Condensed" pitchFamily="34" charset="0"/>
              </a:rPr>
              <a:t> Krishna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882A5AB-4C08-2540-9BA7-F28185934A3D}"/>
              </a:ext>
            </a:extLst>
          </p:cNvPr>
          <p:cNvSpPr txBox="1"/>
          <p:nvPr/>
        </p:nvSpPr>
        <p:spPr>
          <a:xfrm>
            <a:off x="3200400" y="4762500"/>
            <a:ext cx="1614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Bahnschrift SemiBold Condensed" pitchFamily="34" charset="0"/>
              </a:rPr>
              <a:t>Dr.Neelesh</a:t>
            </a:r>
            <a:r>
              <a:rPr lang="en-US" sz="2000" b="1" dirty="0">
                <a:solidFill>
                  <a:srgbClr val="0070C0"/>
                </a:solidFill>
                <a:latin typeface="Bahnschrift SemiBold Condensed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Bahnschrift SemiBold Condensed" pitchFamily="34" charset="0"/>
              </a:rPr>
              <a:t>Kanaskar</a:t>
            </a:r>
            <a:endParaRPr lang="en-US" sz="2000" b="1" dirty="0">
              <a:solidFill>
                <a:srgbClr val="0070C0"/>
              </a:solidFill>
              <a:latin typeface="Bahnschrift SemiBold Condensed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289066-8443-634B-9B55-AD0D07AE73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913"/>
          <a:stretch/>
        </p:blipFill>
        <p:spPr>
          <a:xfrm>
            <a:off x="838200" y="1333500"/>
            <a:ext cx="1547606" cy="2079426"/>
          </a:xfrm>
          <a:prstGeom prst="rect">
            <a:avLst/>
          </a:prstGeom>
          <a:ln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  <a:tileRect/>
            </a:gra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D757FF1-0D51-DB45-8F67-9353DFB311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485900"/>
            <a:ext cx="1689534" cy="2079426"/>
          </a:xfrm>
          <a:prstGeom prst="rect">
            <a:avLst/>
          </a:prstGeom>
          <a:ln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  <a:tileRect/>
            </a:gradFill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FD292B3-8E4B-2E42-A096-D08A4847D8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258" r="18109"/>
          <a:stretch/>
        </p:blipFill>
        <p:spPr>
          <a:xfrm>
            <a:off x="6858000" y="2552700"/>
            <a:ext cx="1547606" cy="2079426"/>
          </a:xfrm>
          <a:prstGeom prst="rect">
            <a:avLst/>
          </a:prstGeom>
          <a:ln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  <a:tileRect/>
            </a:gradFill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78836F6-5D95-6E42-B2E3-2E509B62D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7423" t="7070" r="14861"/>
          <a:stretch/>
        </p:blipFill>
        <p:spPr>
          <a:xfrm>
            <a:off x="2895600" y="2628900"/>
            <a:ext cx="1535338" cy="2079426"/>
          </a:xfrm>
          <a:prstGeom prst="rect">
            <a:avLst/>
          </a:prstGeom>
          <a:ln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  <a:tileRect/>
            </a:gradFill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104900"/>
            <a:ext cx="8229600" cy="400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28900" lvl="5" indent="-342900">
              <a:spcBef>
                <a:spcPct val="20000"/>
              </a:spcBef>
              <a:buFont typeface="Arial" pitchFamily="34" charset="0"/>
              <a:buNone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E7EE8C9-6134-4840-A60F-37308E4BD2DD}"/>
              </a:ext>
            </a:extLst>
          </p:cNvPr>
          <p:cNvSpPr txBox="1"/>
          <p:nvPr/>
        </p:nvSpPr>
        <p:spPr>
          <a:xfrm>
            <a:off x="3352800" y="266700"/>
            <a:ext cx="2607855" cy="102612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hi-IN" sz="6200" b="1" dirty="0" smtClean="0">
                <a:solidFill>
                  <a:srgbClr val="C00000"/>
                </a:solidFill>
              </a:rPr>
              <a:t>सफर...</a:t>
            </a:r>
            <a:endParaRPr lang="en-US" sz="6200" b="1" dirty="0">
              <a:solidFill>
                <a:srgbClr val="C00000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168661" y="168663"/>
            <a:ext cx="1257300" cy="91997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4610100"/>
            <a:ext cx="2209801" cy="11049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 flipV="1">
            <a:off x="6877051" y="209550"/>
            <a:ext cx="2476502" cy="205740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848599" y="5372100"/>
            <a:ext cx="1295395" cy="3429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               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09550" y="209551"/>
            <a:ext cx="1562102" cy="114299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260633"/>
            <a:ext cx="3124201" cy="145436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7678128" y="-56173"/>
            <a:ext cx="1409700" cy="152204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184489" y="4076700"/>
            <a:ext cx="2959508" cy="1638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E7EE8C9-6134-4840-A60F-37308E4BD2DD}"/>
              </a:ext>
            </a:extLst>
          </p:cNvPr>
          <p:cNvSpPr txBox="1"/>
          <p:nvPr/>
        </p:nvSpPr>
        <p:spPr>
          <a:xfrm>
            <a:off x="3408100" y="404081"/>
            <a:ext cx="2607855" cy="102612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hi-IN" sz="6200" b="1" dirty="0">
                <a:solidFill>
                  <a:srgbClr val="C00000"/>
                </a:solidFill>
              </a:rPr>
              <a:t>सफर...</a:t>
            </a:r>
            <a:endParaRPr lang="en-US" sz="6200" b="1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11DEF2A-21E3-EC4B-A34A-1A07576F4F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4768" t="14712" r="4219"/>
          <a:stretch/>
        </p:blipFill>
        <p:spPr>
          <a:xfrm>
            <a:off x="533400" y="571500"/>
            <a:ext cx="1875912" cy="2612922"/>
          </a:xfrm>
          <a:prstGeom prst="rect">
            <a:avLst/>
          </a:prstGeom>
          <a:ln>
            <a:gradFill>
              <a:gsLst>
                <a:gs pos="100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D45BA10-318C-3740-9846-1029D8FC66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7387" t="7821" r="16379"/>
          <a:stretch/>
        </p:blipFill>
        <p:spPr>
          <a:xfrm>
            <a:off x="2590800" y="2324100"/>
            <a:ext cx="1897743" cy="2612922"/>
          </a:xfrm>
          <a:prstGeom prst="rect">
            <a:avLst/>
          </a:prstGeom>
          <a:ln>
            <a:gradFill>
              <a:gsLst>
                <a:gs pos="100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8A9C7A6-7644-A449-B2DC-B56B7CFF03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21790" r="23816" b="19551"/>
          <a:stretch/>
        </p:blipFill>
        <p:spPr>
          <a:xfrm>
            <a:off x="4724400" y="2324100"/>
            <a:ext cx="1778924" cy="2602947"/>
          </a:xfrm>
          <a:prstGeom prst="rect">
            <a:avLst/>
          </a:prstGeom>
          <a:ln>
            <a:gradFill>
              <a:gsLst>
                <a:gs pos="100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87831F0-0DF4-CB48-95A0-5319A3DC390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305" t="9463" r="8521"/>
          <a:stretch/>
        </p:blipFill>
        <p:spPr>
          <a:xfrm>
            <a:off x="6629400" y="495300"/>
            <a:ext cx="2040169" cy="2698251"/>
          </a:xfrm>
          <a:prstGeom prst="rect">
            <a:avLst/>
          </a:prstGeom>
          <a:ln>
            <a:gradFill>
              <a:gsLst>
                <a:gs pos="100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2698E72-0A45-0349-BEBA-2DBF55A9E782}"/>
              </a:ext>
            </a:extLst>
          </p:cNvPr>
          <p:cNvSpPr txBox="1"/>
          <p:nvPr/>
        </p:nvSpPr>
        <p:spPr>
          <a:xfrm>
            <a:off x="533401" y="32385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Bahnschrift SemiBold Condensed" pitchFamily="34" charset="0"/>
              </a:rPr>
              <a:t>Dr. </a:t>
            </a:r>
            <a:r>
              <a:rPr lang="en-US" sz="2000" dirty="0" err="1">
                <a:solidFill>
                  <a:srgbClr val="002060"/>
                </a:solidFill>
                <a:latin typeface="Bahnschrift SemiBold Condensed" pitchFamily="34" charset="0"/>
              </a:rPr>
              <a:t>Komal</a:t>
            </a:r>
            <a:r>
              <a:rPr lang="en-US" sz="2000" dirty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Bahnschrift SemiBold Condensed" pitchFamily="34" charset="0"/>
              </a:rPr>
              <a:t>K</a:t>
            </a:r>
            <a:r>
              <a:rPr lang="en-US" sz="2000" dirty="0" err="1" smtClean="0">
                <a:solidFill>
                  <a:srgbClr val="002060"/>
                </a:solidFill>
                <a:latin typeface="Bahnschrift SemiBold Condensed" pitchFamily="34" charset="0"/>
              </a:rPr>
              <a:t>hemchandani</a:t>
            </a:r>
            <a:endParaRPr lang="en-US" sz="20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08C9ABF-77CA-5D4C-99DC-70342F91C99A}"/>
              </a:ext>
            </a:extLst>
          </p:cNvPr>
          <p:cNvSpPr txBox="1"/>
          <p:nvPr/>
        </p:nvSpPr>
        <p:spPr>
          <a:xfrm>
            <a:off x="2514600" y="49911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Bahnschrift SemiBold Condensed" pitchFamily="34" charset="0"/>
              </a:rPr>
              <a:t>Dr. Hakeem </a:t>
            </a:r>
            <a:r>
              <a:rPr lang="en-US" sz="2000" dirty="0" err="1">
                <a:solidFill>
                  <a:srgbClr val="002060"/>
                </a:solidFill>
                <a:latin typeface="Bahnschrift SemiBold Condensed" pitchFamily="34" charset="0"/>
              </a:rPr>
              <a:t>Sabreena</a:t>
            </a:r>
            <a:endParaRPr lang="en-US" sz="20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7496093-77C2-E847-A9E3-20A0006CAB63}"/>
              </a:ext>
            </a:extLst>
          </p:cNvPr>
          <p:cNvSpPr txBox="1"/>
          <p:nvPr/>
        </p:nvSpPr>
        <p:spPr>
          <a:xfrm>
            <a:off x="4724401" y="49911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Bahnschrift SemiBold Condensed" pitchFamily="34" charset="0"/>
              </a:rPr>
              <a:t>Dr.Harsh</a:t>
            </a:r>
            <a:r>
              <a:rPr lang="en-US" sz="2000" dirty="0">
                <a:solidFill>
                  <a:srgbClr val="002060"/>
                </a:solidFill>
                <a:latin typeface="Bahnschrift SemiBold Condensed" pitchFamily="34" charset="0"/>
              </a:rPr>
              <a:t> Vardhan Singh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882A5AB-4C08-2540-9BA7-F28185934A3D}"/>
              </a:ext>
            </a:extLst>
          </p:cNvPr>
          <p:cNvSpPr txBox="1"/>
          <p:nvPr/>
        </p:nvSpPr>
        <p:spPr>
          <a:xfrm>
            <a:off x="6629400" y="32385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Bahnschrift SemiBold Condensed" pitchFamily="34" charset="0"/>
              </a:rPr>
              <a:t>Dr.Aishwarya</a:t>
            </a:r>
            <a:r>
              <a:rPr lang="en-US" sz="2000" dirty="0">
                <a:solidFill>
                  <a:srgbClr val="002060"/>
                </a:solidFill>
                <a:latin typeface="Bahnschrift SemiBold Condensed" pitchFamily="34" charset="0"/>
              </a:rPr>
              <a:t> Batra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                                   			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09550" y="209551"/>
            <a:ext cx="1562102" cy="114299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771900"/>
            <a:ext cx="4174073" cy="194310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7678128" y="-56173"/>
            <a:ext cx="1409700" cy="152204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E7EE8C9-6134-4840-A60F-37308E4BD2DD}"/>
              </a:ext>
            </a:extLst>
          </p:cNvPr>
          <p:cNvSpPr txBox="1"/>
          <p:nvPr/>
        </p:nvSpPr>
        <p:spPr>
          <a:xfrm>
            <a:off x="5943600" y="419100"/>
            <a:ext cx="2607855" cy="102612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hi-IN" sz="6200" b="1" dirty="0">
                <a:solidFill>
                  <a:srgbClr val="C00000"/>
                </a:solidFill>
              </a:rPr>
              <a:t>सफर...</a:t>
            </a:r>
            <a:endParaRPr lang="en-US" sz="6200" b="1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A2904E1-CB4F-2C46-BC61-F3608F3167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65" t="28300" r="49578" b="14457"/>
          <a:stretch/>
        </p:blipFill>
        <p:spPr>
          <a:xfrm>
            <a:off x="650813" y="342900"/>
            <a:ext cx="1682863" cy="2611936"/>
          </a:xfrm>
          <a:prstGeom prst="rect">
            <a:avLst/>
          </a:prstGeom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F47684E-7A6A-EF43-A685-4C5B09F173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406" t="21500" r="27091" b="19465"/>
          <a:stretch/>
        </p:blipFill>
        <p:spPr>
          <a:xfrm>
            <a:off x="2555813" y="1409700"/>
            <a:ext cx="1721117" cy="2638864"/>
          </a:xfrm>
          <a:prstGeom prst="rect">
            <a:avLst/>
          </a:prstGeom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114ACA-A4EC-EC4A-B596-59D4F244F1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379" t="17146" r="30682"/>
          <a:stretch/>
        </p:blipFill>
        <p:spPr>
          <a:xfrm>
            <a:off x="6670613" y="2400300"/>
            <a:ext cx="1711387" cy="2666533"/>
          </a:xfrm>
          <a:prstGeom prst="rect">
            <a:avLst/>
          </a:prstGeom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7013" y="2019300"/>
            <a:ext cx="1781159" cy="2688365"/>
          </a:xfrm>
          <a:prstGeom prst="rect">
            <a:avLst/>
          </a:prstGeom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2698E72-0A45-0349-BEBA-2DBF55A9E782}"/>
              </a:ext>
            </a:extLst>
          </p:cNvPr>
          <p:cNvSpPr txBox="1"/>
          <p:nvPr/>
        </p:nvSpPr>
        <p:spPr>
          <a:xfrm>
            <a:off x="762000" y="3009900"/>
            <a:ext cx="146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Bold Condensed" pitchFamily="34" charset="0"/>
              </a:rPr>
              <a:t>Dr</a:t>
            </a:r>
            <a:r>
              <a:rPr lang="en-US" dirty="0">
                <a:latin typeface="Bahnschrift SemiBold Condensed" pitchFamily="34" charset="0"/>
              </a:rPr>
              <a:t>. Sagar Shah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882A5AB-4C08-2540-9BA7-F28185934A3D}"/>
              </a:ext>
            </a:extLst>
          </p:cNvPr>
          <p:cNvSpPr txBox="1"/>
          <p:nvPr/>
        </p:nvSpPr>
        <p:spPr>
          <a:xfrm>
            <a:off x="4495800" y="4762500"/>
            <a:ext cx="206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Bold Condensed" pitchFamily="34" charset="0"/>
              </a:rPr>
              <a:t>Dr. </a:t>
            </a:r>
            <a:r>
              <a:rPr lang="en-US" dirty="0" err="1" smtClean="0">
                <a:latin typeface="Bahnschrift SemiBold Condensed" pitchFamily="34" charset="0"/>
              </a:rPr>
              <a:t>Sayoog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Sukrethan</a:t>
            </a:r>
            <a:endParaRPr lang="en-US" dirty="0">
              <a:latin typeface="Bahnschrift SemiBold Condens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04EEE9C-E1F7-E240-BEE7-A0849B685AD2}"/>
              </a:ext>
            </a:extLst>
          </p:cNvPr>
          <p:cNvSpPr txBox="1"/>
          <p:nvPr/>
        </p:nvSpPr>
        <p:spPr>
          <a:xfrm>
            <a:off x="6642243" y="5143500"/>
            <a:ext cx="250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Bold Condensed" pitchFamily="34" charset="0"/>
              </a:rPr>
              <a:t>   Dr. </a:t>
            </a:r>
            <a:r>
              <a:rPr lang="en-US" dirty="0" err="1" smtClean="0">
                <a:latin typeface="Bahnschrift SemiBold Condensed" pitchFamily="34" charset="0"/>
              </a:rPr>
              <a:t>Sarang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>
                <a:latin typeface="Bahnschrift SemiBold Condensed" pitchFamily="34" charset="0"/>
              </a:rPr>
              <a:t>Gotecha</a:t>
            </a:r>
            <a:endParaRPr lang="en-US" dirty="0">
              <a:latin typeface="Bahnschrift SemiBold Condens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F624122-A5A7-0A4C-B694-F2FA2B5B266E}"/>
              </a:ext>
            </a:extLst>
          </p:cNvPr>
          <p:cNvSpPr txBox="1"/>
          <p:nvPr/>
        </p:nvSpPr>
        <p:spPr>
          <a:xfrm>
            <a:off x="2438400" y="4076700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SemiBold Condensed" pitchFamily="34" charset="0"/>
              </a:rPr>
              <a:t>Dr. </a:t>
            </a:r>
            <a:r>
              <a:rPr lang="en-US" dirty="0" err="1" smtClean="0">
                <a:latin typeface="Bahnschrift SemiBold Condensed" pitchFamily="34" charset="0"/>
              </a:rPr>
              <a:t>Yurica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Moirangthem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endParaRPr lang="en-US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162300"/>
            <a:ext cx="7772400" cy="12250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67100"/>
            <a:ext cx="6400800" cy="4699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Bahnschrift SemiBold Condensed" pitchFamily="34" charset="0"/>
              </a:rPr>
              <a:t>Coming Soon… </a:t>
            </a:r>
            <a:endParaRPr lang="en-US" sz="60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4" name="Picture 3" descr="D:\data\DPU logo\DPU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859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028700"/>
            <a:ext cx="2133600" cy="211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9100"/>
            <a:ext cx="8229600" cy="12953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874376" y="457200"/>
            <a:ext cx="269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2180"/>
            <a:ext cx="2743200" cy="200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14300" y="1143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400800" y="0"/>
            <a:ext cx="2743200" cy="200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770990" y="3341990"/>
            <a:ext cx="2743200" cy="200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Date – 12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September 2020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Watch Live at 6 pm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4" name="Picture 23" descr="C:\Users\HP\Desktop\F live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943100"/>
            <a:ext cx="1952625" cy="1095375"/>
          </a:xfrm>
          <a:prstGeom prst="rect">
            <a:avLst/>
          </a:prstGeom>
          <a:noFill/>
        </p:spPr>
      </p:pic>
      <p:pic>
        <p:nvPicPr>
          <p:cNvPr id="25" name="Picture 24" descr="C:\Users\HP\Desktop\zoom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1943100"/>
            <a:ext cx="1857375" cy="1219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3162299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Audience link for Zoom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 Online Alumni Meet 2020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Meeting ID :  91387211002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 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Passcode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: 669308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  </a:t>
            </a:r>
            <a:b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charset="0"/>
              </a:rPr>
            </a:b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Please click the link below to join the webinar</a:t>
            </a:r>
            <a:r>
              <a:rPr lang="en-US" sz="1400" b="1" dirty="0" smtClean="0">
                <a:latin typeface="Arial Black" pitchFamily="34" charset="0"/>
                <a:cs typeface="Arial" charset="0"/>
              </a:rPr>
              <a:t>:</a:t>
            </a:r>
            <a:br>
              <a:rPr lang="en-US" sz="1400" b="1" dirty="0" smtClean="0">
                <a:latin typeface="Arial Black" pitchFamily="34" charset="0"/>
                <a:cs typeface="Arial" charset="0"/>
              </a:rPr>
            </a:br>
            <a:r>
              <a:rPr lang="en-US" sz="1400" b="1" dirty="0" smtClean="0">
                <a:solidFill>
                  <a:srgbClr val="1155CC"/>
                </a:solidFill>
                <a:latin typeface="Arial Black" pitchFamily="34" charset="0"/>
                <a:cs typeface="Arial" charset="0"/>
                <a:hlinkClick r:id="rId6"/>
              </a:rPr>
              <a:t>https://dpu-edu-in.zoom.us/j/91387211002?pwd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1155CC"/>
                </a:solidFill>
                <a:latin typeface="Arial Black" pitchFamily="34" charset="0"/>
                <a:cs typeface="Arial" charset="0"/>
                <a:hlinkClick r:id="rId6"/>
              </a:rPr>
              <a:t>=YTNtM2FyVEtRbXRWWkFQSi9VaGRGUT09</a:t>
            </a:r>
            <a:r>
              <a:rPr lang="en-US" sz="1400" b="1" dirty="0" smtClean="0">
                <a:latin typeface="Arial Black" pitchFamily="34" charset="0"/>
                <a:cs typeface="Arial" charset="0"/>
              </a:rPr>
              <a:t/>
            </a:r>
            <a:br>
              <a:rPr lang="en-US" sz="1400" b="1" dirty="0" smtClean="0">
                <a:latin typeface="Arial Black" pitchFamily="34" charset="0"/>
                <a:cs typeface="Arial" charset="0"/>
              </a:rPr>
            </a:b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Passcode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: 669308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0872" y="-310871"/>
            <a:ext cx="1714502" cy="233624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7700"/>
            <a:ext cx="3632200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6838951" y="-819150"/>
            <a:ext cx="1485900" cy="3124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3132" y="4457700"/>
            <a:ext cx="2700867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95600" y="4953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cap="all" dirty="0" smtClean="0">
                <a:solidFill>
                  <a:srgbClr val="A5002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Patrons</a:t>
            </a:r>
            <a:endParaRPr lang="en-US" sz="5400" dirty="0">
              <a:solidFill>
                <a:srgbClr val="A50021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981200" y="1333500"/>
            <a:ext cx="2362200" cy="3124200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06400" sx="102000" sy="102000" algn="ctr" rotWithShape="0">
              <a:schemeClr val="accent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Hon. </a:t>
            </a:r>
            <a:r>
              <a:rPr lang="en-US" dirty="0" err="1" smtClean="0">
                <a:latin typeface="Bahnschrift SemiBold Condensed" pitchFamily="34" charset="0"/>
              </a:rPr>
              <a:t>Dr.P</a:t>
            </a:r>
            <a:r>
              <a:rPr lang="en-US" dirty="0" smtClean="0">
                <a:latin typeface="Bahnschrift SemiBold Condensed" pitchFamily="34" charset="0"/>
              </a:rPr>
              <a:t>. D Patil</a:t>
            </a:r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Chancellor, DPU  Pune </a:t>
            </a:r>
          </a:p>
          <a:p>
            <a:endParaRPr lang="en-US" sz="1600" dirty="0"/>
          </a:p>
        </p:txBody>
      </p:sp>
      <p:sp>
        <p:nvSpPr>
          <p:cNvPr id="10" name="Flowchart: Process 9"/>
          <p:cNvSpPr/>
          <p:nvPr/>
        </p:nvSpPr>
        <p:spPr>
          <a:xfrm>
            <a:off x="4724400" y="1333500"/>
            <a:ext cx="2286000" cy="3124200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06400" sx="102000" sy="102000" algn="ctr" rotWithShape="0">
              <a:schemeClr val="accent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Hon. Dr. </a:t>
            </a:r>
            <a:r>
              <a:rPr lang="en-US" dirty="0" err="1" smtClean="0">
                <a:latin typeface="Bahnschrift SemiBold Condensed" pitchFamily="34" charset="0"/>
              </a:rPr>
              <a:t>Bhagyashree</a:t>
            </a:r>
            <a:r>
              <a:rPr lang="en-US" dirty="0" smtClean="0">
                <a:latin typeface="Bahnschrift SemiBold Condensed" pitchFamily="34" charset="0"/>
              </a:rPr>
              <a:t> Patil</a:t>
            </a:r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Pro Chancellor, DPU Pune</a:t>
            </a:r>
            <a:endParaRPr lang="en-US" dirty="0">
              <a:latin typeface="Bahnschrift SemiBold Condensed" pitchFamily="34" charset="0"/>
            </a:endParaRPr>
          </a:p>
        </p:txBody>
      </p:sp>
      <p:pic>
        <p:nvPicPr>
          <p:cNvPr id="13" name="Picture 2" descr="D:\Hospital Photos\Dr P. D. Patil Phots\Dr. P. D. Patil  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485900"/>
            <a:ext cx="1905000" cy="1981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485901"/>
            <a:ext cx="185184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Guests of Honor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4431"/>
            <a:ext cx="4876800" cy="356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70190" y="370190"/>
            <a:ext cx="2743200" cy="200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400800" y="0"/>
            <a:ext cx="2743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124450" y="1695449"/>
            <a:ext cx="3467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6781800" y="1562100"/>
            <a:ext cx="1981200" cy="3124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Dr. </a:t>
            </a:r>
            <a:r>
              <a:rPr lang="en-US" dirty="0" err="1" smtClean="0">
                <a:latin typeface="Bahnschrift SemiBold Condensed" pitchFamily="34" charset="0"/>
              </a:rPr>
              <a:t>Yashraj</a:t>
            </a:r>
            <a:r>
              <a:rPr lang="en-US" dirty="0" smtClean="0">
                <a:latin typeface="Bahnschrift SemiBold Condensed" pitchFamily="34" charset="0"/>
              </a:rPr>
              <a:t> Patil </a:t>
            </a:r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Treasurer,  DPU </a:t>
            </a:r>
          </a:p>
          <a:p>
            <a:pPr algn="ctr"/>
            <a:r>
              <a:rPr lang="en-US" dirty="0" err="1" smtClean="0">
                <a:latin typeface="Bahnschrift SemiBold Condensed" pitchFamily="34" charset="0"/>
              </a:rPr>
              <a:t>Pune</a:t>
            </a:r>
            <a:endParaRPr lang="en-US" dirty="0" smtClean="0">
              <a:latin typeface="Bahnschrift SemiBold Condensed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648200" y="1562100"/>
            <a:ext cx="1981200" cy="312420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pPr algn="ctr"/>
            <a:endParaRPr lang="en-US" dirty="0" smtClean="0">
              <a:latin typeface="Bahnschrift SemiBold Condensed" pitchFamily="34" charset="0"/>
            </a:endParaRPr>
          </a:p>
          <a:p>
            <a:pPr algn="ctr"/>
            <a:r>
              <a:rPr lang="en-US" dirty="0" err="1" smtClean="0">
                <a:latin typeface="Bahnschrift SemiBold Condensed" pitchFamily="34" charset="0"/>
              </a:rPr>
              <a:t>Dr.Smita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Jadhav</a:t>
            </a:r>
            <a:endParaRPr lang="en-US" dirty="0" smtClean="0">
              <a:latin typeface="Bahnschrift SemiBold Condensed" pitchFamily="34" charset="0"/>
            </a:endParaRPr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Trustee, DPU</a:t>
            </a:r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Pune</a:t>
            </a:r>
            <a:endParaRPr lang="en-US" dirty="0" smtClean="0">
              <a:latin typeface="Bahnschrift SemiBold Condensed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438400" y="1562100"/>
            <a:ext cx="1981200" cy="3124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endParaRPr lang="en-US" dirty="0" smtClean="0">
              <a:latin typeface="Bahnschrift SemiBold Condensed" pitchFamily="34" charset="0"/>
            </a:endParaRPr>
          </a:p>
          <a:p>
            <a:pPr algn="ctr"/>
            <a:endParaRPr lang="en-US" dirty="0" smtClean="0">
              <a:latin typeface="Bahnschrift SemiBold Condensed" pitchFamily="34" charset="0"/>
            </a:endParaRPr>
          </a:p>
          <a:p>
            <a:pPr algn="ctr"/>
            <a:r>
              <a:rPr lang="en-US" dirty="0" err="1" smtClean="0">
                <a:latin typeface="Bahnschrift SemiBold Condensed" pitchFamily="34" charset="0"/>
              </a:rPr>
              <a:t>Dr.Somnath</a:t>
            </a:r>
            <a:r>
              <a:rPr lang="en-US" dirty="0" smtClean="0">
                <a:latin typeface="Bahnschrift SemiBold Condensed" pitchFamily="34" charset="0"/>
              </a:rPr>
              <a:t> Patil </a:t>
            </a:r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Secretary , DPU</a:t>
            </a:r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Pune</a:t>
            </a:r>
            <a:endParaRPr lang="en-US" dirty="0" smtClean="0">
              <a:latin typeface="Bahnschrift SemiBold Condensed" pitchFamily="34" charset="0"/>
            </a:endParaRPr>
          </a:p>
          <a:p>
            <a:pPr algn="ctr"/>
            <a:endParaRPr lang="en-US" dirty="0">
              <a:latin typeface="Bahnschrift SemiBold Condens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" y="1562100"/>
            <a:ext cx="1905000" cy="3124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dirty="0" smtClean="0">
              <a:latin typeface="Bahnschrift SemiBold Condensed" pitchFamily="34" charset="0"/>
            </a:endParaRPr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Dr. N. J. </a:t>
            </a:r>
            <a:r>
              <a:rPr lang="en-US" dirty="0" err="1" smtClean="0">
                <a:latin typeface="Bahnschrift SemiBold Condensed" pitchFamily="34" charset="0"/>
              </a:rPr>
              <a:t>Pawar</a:t>
            </a:r>
            <a:endParaRPr lang="en-US" dirty="0" smtClean="0">
              <a:latin typeface="Bahnschrift SemiBold Condensed" pitchFamily="34" charset="0"/>
            </a:endParaRPr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Vice Chancellor, DPU </a:t>
            </a:r>
            <a:r>
              <a:rPr lang="en-US" dirty="0" err="1" smtClean="0">
                <a:latin typeface="Bahnschrift SemiBold Condensed" pitchFamily="34" charset="0"/>
              </a:rPr>
              <a:t>Pune</a:t>
            </a:r>
            <a:endParaRPr lang="en-US" dirty="0" smtClean="0">
              <a:latin typeface="Bahnschrift SemiBold Condensed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16" name="Picture 2" descr="D:\DYP Alumni Association (DYPMEDALUM)\Programmes 2020\Online Alumni Meet 2020\Dignitaries Photos\Dr N J Pawar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3400" y="1790700"/>
            <a:ext cx="1600200" cy="16764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714500"/>
            <a:ext cx="160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C:\Users\HP\Desktop\Dr Smita Jadhav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800600" y="1714500"/>
            <a:ext cx="1676400" cy="1752600"/>
          </a:xfrm>
          <a:prstGeom prst="rect">
            <a:avLst/>
          </a:prstGeom>
          <a:noFill/>
        </p:spPr>
      </p:pic>
      <p:pic>
        <p:nvPicPr>
          <p:cNvPr id="18" name="Picture 3" descr="D:\DYP Alumni Association (DYPMEDALUM)\Programmes 2020\Online Alumni Meet 2020\Dignitaries Photos\DR YASHRAJ PATIL  (2)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934200" y="1714500"/>
            <a:ext cx="16002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52500"/>
          </a:xfrm>
        </p:spPr>
        <p:txBody>
          <a:bodyPr/>
          <a:lstStyle/>
          <a:p>
            <a:r>
              <a:rPr lang="en-US" b="1" cap="all" dirty="0" smtClean="0">
                <a:solidFill>
                  <a:srgbClr val="C00000"/>
                </a:solidFill>
              </a:rPr>
              <a:t>Organizers</a:t>
            </a:r>
            <a:endParaRPr lang="en-US" b="1" cap="all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0872" y="-310871"/>
            <a:ext cx="1714502" cy="233624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38500"/>
            <a:ext cx="5833533" cy="24765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6915150" y="-514350"/>
            <a:ext cx="1714502" cy="274320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24109" y="3238500"/>
            <a:ext cx="5319890" cy="24765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172200" y="1638300"/>
            <a:ext cx="1981200" cy="3124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Dr. J. S .</a:t>
            </a:r>
            <a:r>
              <a:rPr lang="en-US" dirty="0" err="1" smtClean="0">
                <a:latin typeface="Bahnschrift SemiBold Condensed" pitchFamily="34" charset="0"/>
              </a:rPr>
              <a:t>Bhawalkar</a:t>
            </a:r>
            <a:endParaRPr lang="en-US" dirty="0" smtClean="0">
              <a:latin typeface="Bahnschrift SemiBold Condensed" pitchFamily="34" charset="0"/>
            </a:endParaRPr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Dean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38200" y="1562100"/>
            <a:ext cx="1981200" cy="3124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dirty="0" smtClean="0">
              <a:latin typeface="Bahnschrift SemiBold Condensed" pitchFamily="34" charset="0"/>
            </a:endParaRPr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Dr. (Brig) </a:t>
            </a:r>
            <a:r>
              <a:rPr lang="en-US" dirty="0" err="1" smtClean="0">
                <a:latin typeface="Bahnschrift SemiBold Condensed" pitchFamily="34" charset="0"/>
              </a:rPr>
              <a:t>Amarjit</a:t>
            </a:r>
            <a:r>
              <a:rPr lang="en-US" dirty="0" smtClean="0">
                <a:latin typeface="Bahnschrift SemiBold Condensed" pitchFamily="34" charset="0"/>
              </a:rPr>
              <a:t> Singh</a:t>
            </a:r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Principal Director </a:t>
            </a:r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&amp; CEO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581400" y="1562100"/>
            <a:ext cx="1981200" cy="3124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dirty="0" smtClean="0">
              <a:latin typeface="Bahnschrift SemiBold Condensed" pitchFamily="34" charset="0"/>
            </a:endParaRPr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Dr. P. </a:t>
            </a:r>
            <a:r>
              <a:rPr lang="en-US" dirty="0" err="1" smtClean="0">
                <a:latin typeface="Bahnschrift SemiBold Condensed" pitchFamily="34" charset="0"/>
              </a:rPr>
              <a:t>Vatsalaswamy</a:t>
            </a:r>
            <a:endParaRPr lang="en-US" dirty="0" smtClean="0">
              <a:latin typeface="Bahnschrift SemiBold Condensed" pitchFamily="34" charset="0"/>
            </a:endParaRPr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Director</a:t>
            </a:r>
          </a:p>
          <a:p>
            <a:pPr algn="ctr"/>
            <a:r>
              <a:rPr lang="en-US" dirty="0" smtClean="0">
                <a:latin typeface="Bahnschrift SemiBold Condensed" pitchFamily="34" charset="0"/>
              </a:rPr>
              <a:t> Academics</a:t>
            </a:r>
          </a:p>
          <a:p>
            <a:pPr algn="ctr"/>
            <a:endParaRPr lang="en-US" dirty="0"/>
          </a:p>
        </p:txBody>
      </p:sp>
      <p:pic>
        <p:nvPicPr>
          <p:cNvPr id="13" name="Picture 2" descr="D:\DYP Alumni Association (DYPMEDALUM)\Programmes 2020\Online Alumni Meet 2020\Dignitaries Photos\Dr Amarjeetsingh sir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" y="1714500"/>
            <a:ext cx="1752599" cy="1828799"/>
          </a:xfrm>
          <a:prstGeom prst="rect">
            <a:avLst/>
          </a:prstGeom>
          <a:noFill/>
        </p:spPr>
      </p:pic>
      <p:pic>
        <p:nvPicPr>
          <p:cNvPr id="14" name="Picture 3" descr="D:\DYP Alumni Association (DYPMEDALUM)\Programmes 2020\Online Alumni Meet 2020\Dignitaries Photos\D.P Vatsala Swam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818201"/>
            <a:ext cx="1752600" cy="1801299"/>
          </a:xfrm>
          <a:prstGeom prst="rect">
            <a:avLst/>
          </a:prstGeom>
          <a:noFill/>
        </p:spPr>
      </p:pic>
      <p:pic>
        <p:nvPicPr>
          <p:cNvPr id="15" name="Picture 4" descr="D:\DYP Alumni Association (DYPMEDALUM)\Programmes 2020\Online Alumni Meet 2020\Dignitaries Photos\Dr J S Bhawalk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9937" y="1790700"/>
            <a:ext cx="1701063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DYP Alumni Association (DYPMEDALUM)\Programmes 2020\Online Alumni Meet 2020\Dignitaries Photos\DYP College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7200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086100"/>
            <a:ext cx="6542049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61951" y="361951"/>
            <a:ext cx="3162302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792418" y="3619501"/>
            <a:ext cx="535158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943600" y="0"/>
            <a:ext cx="3200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171450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atin typeface="Cooper Black" pitchFamily="18" charset="0"/>
              </a:rPr>
              <a:t>Online Alumni Meet - 2020</a:t>
            </a:r>
            <a:endParaRPr lang="en-US" sz="5000" dirty="0">
              <a:latin typeface="Cooper Black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3238500"/>
            <a:ext cx="419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Bahnschrift SemiBold Condensed" pitchFamily="34" charset="0"/>
              </a:rPr>
              <a:t>Featuring ….</a:t>
            </a:r>
            <a:endParaRPr lang="en-US" sz="4400" b="1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00B0F0"/>
                </a:solidFill>
              </a:rPr>
              <a:t>    Hosts</a:t>
            </a:r>
            <a:endParaRPr lang="en-US" b="1" cap="all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0872" y="-310871"/>
            <a:ext cx="1714502" cy="233624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7700"/>
            <a:ext cx="3632200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6838951" y="-819150"/>
            <a:ext cx="1485900" cy="3124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3132" y="4457700"/>
            <a:ext cx="2700867" cy="1257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owchart: Process 8"/>
          <p:cNvSpPr/>
          <p:nvPr/>
        </p:nvSpPr>
        <p:spPr>
          <a:xfrm>
            <a:off x="1447800" y="647700"/>
            <a:ext cx="2057400" cy="2819400"/>
          </a:xfrm>
          <a:prstGeom prst="flowChartProcess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9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Dr.Aabha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Kalro</a:t>
            </a:r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Batch 1997</a:t>
            </a:r>
            <a:endParaRPr lang="en-US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429000" y="1485900"/>
            <a:ext cx="1981200" cy="2819400"/>
          </a:xfrm>
          <a:prstGeom prst="flowChartProcess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9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Dr.Krushal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Pabari</a:t>
            </a:r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Batch  2012</a:t>
            </a:r>
            <a:endParaRPr lang="en-US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5334000" y="2171700"/>
            <a:ext cx="1981200" cy="2819400"/>
          </a:xfrm>
          <a:prstGeom prst="flowChartProcess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9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Dr.Riddhima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Malik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Batch 2014</a:t>
            </a:r>
            <a:endParaRPr lang="en-US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13" name="Picture 2" descr="D:\DYP Alumni Association (DYPMEDALUM)\Programmes 2020\Online Alumni Meet 2020\Photos of Participants\Dr Krushal Pabar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57600" y="1562100"/>
            <a:ext cx="1512872" cy="2143125"/>
          </a:xfrm>
          <a:prstGeom prst="rect">
            <a:avLst/>
          </a:prstGeom>
          <a:noFill/>
        </p:spPr>
      </p:pic>
      <p:pic>
        <p:nvPicPr>
          <p:cNvPr id="14" name="Picture 2" descr="C:\Users\HP\Desktop\Riddhima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323005"/>
            <a:ext cx="1371600" cy="2058495"/>
          </a:xfrm>
          <a:prstGeom prst="rect">
            <a:avLst/>
          </a:prstGeom>
          <a:noFill/>
        </p:spPr>
      </p:pic>
      <p:pic>
        <p:nvPicPr>
          <p:cNvPr id="15" name="Picture 4" descr="C:\Users\HP\Desktop\Aabha.jf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723900"/>
            <a:ext cx="152400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394</Words>
  <Application>Microsoft Office PowerPoint</Application>
  <PresentationFormat>On-screen Show (16:10)</PresentationFormat>
  <Paragraphs>416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Guests of Honor</vt:lpstr>
      <vt:lpstr>Organizers</vt:lpstr>
      <vt:lpstr>Slide 7</vt:lpstr>
      <vt:lpstr>Slide 8</vt:lpstr>
      <vt:lpstr>    Hosts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 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Shashi Dureja</dc:creator>
  <cp:lastModifiedBy>HP</cp:lastModifiedBy>
  <cp:revision>12</cp:revision>
  <dcterms:created xsi:type="dcterms:W3CDTF">2006-08-16T00:00:00Z</dcterms:created>
  <dcterms:modified xsi:type="dcterms:W3CDTF">2020-09-08T10:25:40Z</dcterms:modified>
</cp:coreProperties>
</file>