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sldIdLst>
    <p:sldId id="256" r:id="rId2"/>
    <p:sldId id="257" r:id="rId3"/>
    <p:sldId id="267" r:id="rId4"/>
    <p:sldId id="268" r:id="rId5"/>
    <p:sldId id="292" r:id="rId6"/>
    <p:sldId id="290" r:id="rId7"/>
    <p:sldId id="291" r:id="rId8"/>
    <p:sldId id="259" r:id="rId9"/>
    <p:sldId id="269" r:id="rId10"/>
    <p:sldId id="271" r:id="rId11"/>
    <p:sldId id="272" r:id="rId12"/>
    <p:sldId id="273" r:id="rId13"/>
    <p:sldId id="274" r:id="rId14"/>
    <p:sldId id="258" r:id="rId15"/>
    <p:sldId id="275" r:id="rId16"/>
    <p:sldId id="277" r:id="rId17"/>
    <p:sldId id="289" r:id="rId18"/>
    <p:sldId id="278" r:id="rId19"/>
    <p:sldId id="270" r:id="rId20"/>
    <p:sldId id="260" r:id="rId21"/>
    <p:sldId id="279" r:id="rId22"/>
    <p:sldId id="280" r:id="rId23"/>
    <p:sldId id="261" r:id="rId24"/>
    <p:sldId id="262" r:id="rId25"/>
    <p:sldId id="263" r:id="rId26"/>
    <p:sldId id="264" r:id="rId27"/>
    <p:sldId id="265" r:id="rId28"/>
    <p:sldId id="266" r:id="rId29"/>
    <p:sldId id="282" r:id="rId30"/>
    <p:sldId id="283" r:id="rId31"/>
    <p:sldId id="284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>
      <p:cViewPr>
        <p:scale>
          <a:sx n="70" d="100"/>
          <a:sy n="70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FC76C-F700-4AEB-8745-C4021651ACE1}" type="datetimeFigureOut">
              <a:rPr lang="en-US" smtClean="0"/>
              <a:t>02/12/2019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67AD6-101F-43C9-A9A5-6C1E1A90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7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Infancy: DEPENDS ON PATENCY OF </a:t>
            </a:r>
            <a:r>
              <a:rPr lang="en-US" b="1" dirty="0" smtClean="0"/>
              <a:t>PDA</a:t>
            </a:r>
          </a:p>
          <a:p>
            <a:r>
              <a:rPr lang="en-US" dirty="0" smtClean="0"/>
              <a:t> </a:t>
            </a:r>
            <a:r>
              <a:rPr lang="en-US" dirty="0" err="1" smtClean="0"/>
              <a:t>ShocK</a:t>
            </a:r>
            <a:r>
              <a:rPr lang="en-US" dirty="0" smtClean="0"/>
              <a:t> and HF</a:t>
            </a:r>
          </a:p>
          <a:p>
            <a:r>
              <a:rPr lang="en-US" dirty="0" smtClean="0"/>
              <a:t> METABOLIC DISTURBANCES</a:t>
            </a:r>
          </a:p>
          <a:p>
            <a:r>
              <a:rPr lang="en-US" dirty="0" smtClean="0"/>
              <a:t> Hypo perfusion</a:t>
            </a:r>
          </a:p>
          <a:p>
            <a:r>
              <a:rPr lang="en-US" dirty="0" smtClean="0"/>
              <a:t> Renal failure</a:t>
            </a:r>
          </a:p>
          <a:p>
            <a:endParaRPr lang="en-US" b="1" dirty="0" smtClean="0"/>
          </a:p>
          <a:p>
            <a:r>
              <a:rPr lang="en-US" b="1" dirty="0" smtClean="0"/>
              <a:t>Childhood:</a:t>
            </a:r>
          </a:p>
          <a:p>
            <a:r>
              <a:rPr lang="en-US" b="1" dirty="0" smtClean="0"/>
              <a:t>Upper </a:t>
            </a:r>
            <a:r>
              <a:rPr lang="en-US" b="1" dirty="0" err="1" smtClean="0"/>
              <a:t>extrimity</a:t>
            </a:r>
            <a:r>
              <a:rPr lang="en-US" b="1" dirty="0" smtClean="0"/>
              <a:t> HTN</a:t>
            </a:r>
          </a:p>
          <a:p>
            <a:r>
              <a:rPr lang="en-US" dirty="0" smtClean="0"/>
              <a:t> </a:t>
            </a:r>
            <a:r>
              <a:rPr lang="en-US" b="1" dirty="0" smtClean="0"/>
              <a:t>Widened pulse pressure</a:t>
            </a:r>
          </a:p>
          <a:p>
            <a:r>
              <a:rPr lang="en-US" dirty="0" smtClean="0"/>
              <a:t> </a:t>
            </a:r>
            <a:r>
              <a:rPr lang="en-US" b="1" dirty="0" err="1" smtClean="0"/>
              <a:t>Varibility</a:t>
            </a:r>
            <a:r>
              <a:rPr lang="en-US" b="1" dirty="0" smtClean="0"/>
              <a:t> in </a:t>
            </a:r>
            <a:r>
              <a:rPr lang="en-US" b="1" dirty="0" err="1" smtClean="0"/>
              <a:t>rt</a:t>
            </a:r>
            <a:r>
              <a:rPr lang="en-US" b="1" dirty="0" smtClean="0"/>
              <a:t> and </a:t>
            </a:r>
            <a:r>
              <a:rPr lang="en-US" b="1" dirty="0" err="1" smtClean="0"/>
              <a:t>lt</a:t>
            </a:r>
            <a:r>
              <a:rPr lang="en-US" b="1" dirty="0" smtClean="0"/>
              <a:t> arm pressures</a:t>
            </a:r>
          </a:p>
          <a:p>
            <a:r>
              <a:rPr lang="en-US" dirty="0" smtClean="0"/>
              <a:t> </a:t>
            </a:r>
            <a:r>
              <a:rPr lang="en-US" b="1" dirty="0" smtClean="0"/>
              <a:t>Murmurs</a:t>
            </a:r>
          </a:p>
          <a:p>
            <a:r>
              <a:rPr lang="en-US" b="1" dirty="0" smtClean="0"/>
              <a:t>Others:</a:t>
            </a:r>
          </a:p>
          <a:p>
            <a:r>
              <a:rPr lang="en-US" dirty="0" smtClean="0"/>
              <a:t>Intermittent claudication</a:t>
            </a:r>
          </a:p>
          <a:p>
            <a:r>
              <a:rPr lang="en-US" dirty="0" smtClean="0"/>
              <a:t>Dyspnea on running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7AD6-101F-43C9-A9A5-6C1E1A9027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57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  <a:buAutoNum type="arabicParenR"/>
            </a:pPr>
            <a:r>
              <a:rPr lang="en-US" altLang="ko-KR" dirty="0" smtClean="0">
                <a:latin typeface="Times New Roman" pitchFamily="18" charset="0"/>
              </a:rPr>
              <a:t>slowly increase in size, although there may be little change over a 10 to 15 year period.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dirty="0" smtClean="0">
                <a:latin typeface="Times New Roman" pitchFamily="18" charset="0"/>
              </a:rPr>
              <a:t>2) Onset of dyspnea, heart failure, and angina can occur in young patients with large fistula.</a:t>
            </a:r>
            <a:r>
              <a:rPr lang="en-US" altLang="ko-KR" baseline="0" dirty="0" smtClean="0">
                <a:latin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baseline="0" dirty="0" smtClean="0">
                <a:latin typeface="Times New Roman" pitchFamily="18" charset="0"/>
              </a:rPr>
              <a:t>3)</a:t>
            </a:r>
            <a:r>
              <a:rPr lang="en-US" altLang="ko-KR" dirty="0" smtClean="0">
                <a:latin typeface="Times New Roman" pitchFamily="18" charset="0"/>
              </a:rPr>
              <a:t>The maximum incidence of congestive heart failure occurs in the fifth and sixth decades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7AD6-101F-43C9-A9A5-6C1E1A9027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8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3D60F-E183-4565-AF80-76F958C8720C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51"/>
            <a:ext cx="5029200" cy="41151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76DDC-1444-4084-90FC-D70B52B6B913}" type="slidenum">
              <a:rPr lang="en-US" altLang="ko-KR"/>
              <a:pPr/>
              <a:t>24</a:t>
            </a:fld>
            <a:endParaRPr lang="en-US" altLang="ko-K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51"/>
            <a:ext cx="5029200" cy="41151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 smtClean="0">
                <a:latin typeface="Times New Roman" pitchFamily="18" charset="0"/>
              </a:rPr>
              <a:t>Spontaneous rupture and closure is very rare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7AD6-101F-43C9-A9A5-6C1E1A9027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5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02/12/2019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2438400"/>
            <a:ext cx="3505200" cy="2286000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Congenital Heart Disease in Adults:</a:t>
            </a:r>
            <a:br>
              <a:rPr lang="en-US" dirty="0" smtClean="0"/>
            </a:br>
            <a:r>
              <a:rPr lang="en-US" dirty="0" smtClean="0"/>
              <a:t>2 Rare Cases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1" y="4953000"/>
            <a:ext cx="4114799" cy="914400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Dr. Ranjit D. Pawar (MS, </a:t>
            </a:r>
            <a:r>
              <a:rPr lang="en-US" sz="1600" dirty="0" err="1" smtClean="0"/>
              <a:t>MCh</a:t>
            </a:r>
            <a:r>
              <a:rPr lang="en-US" sz="1600" dirty="0" smtClean="0"/>
              <a:t>– CVTS)</a:t>
            </a:r>
          </a:p>
          <a:p>
            <a:pPr algn="ctr"/>
            <a:r>
              <a:rPr lang="en-US" sz="1600" dirty="0" smtClean="0"/>
              <a:t>Assistant Professor</a:t>
            </a:r>
          </a:p>
          <a:p>
            <a:pPr algn="ctr"/>
            <a:r>
              <a:rPr lang="en-US" sz="1600" dirty="0" smtClean="0"/>
              <a:t>Dept. of CVTS</a:t>
            </a:r>
          </a:p>
          <a:p>
            <a:pPr algn="ctr"/>
            <a:endParaRPr lang="en-US" sz="1600" dirty="0"/>
          </a:p>
        </p:txBody>
      </p:sp>
      <p:pic>
        <p:nvPicPr>
          <p:cNvPr id="1026" name="Picture 2" descr="C:\Users\ranjit pawar\Desktop\DPU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1108"/>
            <a:ext cx="4343400" cy="13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anjit pawar\Downloads\PHOTO-2019-11-07-15-42-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r="3357" b="23656"/>
          <a:stretch/>
        </p:blipFill>
        <p:spPr bwMode="auto">
          <a:xfrm>
            <a:off x="266699" y="2209800"/>
            <a:ext cx="4114802" cy="4004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1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0"/>
          <a:stretch/>
        </p:blipFill>
        <p:spPr bwMode="auto">
          <a:xfrm>
            <a:off x="520245" y="1066801"/>
            <a:ext cx="8166555" cy="162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45" y="152400"/>
            <a:ext cx="80318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 &amp; Novel Approaches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59"/>
          <a:stretch/>
        </p:blipFill>
        <p:spPr bwMode="auto">
          <a:xfrm>
            <a:off x="4724400" y="2895599"/>
            <a:ext cx="3827741" cy="358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ranjit pawar\Desktop\gr5_lr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2238" r="14588" b="16907"/>
          <a:stretch/>
        </p:blipFill>
        <p:spPr bwMode="auto">
          <a:xfrm>
            <a:off x="685800" y="2895599"/>
            <a:ext cx="3810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Challenges: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3652"/>
            <a:ext cx="8229600" cy="3619947"/>
          </a:xfrm>
        </p:spPr>
        <p:txBody>
          <a:bodyPr/>
          <a:lstStyle/>
          <a:p>
            <a:pPr algn="just"/>
            <a:r>
              <a:rPr lang="en-US" dirty="0" smtClean="0"/>
              <a:t>Suitable proximal and distal Target zones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Distal landing zone behind left bronchial origin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Mobilize Left pulmonary hilum downwards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Preserving as many as intercostal arteries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njit pawar\Desktop\IMG-20191127-WA0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5" t="21376" r="45873" b="31005"/>
          <a:stretch/>
        </p:blipFill>
        <p:spPr bwMode="auto">
          <a:xfrm>
            <a:off x="457200" y="380999"/>
            <a:ext cx="4876800" cy="54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ranjit pawar\Desktop\IMG-20191127-WA0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24079" r="44627" b="35124"/>
          <a:stretch/>
        </p:blipFill>
        <p:spPr bwMode="auto">
          <a:xfrm>
            <a:off x="2895601" y="402608"/>
            <a:ext cx="5791200" cy="484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anjit pawar\Desktop\IMG-20191127-WA00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5662" r="34762" b="12592"/>
          <a:stretch/>
        </p:blipFill>
        <p:spPr bwMode="auto">
          <a:xfrm>
            <a:off x="457200" y="1131709"/>
            <a:ext cx="5181600" cy="54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anjit pawar\Desktop\IMG-20191127-WA00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12486" r="39365" b="28677"/>
          <a:stretch/>
        </p:blipFill>
        <p:spPr bwMode="auto">
          <a:xfrm>
            <a:off x="2895600" y="506803"/>
            <a:ext cx="5791200" cy="60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Outcome: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08977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Pt</a:t>
            </a:r>
            <a:r>
              <a:rPr lang="en-US" dirty="0" smtClean="0"/>
              <a:t> recovered well</a:t>
            </a:r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Equalisation</a:t>
            </a:r>
            <a:r>
              <a:rPr lang="en-US" dirty="0" smtClean="0"/>
              <a:t> of BP in upper and lower extremities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discharged home on 5</a:t>
            </a:r>
            <a:r>
              <a:rPr lang="en-US" baseline="30000" dirty="0"/>
              <a:t>th</a:t>
            </a:r>
            <a:r>
              <a:rPr lang="en-US" dirty="0"/>
              <a:t> post op day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 3 month follow up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7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ase- 2: </a:t>
            </a:r>
            <a:br>
              <a:rPr lang="en-US" dirty="0" smtClean="0"/>
            </a:br>
            <a:r>
              <a:rPr lang="en-US" sz="3600" dirty="0" smtClean="0"/>
              <a:t>CORONARY ARTERIOVENOUS FISTULA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3652"/>
            <a:ext cx="8229600" cy="3508977"/>
          </a:xfrm>
        </p:spPr>
        <p:txBody>
          <a:bodyPr/>
          <a:lstStyle/>
          <a:p>
            <a:r>
              <a:rPr lang="en-US" dirty="0" smtClean="0"/>
              <a:t>28 </a:t>
            </a:r>
            <a:r>
              <a:rPr lang="en-US" dirty="0" err="1" smtClean="0"/>
              <a:t>Yr</a:t>
            </a:r>
            <a:r>
              <a:rPr lang="en-US" dirty="0" smtClean="0"/>
              <a:t>/ Male</a:t>
            </a:r>
          </a:p>
          <a:p>
            <a:endParaRPr lang="en-US" dirty="0"/>
          </a:p>
          <a:p>
            <a:r>
              <a:rPr lang="en-US" dirty="0" smtClean="0"/>
              <a:t>Chest Pain, Dyspnoea on exertion since 4 </a:t>
            </a:r>
            <a:r>
              <a:rPr lang="en-US" dirty="0" err="1" smtClean="0"/>
              <a:t>yrs</a:t>
            </a:r>
            <a:r>
              <a:rPr lang="en-US" dirty="0" smtClean="0"/>
              <a:t>, more since last 6 </a:t>
            </a:r>
            <a:r>
              <a:rPr lang="en-US" dirty="0" err="1" smtClean="0"/>
              <a:t>mths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DM/ HTN/ Smoking/ Alcohol</a:t>
            </a:r>
          </a:p>
          <a:p>
            <a:endParaRPr lang="en-US" dirty="0"/>
          </a:p>
          <a:p>
            <a:r>
              <a:rPr lang="en-US" dirty="0" smtClean="0"/>
              <a:t>No significant family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/>
              <a:t>Clinical Examination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29823"/>
            <a:ext cx="8001000" cy="3508977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Pulse- 94/min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BP- 134/76 mm Hg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CVS- S1, S2 Normal. </a:t>
            </a:r>
          </a:p>
          <a:p>
            <a:pPr lvl="1"/>
            <a:endParaRPr lang="en-US" dirty="0" smtClean="0"/>
          </a:p>
          <a:p>
            <a:pPr marL="685800" lvl="2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       </a:t>
            </a:r>
            <a:r>
              <a:rPr lang="en-US" sz="2800" b="1" dirty="0" smtClean="0"/>
              <a:t>Continuous murmur at Pulmonary area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ECG- WNL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 </a:t>
            </a:r>
            <a:r>
              <a:rPr lang="en-US" dirty="0"/>
              <a:t>D ECHO</a:t>
            </a:r>
            <a:r>
              <a:rPr lang="en-US" dirty="0" smtClean="0"/>
              <a:t>: LVEF-60%, PASP- </a:t>
            </a:r>
            <a:r>
              <a:rPr lang="en-US" dirty="0"/>
              <a:t>30 mm </a:t>
            </a:r>
            <a:r>
              <a:rPr lang="en-US" dirty="0" smtClean="0"/>
              <a:t>Hg, No </a:t>
            </a:r>
            <a:r>
              <a:rPr lang="en-US" dirty="0"/>
              <a:t>PAH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3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Coronary Angiogram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en-US" dirty="0" smtClean="0"/>
              <a:t>Fistulous tract originating from </a:t>
            </a:r>
            <a:r>
              <a:rPr lang="en-US" dirty="0" err="1" smtClean="0"/>
              <a:t>Prox</a:t>
            </a:r>
            <a:r>
              <a:rPr lang="en-US" dirty="0" smtClean="0"/>
              <a:t> Diagonal &amp; draining into superior chamber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Rest other coronaries 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Coronary AV Fistula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3652"/>
            <a:ext cx="8229600" cy="3508977"/>
          </a:xfrm>
        </p:spPr>
        <p:txBody>
          <a:bodyPr>
            <a:noAutofit/>
          </a:bodyPr>
          <a:lstStyle/>
          <a:p>
            <a:pPr marL="684212" indent="-342900" algn="just">
              <a:lnSpc>
                <a:spcPct val="80000"/>
              </a:lnSpc>
            </a:pPr>
            <a:r>
              <a:rPr lang="en-US" altLang="ko-KR" b="1" dirty="0" smtClean="0">
                <a:latin typeface="Times New Roman" pitchFamily="18" charset="0"/>
              </a:rPr>
              <a:t>(DEFINITION): </a:t>
            </a:r>
          </a:p>
          <a:p>
            <a:pPr indent="-1588" algn="just">
              <a:lnSpc>
                <a:spcPct val="80000"/>
              </a:lnSpc>
              <a:buFontTx/>
              <a:buNone/>
            </a:pPr>
            <a:r>
              <a:rPr lang="en-US" altLang="ko-KR" b="1" dirty="0">
                <a:latin typeface="Times New Roman" pitchFamily="18" charset="0"/>
              </a:rPr>
              <a:t>	</a:t>
            </a:r>
            <a:r>
              <a:rPr lang="en-US" altLang="ko-KR" b="1" dirty="0" smtClean="0">
                <a:latin typeface="Times New Roman" pitchFamily="18" charset="0"/>
              </a:rPr>
              <a:t>	Direct </a:t>
            </a:r>
            <a:r>
              <a:rPr lang="en-US" altLang="ko-KR" b="1" dirty="0">
                <a:latin typeface="Times New Roman" pitchFamily="18" charset="0"/>
              </a:rPr>
              <a:t>communication between </a:t>
            </a:r>
            <a:r>
              <a:rPr lang="en-US" altLang="ko-KR" b="1" u="sng" dirty="0" smtClean="0">
                <a:latin typeface="Times New Roman" pitchFamily="18" charset="0"/>
              </a:rPr>
              <a:t>a </a:t>
            </a:r>
            <a:r>
              <a:rPr lang="en-US" altLang="ko-KR" b="1" u="sng" dirty="0">
                <a:latin typeface="Times New Roman" pitchFamily="18" charset="0"/>
              </a:rPr>
              <a:t>coronary artery </a:t>
            </a:r>
            <a:r>
              <a:rPr lang="en-US" altLang="ko-KR" b="1" dirty="0" smtClean="0">
                <a:latin typeface="Times New Roman" pitchFamily="18" charset="0"/>
              </a:rPr>
              <a:t>and the </a:t>
            </a:r>
            <a:r>
              <a:rPr lang="en-US" altLang="ko-KR" b="1" u="sng" dirty="0">
                <a:latin typeface="Times New Roman" pitchFamily="18" charset="0"/>
              </a:rPr>
              <a:t>lumen o</a:t>
            </a:r>
            <a:r>
              <a:rPr lang="en-US" altLang="ko-KR" b="1" dirty="0">
                <a:latin typeface="Times New Roman" pitchFamily="18" charset="0"/>
              </a:rPr>
              <a:t>f </a:t>
            </a:r>
            <a:r>
              <a:rPr lang="en-US" altLang="ko-KR" b="1" dirty="0" smtClean="0">
                <a:latin typeface="Times New Roman" pitchFamily="18" charset="0"/>
              </a:rPr>
              <a:t>any one </a:t>
            </a:r>
            <a:r>
              <a:rPr lang="en-US" altLang="ko-KR" b="1" dirty="0">
                <a:latin typeface="Times New Roman" pitchFamily="18" charset="0"/>
              </a:rPr>
              <a:t>of the four </a:t>
            </a:r>
            <a:r>
              <a:rPr lang="en-US" altLang="ko-KR" b="1" u="sng" dirty="0">
                <a:latin typeface="Times New Roman" pitchFamily="18" charset="0"/>
              </a:rPr>
              <a:t>cardiac chambers </a:t>
            </a:r>
            <a:r>
              <a:rPr lang="en-US" altLang="ko-KR" b="1" u="sng" dirty="0" smtClean="0">
                <a:latin typeface="Times New Roman" pitchFamily="18" charset="0"/>
              </a:rPr>
              <a:t>or its tributaries</a:t>
            </a:r>
            <a:r>
              <a:rPr lang="en-US" altLang="ko-KR" b="1" dirty="0" smtClean="0">
                <a:latin typeface="Times New Roman" pitchFamily="18" charset="0"/>
              </a:rPr>
              <a:t> </a:t>
            </a:r>
          </a:p>
          <a:p>
            <a:pPr marL="684212" indent="-342900" algn="just">
              <a:lnSpc>
                <a:spcPct val="90000"/>
              </a:lnSpc>
            </a:pPr>
            <a:r>
              <a:rPr lang="en-US" altLang="ko-KR" dirty="0">
                <a:latin typeface="Times New Roman" pitchFamily="18" charset="0"/>
              </a:rPr>
              <a:t>The fistula, if not present at birth,</a:t>
            </a:r>
            <a:r>
              <a:rPr lang="en-US" altLang="ko-KR" dirty="0">
                <a:solidFill>
                  <a:schemeClr val="accent2"/>
                </a:solidFill>
                <a:latin typeface="Times New Roman" pitchFamily="18" charset="0"/>
              </a:rPr>
              <a:t> develops early in life</a:t>
            </a:r>
            <a:r>
              <a:rPr lang="en-US" altLang="ko-KR" dirty="0">
                <a:latin typeface="Times New Roman" pitchFamily="18" charset="0"/>
              </a:rPr>
              <a:t>. </a:t>
            </a:r>
            <a:endParaRPr lang="en-US" altLang="ko-KR" dirty="0" smtClean="0">
              <a:latin typeface="Times New Roman" pitchFamily="18" charset="0"/>
            </a:endParaRPr>
          </a:p>
          <a:p>
            <a:pPr marL="684212" indent="-342900" algn="just">
              <a:lnSpc>
                <a:spcPct val="90000"/>
              </a:lnSpc>
            </a:pPr>
            <a:r>
              <a:rPr lang="en-US" altLang="ko-KR" u="sng" dirty="0" smtClean="0">
                <a:latin typeface="Times New Roman" pitchFamily="18" charset="0"/>
              </a:rPr>
              <a:t>Origin:</a:t>
            </a:r>
          </a:p>
          <a:p>
            <a:pPr lvl="1" indent="-1588" algn="just">
              <a:lnSpc>
                <a:spcPct val="90000"/>
              </a:lnSpc>
              <a:buFontTx/>
              <a:buNone/>
            </a:pPr>
            <a:r>
              <a:rPr lang="en-US" altLang="ko-KR" u="sng" dirty="0" smtClean="0">
                <a:latin typeface="Times New Roman" pitchFamily="18" charset="0"/>
              </a:rPr>
              <a:t>	</a:t>
            </a:r>
            <a:r>
              <a:rPr lang="en-US" altLang="ko-KR" dirty="0" smtClean="0">
                <a:latin typeface="Times New Roman" pitchFamily="18" charset="0"/>
              </a:rPr>
              <a:t>Right </a:t>
            </a:r>
            <a:r>
              <a:rPr lang="en-US" altLang="ko-KR" dirty="0">
                <a:latin typeface="Times New Roman" pitchFamily="18" charset="0"/>
              </a:rPr>
              <a:t>coronary A  :  50 ~ 55%,   	Left coronary  A   :  35% </a:t>
            </a:r>
          </a:p>
          <a:p>
            <a:pPr marL="684212" indent="-342900" algn="just">
              <a:lnSpc>
                <a:spcPct val="90000"/>
              </a:lnSpc>
            </a:pPr>
            <a:r>
              <a:rPr lang="en-US" altLang="ko-KR" u="sng" dirty="0" smtClean="0">
                <a:latin typeface="Times New Roman" pitchFamily="18" charset="0"/>
              </a:rPr>
              <a:t>Drainage:</a:t>
            </a:r>
          </a:p>
          <a:p>
            <a:pPr lvl="1" indent="-1588" algn="just">
              <a:lnSpc>
                <a:spcPct val="90000"/>
              </a:lnSpc>
              <a:buFontTx/>
              <a:buNone/>
            </a:pPr>
            <a:r>
              <a:rPr lang="en-US" altLang="ko-KR" dirty="0" smtClean="0">
                <a:latin typeface="Times New Roman" pitchFamily="18" charset="0"/>
              </a:rPr>
              <a:t>Right </a:t>
            </a:r>
            <a:r>
              <a:rPr lang="en-US" altLang="ko-KR" dirty="0">
                <a:latin typeface="Times New Roman" pitchFamily="18" charset="0"/>
              </a:rPr>
              <a:t>ventricle           :  40%         	Right atrium       :  25%</a:t>
            </a:r>
          </a:p>
          <a:p>
            <a:pPr lvl="1" indent="-1588" algn="just">
              <a:lnSpc>
                <a:spcPct val="90000"/>
              </a:lnSpc>
              <a:buFontTx/>
              <a:buNone/>
            </a:pPr>
            <a:r>
              <a:rPr lang="en-US" altLang="ko-KR" dirty="0" smtClean="0">
                <a:latin typeface="Times New Roman" pitchFamily="18" charset="0"/>
              </a:rPr>
              <a:t>Pulmonary </a:t>
            </a:r>
            <a:r>
              <a:rPr lang="en-US" altLang="ko-KR" dirty="0">
                <a:latin typeface="Times New Roman" pitchFamily="18" charset="0"/>
              </a:rPr>
              <a:t>artery      :  </a:t>
            </a:r>
            <a:r>
              <a:rPr lang="en-US" altLang="ko-KR" dirty="0" smtClean="0">
                <a:latin typeface="Times New Roman" pitchFamily="18" charset="0"/>
              </a:rPr>
              <a:t>15-20%</a:t>
            </a:r>
          </a:p>
          <a:p>
            <a:pPr marL="341312" indent="0" algn="just">
              <a:lnSpc>
                <a:spcPct val="90000"/>
              </a:lnSpc>
              <a:buNone/>
            </a:pPr>
            <a:r>
              <a:rPr lang="en-US" altLang="ko-KR" dirty="0" smtClean="0">
                <a:latin typeface="Times New Roman" pitchFamily="18" charset="0"/>
              </a:rPr>
              <a:t> </a:t>
            </a:r>
            <a:endParaRPr lang="en-US" altLang="ko-KR" dirty="0">
              <a:latin typeface="Times New Roman" pitchFamily="18" charset="0"/>
            </a:endParaRPr>
          </a:p>
          <a:p>
            <a:pPr indent="-1588" algn="just">
              <a:lnSpc>
                <a:spcPct val="90000"/>
              </a:lnSpc>
              <a:buFontTx/>
              <a:buNone/>
            </a:pPr>
            <a:endParaRPr lang="en-US" altLang="ko-KR" b="1" dirty="0">
              <a:latin typeface="Times New Roman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/>
              <a:t>CT Coronary Angiogram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ranjit pawar\Desktop\CAV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 t="26712" r="16138" b="26388"/>
          <a:stretch/>
        </p:blipFill>
        <p:spPr bwMode="auto">
          <a:xfrm>
            <a:off x="1066800" y="2286000"/>
            <a:ext cx="344507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3276600" y="2514600"/>
            <a:ext cx="685800" cy="304800"/>
          </a:xfrm>
          <a:prstGeom prst="leftArrow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ranjit pawar\Desktop\CAVF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68" b="91592" l="0" r="93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149" t="12903" r="2856" b="10968"/>
          <a:stretch/>
        </p:blipFill>
        <p:spPr bwMode="auto">
          <a:xfrm>
            <a:off x="4645025" y="2456914"/>
            <a:ext cx="3419475" cy="32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7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ranjit pawar\Downloads\IMG-66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t="37810" r="28506" b="4079"/>
          <a:stretch/>
        </p:blipFill>
        <p:spPr bwMode="auto">
          <a:xfrm>
            <a:off x="457200" y="2228163"/>
            <a:ext cx="3962400" cy="42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ranjit pawar\Downloads\IMG-66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0100" r="10465" b="21990"/>
          <a:stretch/>
        </p:blipFill>
        <p:spPr bwMode="auto">
          <a:xfrm>
            <a:off x="4419600" y="2228163"/>
            <a:ext cx="4249004" cy="427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ranjit pawar\Downloads\IMG-66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9" t="55323" r="36675" b="26340"/>
          <a:stretch/>
        </p:blipFill>
        <p:spPr bwMode="auto">
          <a:xfrm>
            <a:off x="914400" y="762000"/>
            <a:ext cx="4800600" cy="5529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ase- 1: </a:t>
            </a:r>
            <a:br>
              <a:rPr lang="en-US" dirty="0" smtClean="0"/>
            </a:br>
            <a:r>
              <a:rPr lang="en-US" u="sng" dirty="0" smtClean="0"/>
              <a:t>COARCTATION OF AORTA</a:t>
            </a:r>
            <a:endParaRPr lang="en-US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23652"/>
            <a:ext cx="8229600" cy="3508977"/>
          </a:xfrm>
        </p:spPr>
        <p:txBody>
          <a:bodyPr/>
          <a:lstStyle/>
          <a:p>
            <a:pPr algn="just"/>
            <a:r>
              <a:rPr lang="en-US" dirty="0" smtClean="0"/>
              <a:t>20 Yrs./ Male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Complaints: Headache, Giddiness, Dyspnoea on exertion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K/c/o HTN, taking Tab </a:t>
            </a:r>
            <a:r>
              <a:rPr lang="en-US" dirty="0" err="1" smtClean="0"/>
              <a:t>Amlo</a:t>
            </a:r>
            <a:r>
              <a:rPr lang="en-US" dirty="0" smtClean="0"/>
              <a:t> 5 mg OD X 2 </a:t>
            </a:r>
            <a:r>
              <a:rPr lang="en-US" dirty="0" err="1" smtClean="0"/>
              <a:t>yrs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No other significant personal/ family/ past history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3708" cy="3508977"/>
          </a:xfrm>
        </p:spPr>
        <p:txBody>
          <a:bodyPr/>
          <a:lstStyle/>
          <a:p>
            <a:pPr algn="just"/>
            <a:r>
              <a:rPr lang="en-US" dirty="0" smtClean="0"/>
              <a:t>Fistula opening-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closed from inside the Pulmonary Artery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Fistula tract-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Flush ligation near origin from coronary artery with multiple clipping  along 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Outcome: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discharge home on 5</a:t>
            </a:r>
            <a:r>
              <a:rPr lang="en-US" baseline="30000" dirty="0" smtClean="0"/>
              <a:t>th</a:t>
            </a:r>
            <a:r>
              <a:rPr lang="en-US" dirty="0" smtClean="0"/>
              <a:t> POD</a:t>
            </a:r>
          </a:p>
          <a:p>
            <a:endParaRPr lang="en-US" dirty="0"/>
          </a:p>
          <a:p>
            <a:r>
              <a:rPr lang="en-US" dirty="0" smtClean="0"/>
              <a:t>On regular follow up, Doing well</a:t>
            </a:r>
          </a:p>
          <a:p>
            <a:endParaRPr lang="en-US" dirty="0"/>
          </a:p>
          <a:p>
            <a:r>
              <a:rPr lang="en-US" dirty="0" smtClean="0"/>
              <a:t>Symptom free at one month follow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06" y="381000"/>
            <a:ext cx="807549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ranjit pawar\Downloads\Images\thank-yo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6" y="4419600"/>
            <a:ext cx="80715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9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838200"/>
          </a:xfrm>
          <a:noFill/>
          <a:ln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r>
              <a:rPr lang="en-US" altLang="ko-KR" b="1" dirty="0">
                <a:latin typeface="Times New Roman" pitchFamily="18" charset="0"/>
              </a:rPr>
              <a:t>Coronary </a:t>
            </a:r>
            <a:r>
              <a:rPr lang="en-US" altLang="ko-KR" b="1" dirty="0" err="1">
                <a:latin typeface="Times New Roman" pitchFamily="18" charset="0"/>
              </a:rPr>
              <a:t>Arterio</a:t>
            </a:r>
            <a:r>
              <a:rPr lang="en-US" altLang="ko-KR" b="1" dirty="0">
                <a:latin typeface="Times New Roman" pitchFamily="18" charset="0"/>
              </a:rPr>
              <a:t>-venous Fistula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609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ko-KR" b="1" u="sng" dirty="0" smtClean="0">
                <a:solidFill>
                  <a:schemeClr val="accent1"/>
                </a:solidFill>
                <a:latin typeface="Times New Roman" pitchFamily="18" charset="0"/>
              </a:rPr>
              <a:t>DEFINITION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altLang="ko-KR" b="1" dirty="0">
              <a:solidFill>
                <a:schemeClr val="accent1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latin typeface="Times New Roman" pitchFamily="18" charset="0"/>
              </a:rPr>
              <a:t>    </a:t>
            </a:r>
            <a:r>
              <a:rPr lang="en-US" altLang="ko-KR" sz="3200" b="1" dirty="0" smtClean="0">
                <a:latin typeface="Times New Roman" pitchFamily="18" charset="0"/>
              </a:rPr>
              <a:t>Direct </a:t>
            </a:r>
            <a:r>
              <a:rPr lang="en-US" altLang="ko-KR" sz="3200" b="1" dirty="0">
                <a:latin typeface="Times New Roman" pitchFamily="18" charset="0"/>
              </a:rPr>
              <a:t>communication between </a:t>
            </a:r>
            <a:endParaRPr lang="en-US" altLang="ko-KR" sz="3200" b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ko-KR" b="1" u="sng" dirty="0" smtClean="0">
                <a:latin typeface="Times New Roman" pitchFamily="18" charset="0"/>
              </a:rPr>
              <a:t>a </a:t>
            </a:r>
            <a:r>
              <a:rPr lang="en-US" altLang="ko-KR" b="1" u="sng" dirty="0">
                <a:latin typeface="Times New Roman" pitchFamily="18" charset="0"/>
              </a:rPr>
              <a:t>coronary artery </a:t>
            </a:r>
            <a:endParaRPr lang="en-US" altLang="ko-KR" b="1" u="sng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ko-KR" sz="2000" b="1" dirty="0" smtClean="0">
                <a:latin typeface="Times New Roman" pitchFamily="18" charset="0"/>
              </a:rPr>
              <a:t>and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ko-KR" b="1" dirty="0" smtClean="0">
                <a:latin typeface="Times New Roman" pitchFamily="18" charset="0"/>
              </a:rPr>
              <a:t>the </a:t>
            </a:r>
            <a:r>
              <a:rPr lang="en-US" altLang="ko-KR" b="1" u="sng" dirty="0">
                <a:latin typeface="Times New Roman" pitchFamily="18" charset="0"/>
              </a:rPr>
              <a:t>lumen </a:t>
            </a:r>
            <a:r>
              <a:rPr lang="en-US" altLang="ko-KR" b="1" u="sng" dirty="0" smtClean="0">
                <a:latin typeface="Times New Roman" pitchFamily="18" charset="0"/>
              </a:rPr>
              <a:t>o</a:t>
            </a:r>
            <a:r>
              <a:rPr lang="en-US" altLang="ko-KR" b="1" dirty="0" smtClean="0">
                <a:latin typeface="Times New Roman" pitchFamily="18" charset="0"/>
              </a:rPr>
              <a:t>f 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2000" b="1" dirty="0" smtClean="0">
                <a:latin typeface="Times New Roman" pitchFamily="18" charset="0"/>
              </a:rPr>
              <a:t>any one </a:t>
            </a:r>
            <a:r>
              <a:rPr lang="en-US" altLang="ko-KR" sz="2000" b="1" dirty="0">
                <a:latin typeface="Times New Roman" pitchFamily="18" charset="0"/>
              </a:rPr>
              <a:t>of the four cardiac chambers </a:t>
            </a:r>
            <a:endParaRPr lang="en-US" altLang="ko-KR" sz="2000" b="1" dirty="0" smtClean="0">
              <a:latin typeface="Times New Roman" pitchFamily="18" charset="0"/>
            </a:endParaRPr>
          </a:p>
          <a:p>
            <a:pPr marL="68580" indent="0" algn="ctr">
              <a:lnSpc>
                <a:spcPct val="80000"/>
              </a:lnSpc>
              <a:buNone/>
            </a:pPr>
            <a:r>
              <a:rPr lang="en-US" altLang="ko-KR" sz="2000" b="1" dirty="0" smtClean="0">
                <a:latin typeface="Times New Roman" pitchFamily="18" charset="0"/>
              </a:rPr>
              <a:t>or 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2000" b="1" dirty="0" smtClean="0">
                <a:latin typeface="Times New Roman" pitchFamily="18" charset="0"/>
              </a:rPr>
              <a:t>the </a:t>
            </a:r>
            <a:r>
              <a:rPr lang="en-US" altLang="ko-KR" sz="2000" b="1" dirty="0">
                <a:latin typeface="Times New Roman" pitchFamily="18" charset="0"/>
              </a:rPr>
              <a:t>coronary </a:t>
            </a:r>
            <a:r>
              <a:rPr lang="en-US" altLang="ko-KR" sz="2000" b="1" dirty="0" smtClean="0">
                <a:latin typeface="Times New Roman" pitchFamily="18" charset="0"/>
              </a:rPr>
              <a:t>sinus or </a:t>
            </a:r>
            <a:r>
              <a:rPr lang="en-US" altLang="ko-KR" sz="2000" b="1" dirty="0">
                <a:latin typeface="Times New Roman" pitchFamily="18" charset="0"/>
              </a:rPr>
              <a:t>its tributary </a:t>
            </a:r>
            <a:r>
              <a:rPr lang="en-US" altLang="ko-KR" sz="2000" b="1" dirty="0" smtClean="0">
                <a:latin typeface="Times New Roman" pitchFamily="18" charset="0"/>
              </a:rPr>
              <a:t>vein </a:t>
            </a:r>
          </a:p>
          <a:p>
            <a:pPr marL="68580" indent="0" algn="ctr">
              <a:lnSpc>
                <a:spcPct val="80000"/>
              </a:lnSpc>
              <a:buNone/>
            </a:pPr>
            <a:r>
              <a:rPr lang="en-US" altLang="ko-KR" sz="2000" b="1" dirty="0" smtClean="0">
                <a:latin typeface="Times New Roman" pitchFamily="18" charset="0"/>
              </a:rPr>
              <a:t>or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2000" b="1" dirty="0" smtClean="0">
                <a:latin typeface="Times New Roman" pitchFamily="18" charset="0"/>
              </a:rPr>
              <a:t>Superior /inferior Vena Cava</a:t>
            </a:r>
          </a:p>
          <a:p>
            <a:pPr marL="68580" indent="0" algn="ctr">
              <a:lnSpc>
                <a:spcPct val="80000"/>
              </a:lnSpc>
              <a:buNone/>
            </a:pPr>
            <a:r>
              <a:rPr lang="en-US" altLang="ko-KR" sz="2000" b="1" dirty="0" smtClean="0">
                <a:latin typeface="Times New Roman" pitchFamily="18" charset="0"/>
              </a:rPr>
              <a:t>or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2000" b="1" dirty="0" smtClean="0">
                <a:latin typeface="Times New Roman" pitchFamily="18" charset="0"/>
              </a:rPr>
              <a:t>pulmonary </a:t>
            </a:r>
            <a:r>
              <a:rPr lang="en-US" altLang="ko-KR" sz="2000" b="1" dirty="0">
                <a:latin typeface="Times New Roman" pitchFamily="18" charset="0"/>
              </a:rPr>
              <a:t>artery </a:t>
            </a:r>
            <a:r>
              <a:rPr lang="en-US" altLang="ko-KR" sz="2000" b="1" dirty="0" smtClean="0">
                <a:latin typeface="Times New Roman" pitchFamily="18" charset="0"/>
              </a:rPr>
              <a:t>or Pulmonary veins </a:t>
            </a:r>
            <a:r>
              <a:rPr lang="en-US" altLang="ko-KR" sz="2000" b="1" dirty="0">
                <a:latin typeface="Times New Roman" pitchFamily="18" charset="0"/>
              </a:rPr>
              <a:t>close to the </a:t>
            </a:r>
            <a:r>
              <a:rPr lang="en-US" altLang="ko-KR" sz="2000" b="1" dirty="0" smtClean="0">
                <a:latin typeface="Times New Roman" pitchFamily="18" charset="0"/>
              </a:rPr>
              <a:t>heart</a:t>
            </a:r>
            <a:endParaRPr lang="en-US" altLang="ko-KR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7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81000"/>
            <a:ext cx="8001000" cy="990600"/>
          </a:xfrm>
          <a:noFill/>
          <a:ln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normAutofit/>
          </a:bodyPr>
          <a:lstStyle/>
          <a:p>
            <a:r>
              <a:rPr lang="en-US" altLang="ko-KR" b="1" dirty="0" smtClean="0">
                <a:latin typeface="Times New Roman" pitchFamily="18" charset="0"/>
              </a:rPr>
              <a:t>Morphology</a:t>
            </a:r>
            <a:endParaRPr lang="en-US" altLang="ko-KR" b="1" dirty="0">
              <a:latin typeface="Times New Roman" pitchFamily="18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Times New Roman" pitchFamily="18" charset="0"/>
              </a:rPr>
              <a:t>1</a:t>
            </a:r>
            <a:r>
              <a:rPr lang="en-US" altLang="ko-KR" sz="2000" dirty="0">
                <a:latin typeface="Times New Roman" pitchFamily="18" charset="0"/>
              </a:rPr>
              <a:t>. Coronary artery site  :  dilated, elongated, </a:t>
            </a:r>
            <a:r>
              <a:rPr lang="en-US" altLang="ko-KR" sz="2000" dirty="0" err="1" smtClean="0">
                <a:latin typeface="Times New Roman" pitchFamily="18" charset="0"/>
              </a:rPr>
              <a:t>serpiginous</a:t>
            </a:r>
            <a:r>
              <a:rPr lang="en-US" altLang="ko-KR" sz="2000" dirty="0" smtClean="0">
                <a:latin typeface="Times New Roman" pitchFamily="18" charset="0"/>
              </a:rPr>
              <a:t> </a:t>
            </a:r>
            <a:endParaRPr lang="en-US" altLang="ko-KR" sz="20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</a:t>
            </a:r>
            <a:r>
              <a:rPr lang="en-US" altLang="ko-KR" sz="2000" b="1" u="sng" dirty="0">
                <a:latin typeface="Times New Roman" pitchFamily="18" charset="0"/>
              </a:rPr>
              <a:t>Right coronary A  :  50 ~ 55%</a:t>
            </a:r>
            <a:r>
              <a:rPr lang="en-US" altLang="ko-KR" sz="2000" b="1" dirty="0">
                <a:latin typeface="Times New Roman" pitchFamily="18" charset="0"/>
              </a:rPr>
              <a:t>,   </a:t>
            </a:r>
            <a:r>
              <a:rPr lang="en-US" altLang="ko-KR" sz="2000" b="1" dirty="0" smtClean="0">
                <a:latin typeface="Times New Roman" pitchFamily="18" charset="0"/>
              </a:rPr>
              <a:t>	</a:t>
            </a:r>
            <a:r>
              <a:rPr lang="en-US" altLang="ko-KR" sz="2000" b="1" u="sng" dirty="0" smtClean="0">
                <a:latin typeface="Times New Roman" pitchFamily="18" charset="0"/>
              </a:rPr>
              <a:t>Left </a:t>
            </a:r>
            <a:r>
              <a:rPr lang="en-US" altLang="ko-KR" sz="2000" b="1" u="sng" dirty="0">
                <a:latin typeface="Times New Roman" pitchFamily="18" charset="0"/>
              </a:rPr>
              <a:t>coronary  A   :  35%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Both                        :   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2. Site of fistulous connection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</a:t>
            </a:r>
            <a:r>
              <a:rPr lang="en-US" altLang="ko-KR" sz="2000" b="1" u="sng" dirty="0">
                <a:latin typeface="Times New Roman" pitchFamily="18" charset="0"/>
              </a:rPr>
              <a:t>Right coronary A  :  50 ~ 55%</a:t>
            </a:r>
            <a:r>
              <a:rPr lang="en-US" altLang="ko-KR" sz="2000" b="1" dirty="0">
                <a:latin typeface="Times New Roman" pitchFamily="18" charset="0"/>
              </a:rPr>
              <a:t>,   	</a:t>
            </a:r>
            <a:r>
              <a:rPr lang="en-US" altLang="ko-KR" sz="2000" b="1" u="sng" dirty="0">
                <a:latin typeface="Times New Roman" pitchFamily="18" charset="0"/>
              </a:rPr>
              <a:t>Left coronary  A   :  35% </a:t>
            </a:r>
            <a:endParaRPr lang="en-US" altLang="ko-KR" sz="2000" b="1" u="sng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b="1" u="sng" dirty="0" smtClean="0">
                <a:latin typeface="Times New Roman" pitchFamily="18" charset="0"/>
              </a:rPr>
              <a:t>Right </a:t>
            </a:r>
            <a:r>
              <a:rPr lang="en-US" altLang="ko-KR" sz="2000" b="1" u="sng" dirty="0">
                <a:latin typeface="Times New Roman" pitchFamily="18" charset="0"/>
              </a:rPr>
              <a:t>ventricle           :  40%</a:t>
            </a:r>
            <a:r>
              <a:rPr lang="en-US" altLang="ko-KR" sz="2000" b="1" dirty="0">
                <a:latin typeface="Times New Roman" pitchFamily="18" charset="0"/>
              </a:rPr>
              <a:t>         </a:t>
            </a:r>
            <a:r>
              <a:rPr lang="en-US" altLang="ko-KR" sz="2000" b="1" dirty="0" smtClean="0">
                <a:latin typeface="Times New Roman" pitchFamily="18" charset="0"/>
              </a:rPr>
              <a:t>	</a:t>
            </a:r>
            <a:r>
              <a:rPr lang="en-US" altLang="ko-KR" sz="2000" b="1" u="sng" dirty="0" smtClean="0">
                <a:latin typeface="Times New Roman" pitchFamily="18" charset="0"/>
              </a:rPr>
              <a:t>Right </a:t>
            </a:r>
            <a:r>
              <a:rPr lang="en-US" altLang="ko-KR" sz="2000" b="1" u="sng" dirty="0">
                <a:latin typeface="Times New Roman" pitchFamily="18" charset="0"/>
              </a:rPr>
              <a:t>atrium       :  25%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b="1" dirty="0">
                <a:latin typeface="Times New Roman" pitchFamily="18" charset="0"/>
              </a:rPr>
              <a:t>         </a:t>
            </a:r>
            <a:r>
              <a:rPr lang="en-US" altLang="ko-KR" sz="2000" b="1" u="sng" dirty="0">
                <a:latin typeface="Times New Roman" pitchFamily="18" charset="0"/>
              </a:rPr>
              <a:t>Pulmonary artery      :  15-20%</a:t>
            </a:r>
            <a:r>
              <a:rPr lang="en-US" altLang="ko-KR" sz="2000" b="1" dirty="0">
                <a:latin typeface="Times New Roman" pitchFamily="18" charset="0"/>
              </a:rPr>
              <a:t> </a:t>
            </a:r>
            <a:r>
              <a:rPr lang="en-US" altLang="ko-KR" sz="2000" dirty="0">
                <a:latin typeface="Times New Roman" pitchFamily="18" charset="0"/>
              </a:rPr>
              <a:t>  </a:t>
            </a:r>
            <a:r>
              <a:rPr lang="en-US" altLang="ko-KR" sz="2000" dirty="0" smtClean="0">
                <a:latin typeface="Times New Roman" pitchFamily="18" charset="0"/>
              </a:rPr>
              <a:t>	Coronary </a:t>
            </a:r>
            <a:r>
              <a:rPr lang="en-US" altLang="ko-KR" sz="2000" dirty="0">
                <a:latin typeface="Times New Roman" pitchFamily="18" charset="0"/>
              </a:rPr>
              <a:t>sinus   :    7%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SVC                            :    1%         </a:t>
            </a:r>
            <a:r>
              <a:rPr lang="en-US" altLang="ko-KR" sz="2000" dirty="0" smtClean="0">
                <a:latin typeface="Times New Roman" pitchFamily="18" charset="0"/>
              </a:rPr>
              <a:t>	Left </a:t>
            </a:r>
            <a:r>
              <a:rPr lang="en-US" altLang="ko-KR" sz="2000" dirty="0">
                <a:latin typeface="Times New Roman" pitchFamily="18" charset="0"/>
              </a:rPr>
              <a:t>atrium          :    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Left ventricle             :    3%         </a:t>
            </a:r>
            <a:r>
              <a:rPr lang="en-US" altLang="ko-KR" sz="2000" dirty="0" smtClean="0">
                <a:latin typeface="Times New Roman" pitchFamily="18" charset="0"/>
              </a:rPr>
              <a:t>	Other                    </a:t>
            </a:r>
            <a:r>
              <a:rPr lang="en-US" altLang="ko-KR" sz="2000" dirty="0">
                <a:latin typeface="Times New Roman" pitchFamily="18" charset="0"/>
              </a:rPr>
              <a:t>:  rarely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3. Size &amp; multiplicity of the fistula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2 ~ 5mm fibrous margin, </a:t>
            </a:r>
            <a:r>
              <a:rPr lang="en-US" altLang="ko-KR" sz="2000" b="1" dirty="0">
                <a:latin typeface="Times New Roman" pitchFamily="18" charset="0"/>
              </a:rPr>
              <a:t>single or multiple</a:t>
            </a:r>
            <a:r>
              <a:rPr lang="en-US" altLang="ko-KR" sz="2000" dirty="0">
                <a:latin typeface="Times New Roman" pitchFamily="18" charset="0"/>
              </a:rPr>
              <a:t> opening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4. Cardiac chamber           : dilation in atrial, venous drain site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5. </a:t>
            </a:r>
            <a:r>
              <a:rPr lang="en-US" altLang="ko-KR" sz="2000" b="1" dirty="0">
                <a:latin typeface="Times New Roman" pitchFamily="18" charset="0"/>
              </a:rPr>
              <a:t>Bacterial endocarditis   :  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6. </a:t>
            </a:r>
            <a:r>
              <a:rPr lang="en-US" altLang="ko-KR" sz="2000" dirty="0" smtClean="0">
                <a:latin typeface="Times New Roman" pitchFamily="18" charset="0"/>
              </a:rPr>
              <a:t>most </a:t>
            </a:r>
            <a:r>
              <a:rPr lang="en-US" altLang="ko-KR" sz="2000" dirty="0">
                <a:latin typeface="Times New Roman" pitchFamily="18" charset="0"/>
              </a:rPr>
              <a:t>occur as isolated lesions</a:t>
            </a:r>
          </a:p>
        </p:txBody>
      </p:sp>
    </p:spTree>
    <p:extLst>
      <p:ext uri="{BB962C8B-B14F-4D97-AF65-F5344CB8AC3E}">
        <p14:creationId xmlns:p14="http://schemas.microsoft.com/office/powerpoint/2010/main" val="22815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024744" cy="1143000"/>
          </a:xfrm>
          <a:noFill/>
          <a:ln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normAutofit/>
          </a:bodyPr>
          <a:lstStyle/>
          <a:p>
            <a:r>
              <a:rPr lang="en-US" altLang="ko-KR" b="1" dirty="0">
                <a:latin typeface="Times New Roman" pitchFamily="18" charset="0"/>
              </a:rPr>
              <a:t>Natural </a:t>
            </a:r>
            <a:r>
              <a:rPr lang="en-US" altLang="ko-KR" b="1" dirty="0" smtClean="0">
                <a:latin typeface="Times New Roman" pitchFamily="18" charset="0"/>
              </a:rPr>
              <a:t>history</a:t>
            </a:r>
            <a:endParaRPr lang="en-US" altLang="ko-KR" b="1" dirty="0">
              <a:latin typeface="Times New Roman" pitchFamily="18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52600"/>
            <a:ext cx="7772400" cy="4419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latin typeface="Times New Roman" pitchFamily="18" charset="0"/>
              </a:rPr>
              <a:t>The </a:t>
            </a:r>
            <a:r>
              <a:rPr lang="en-US" altLang="ko-KR" dirty="0">
                <a:latin typeface="Times New Roman" pitchFamily="18" charset="0"/>
              </a:rPr>
              <a:t>fistula, if not present at birth,</a:t>
            </a:r>
            <a:r>
              <a:rPr lang="en-US" altLang="ko-KR" dirty="0">
                <a:solidFill>
                  <a:schemeClr val="accent2"/>
                </a:solidFill>
                <a:latin typeface="Times New Roman" pitchFamily="18" charset="0"/>
              </a:rPr>
              <a:t> develops early in life</a:t>
            </a:r>
            <a:r>
              <a:rPr lang="en-US" altLang="ko-KR" dirty="0">
                <a:latin typeface="Times New Roman" pitchFamily="18" charset="0"/>
              </a:rPr>
              <a:t>. </a:t>
            </a:r>
            <a:endParaRPr lang="en-US" altLang="ko-KR" dirty="0" smtClean="0">
              <a:latin typeface="Times New Roman" pitchFamily="18" charset="0"/>
            </a:endParaRPr>
          </a:p>
          <a:p>
            <a:pPr marL="68580" indent="0">
              <a:lnSpc>
                <a:spcPct val="80000"/>
              </a:lnSpc>
              <a:buNone/>
            </a:pPr>
            <a:r>
              <a:rPr lang="en-US" altLang="ko-KR" dirty="0" smtClean="0">
                <a:latin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latin typeface="Times New Roman" pitchFamily="18" charset="0"/>
              </a:rPr>
              <a:t>slowly </a:t>
            </a:r>
            <a:r>
              <a:rPr lang="en-US" altLang="ko-KR" dirty="0">
                <a:latin typeface="Times New Roman" pitchFamily="18" charset="0"/>
              </a:rPr>
              <a:t>increase in size, although there may be little change over a 10 to 15 year period</a:t>
            </a:r>
            <a:r>
              <a:rPr lang="en-US" altLang="ko-KR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ko-KR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Times New Roman" pitchFamily="18" charset="0"/>
              </a:rPr>
              <a:t>Onset of dyspnea, heart failure, and angina can occur in young patients with large fistula</a:t>
            </a:r>
          </a:p>
          <a:p>
            <a:pPr>
              <a:lnSpc>
                <a:spcPct val="80000"/>
              </a:lnSpc>
            </a:pPr>
            <a:endParaRPr lang="en-US" altLang="ko-KR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latin typeface="Times New Roman" pitchFamily="18" charset="0"/>
              </a:rPr>
              <a:t>The </a:t>
            </a:r>
            <a:r>
              <a:rPr lang="en-US" altLang="ko-KR" dirty="0">
                <a:latin typeface="Times New Roman" pitchFamily="18" charset="0"/>
              </a:rPr>
              <a:t>maximum incidence of congestive heart failure occurs in the fifth and sixth decades.</a:t>
            </a:r>
          </a:p>
          <a:p>
            <a:pPr>
              <a:lnSpc>
                <a:spcPct val="80000"/>
              </a:lnSpc>
            </a:pPr>
            <a:endParaRPr lang="en-US" altLang="ko-K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382000" cy="762000"/>
          </a:xfrm>
          <a:noFill/>
          <a:ln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normAutofit/>
          </a:bodyPr>
          <a:lstStyle/>
          <a:p>
            <a:r>
              <a:rPr lang="en-US" altLang="ko-KR" b="1" dirty="0">
                <a:latin typeface="Times New Roman" pitchFamily="18" charset="0"/>
              </a:rPr>
              <a:t>Clinical features &amp; </a:t>
            </a:r>
            <a:r>
              <a:rPr lang="en-US" altLang="ko-KR" b="1" dirty="0" smtClean="0">
                <a:latin typeface="Times New Roman" pitchFamily="18" charset="0"/>
              </a:rPr>
              <a:t>diagnosis</a:t>
            </a:r>
            <a:endParaRPr lang="en-US" altLang="ko-KR" b="1" dirty="0">
              <a:latin typeface="Times New Roman" pitchFamily="18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ko-KR" sz="2400" dirty="0" smtClean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altLang="ko-KR" sz="2400" dirty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r>
              <a:rPr lang="en-US" altLang="ko-KR" sz="2400" dirty="0" smtClean="0">
                <a:solidFill>
                  <a:schemeClr val="accent2"/>
                </a:solidFill>
                <a:latin typeface="Times New Roman" pitchFamily="18" charset="0"/>
              </a:rPr>
              <a:t>Presentation</a:t>
            </a:r>
            <a:r>
              <a:rPr lang="en-US" altLang="ko-KR" sz="2000" dirty="0" smtClean="0">
                <a:solidFill>
                  <a:schemeClr val="accent2"/>
                </a:solidFill>
                <a:latin typeface="Times New Roman" pitchFamily="18" charset="0"/>
              </a:rPr>
              <a:t>:</a:t>
            </a:r>
            <a:r>
              <a:rPr lang="en-US" altLang="ko-KR" sz="20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altLang="ko-KR" sz="2000" dirty="0">
                <a:latin typeface="Times New Roman" pitchFamily="18" charset="0"/>
              </a:rPr>
              <a:t>Most present </a:t>
            </a:r>
            <a:r>
              <a:rPr lang="en-US" altLang="ko-KR" sz="2000" b="1" dirty="0">
                <a:latin typeface="Times New Roman" pitchFamily="18" charset="0"/>
              </a:rPr>
              <a:t>late age in life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400" dirty="0">
                <a:solidFill>
                  <a:schemeClr val="accent2"/>
                </a:solidFill>
                <a:latin typeface="Times New Roman" pitchFamily="18" charset="0"/>
              </a:rPr>
              <a:t>2. </a:t>
            </a:r>
            <a:r>
              <a:rPr lang="en-US" altLang="ko-KR" sz="2400" dirty="0" smtClean="0">
                <a:solidFill>
                  <a:schemeClr val="accent2"/>
                </a:solidFill>
                <a:latin typeface="Times New Roman" pitchFamily="18" charset="0"/>
              </a:rPr>
              <a:t>Symptoms</a:t>
            </a:r>
            <a:r>
              <a:rPr lang="en-US" altLang="ko-KR" sz="2000" dirty="0" smtClean="0">
                <a:solidFill>
                  <a:schemeClr val="accent2"/>
                </a:solidFill>
                <a:latin typeface="Times New Roman" pitchFamily="18" charset="0"/>
              </a:rPr>
              <a:t>:</a:t>
            </a:r>
            <a:r>
              <a:rPr lang="en-US" altLang="ko-KR" sz="20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altLang="ko-KR" sz="2000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</a:rPr>
              <a:t>		Asymptomatic </a:t>
            </a:r>
            <a:r>
              <a:rPr lang="en-US" altLang="ko-KR" sz="2000" dirty="0">
                <a:latin typeface="Times New Roman" pitchFamily="18" charset="0"/>
              </a:rPr>
              <a:t>in young 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                         Mild cardiomegaly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                         Plethora on chest X-ray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                  </a:t>
            </a:r>
            <a:r>
              <a:rPr lang="en-US" altLang="ko-KR" sz="2000" dirty="0" smtClean="0">
                <a:latin typeface="Times New Roman" pitchFamily="18" charset="0"/>
              </a:rPr>
              <a:t>DOE </a:t>
            </a:r>
            <a:r>
              <a:rPr lang="en-US" altLang="ko-KR" sz="2000" dirty="0">
                <a:latin typeface="Times New Roman" pitchFamily="18" charset="0"/>
              </a:rPr>
              <a:t>from Lt. to Rt. shunt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                  </a:t>
            </a:r>
            <a:r>
              <a:rPr lang="en-US" altLang="ko-KR" sz="2000" dirty="0" smtClean="0">
                <a:latin typeface="Times New Roman" pitchFamily="18" charset="0"/>
              </a:rPr>
              <a:t>Angina </a:t>
            </a:r>
            <a:r>
              <a:rPr lang="en-US" altLang="ko-KR" sz="2000" dirty="0">
                <a:latin typeface="Times New Roman" pitchFamily="18" charset="0"/>
              </a:rPr>
              <a:t>(7%)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                  </a:t>
            </a:r>
            <a:r>
              <a:rPr lang="en-US" altLang="ko-KR" sz="2000" dirty="0" smtClean="0">
                <a:latin typeface="Times New Roman" pitchFamily="18" charset="0"/>
              </a:rPr>
              <a:t>Myocardial </a:t>
            </a:r>
            <a:r>
              <a:rPr lang="en-US" altLang="ko-KR" sz="2000" dirty="0">
                <a:latin typeface="Times New Roman" pitchFamily="18" charset="0"/>
              </a:rPr>
              <a:t>infarction (3%)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                  </a:t>
            </a:r>
            <a:r>
              <a:rPr lang="en-US" altLang="ko-KR" sz="2000" dirty="0" smtClean="0">
                <a:latin typeface="Times New Roman" pitchFamily="18" charset="0"/>
              </a:rPr>
              <a:t>Congestive </a:t>
            </a:r>
            <a:r>
              <a:rPr lang="en-US" altLang="ko-KR" sz="2000" dirty="0">
                <a:latin typeface="Times New Roman" pitchFamily="18" charset="0"/>
              </a:rPr>
              <a:t>heart failure (12 ~ 15%) in old 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400" dirty="0">
                <a:solidFill>
                  <a:schemeClr val="accent2"/>
                </a:solidFill>
                <a:latin typeface="Times New Roman" pitchFamily="18" charset="0"/>
              </a:rPr>
              <a:t>3. </a:t>
            </a:r>
            <a:r>
              <a:rPr lang="en-US" altLang="ko-KR" sz="2400" dirty="0" smtClean="0">
                <a:solidFill>
                  <a:schemeClr val="accent2"/>
                </a:solidFill>
                <a:latin typeface="Times New Roman" pitchFamily="18" charset="0"/>
              </a:rPr>
              <a:t>Diagnosis</a:t>
            </a:r>
            <a:r>
              <a:rPr lang="en-US" altLang="ko-KR" sz="2000" dirty="0" smtClean="0">
                <a:solidFill>
                  <a:schemeClr val="accent2"/>
                </a:solidFill>
                <a:latin typeface="Times New Roman" pitchFamily="18" charset="0"/>
              </a:rPr>
              <a:t>:</a:t>
            </a:r>
            <a:r>
              <a:rPr lang="en-US" altLang="ko-KR" sz="2000" dirty="0" smtClean="0">
                <a:solidFill>
                  <a:schemeClr val="accent1"/>
                </a:solidFill>
                <a:latin typeface="Times New Roman" pitchFamily="18" charset="0"/>
              </a:rPr>
              <a:t>  </a:t>
            </a:r>
            <a:r>
              <a:rPr lang="en-US" altLang="ko-KR" sz="2000" dirty="0">
                <a:latin typeface="Times New Roman" pitchFamily="18" charset="0"/>
              </a:rPr>
              <a:t>Continuous murmurs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                         EKG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                         Chest radiography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                         Echocardiography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                         Cardiac catheterization, and  angiography </a:t>
            </a:r>
          </a:p>
        </p:txBody>
      </p:sp>
    </p:spTree>
    <p:extLst>
      <p:ext uri="{BB962C8B-B14F-4D97-AF65-F5344CB8AC3E}">
        <p14:creationId xmlns:p14="http://schemas.microsoft.com/office/powerpoint/2010/main" val="35315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normAutofit/>
          </a:bodyPr>
          <a:lstStyle/>
          <a:p>
            <a:r>
              <a:rPr lang="en-US" altLang="ko-KR" b="1" dirty="0">
                <a:latin typeface="Times New Roman" pitchFamily="18" charset="0"/>
              </a:rPr>
              <a:t>Technique of </a:t>
            </a:r>
            <a:r>
              <a:rPr lang="en-US" altLang="ko-KR" b="1" dirty="0" smtClean="0">
                <a:latin typeface="Times New Roman" pitchFamily="18" charset="0"/>
              </a:rPr>
              <a:t>operation</a:t>
            </a:r>
            <a:endParaRPr lang="en-US" altLang="ko-KR" b="1" dirty="0">
              <a:latin typeface="Times New Roman" pitchFamily="18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8001000" cy="49403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ko-KR" sz="2400" b="1" dirty="0" smtClean="0">
                <a:latin typeface="Times New Roman" pitchFamily="18" charset="0"/>
              </a:rPr>
              <a:t>1</a:t>
            </a:r>
            <a:r>
              <a:rPr lang="en-US" altLang="ko-KR" sz="2400" b="1" dirty="0">
                <a:latin typeface="Times New Roman" pitchFamily="18" charset="0"/>
              </a:rPr>
              <a:t>.</a:t>
            </a:r>
            <a:r>
              <a:rPr lang="en-US" altLang="ko-KR" sz="2000" b="1" dirty="0">
                <a:latin typeface="Times New Roman" pitchFamily="18" charset="0"/>
              </a:rPr>
              <a:t>    </a:t>
            </a:r>
            <a:r>
              <a:rPr lang="en-US" altLang="ko-KR" sz="2400" b="1" dirty="0">
                <a:latin typeface="Times New Roman" pitchFamily="18" charset="0"/>
              </a:rPr>
              <a:t>Closed </a:t>
            </a:r>
            <a:r>
              <a:rPr lang="en-US" altLang="ko-KR" sz="2400" b="1" u="sng" dirty="0">
                <a:latin typeface="Times New Roman" pitchFamily="18" charset="0"/>
              </a:rPr>
              <a:t>without CPB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ko-KR" sz="1800" b="1" dirty="0">
                <a:latin typeface="Times New Roman" pitchFamily="18" charset="0"/>
              </a:rPr>
              <a:t>          </a:t>
            </a:r>
            <a:r>
              <a:rPr lang="en-US" altLang="ko-KR" sz="2000" b="1" dirty="0">
                <a:latin typeface="Times New Roman" pitchFamily="18" charset="0"/>
              </a:rPr>
              <a:t>When termination of a major coronary artery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latin typeface="Times New Roman" pitchFamily="18" charset="0"/>
              </a:rPr>
              <a:t>           branch into an </a:t>
            </a:r>
            <a:r>
              <a:rPr lang="en-US" altLang="ko-KR" sz="2000" b="1" u="sng" dirty="0">
                <a:latin typeface="Times New Roman" pitchFamily="18" charset="0"/>
              </a:rPr>
              <a:t>easily accessible </a:t>
            </a:r>
            <a:r>
              <a:rPr lang="en-US" altLang="ko-KR" sz="2000" b="1" u="sng" dirty="0" smtClean="0">
                <a:latin typeface="Times New Roman" pitchFamily="18" charset="0"/>
              </a:rPr>
              <a:t>site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b="1" dirty="0" smtClean="0">
                <a:latin typeface="Times New Roman" pitchFamily="18" charset="0"/>
              </a:rPr>
              <a:t>2</a:t>
            </a:r>
            <a:r>
              <a:rPr lang="en-US" altLang="ko-KR" sz="2000" b="1" dirty="0" smtClean="0">
                <a:latin typeface="Times New Roman" pitchFamily="18" charset="0"/>
              </a:rPr>
              <a:t>.      </a:t>
            </a:r>
            <a:r>
              <a:rPr lang="en-US" altLang="ko-KR" sz="2400" b="1" dirty="0" smtClean="0">
                <a:latin typeface="Times New Roman" pitchFamily="18" charset="0"/>
              </a:rPr>
              <a:t>When </a:t>
            </a:r>
            <a:r>
              <a:rPr lang="en-US" altLang="ko-KR" sz="2400" b="1" u="sng" dirty="0">
                <a:latin typeface="Times New Roman" pitchFamily="18" charset="0"/>
              </a:rPr>
              <a:t>CPB is used</a:t>
            </a:r>
          </a:p>
          <a:p>
            <a:pPr marL="697230" lvl="1" indent="-400050">
              <a:lnSpc>
                <a:spcPct val="80000"/>
              </a:lnSpc>
              <a:buFont typeface="+mj-lt"/>
              <a:buAutoNum type="romanLcPeriod"/>
            </a:pPr>
            <a:r>
              <a:rPr lang="en-US" altLang="ko-KR" sz="1800" b="1" dirty="0" smtClean="0">
                <a:latin typeface="Times New Roman" pitchFamily="18" charset="0"/>
              </a:rPr>
              <a:t>when </a:t>
            </a:r>
            <a:r>
              <a:rPr lang="en-US" altLang="ko-KR" sz="1800" b="1" dirty="0">
                <a:latin typeface="Times New Roman" pitchFamily="18" charset="0"/>
              </a:rPr>
              <a:t>artery is dilated &amp;  tortuous </a:t>
            </a:r>
            <a:endParaRPr lang="en-US" altLang="ko-KR" sz="1800" b="1" dirty="0" smtClean="0">
              <a:latin typeface="Times New Roman" pitchFamily="18" charset="0"/>
            </a:endParaRPr>
          </a:p>
          <a:p>
            <a:pPr marL="697230" lvl="1" indent="-400050">
              <a:lnSpc>
                <a:spcPct val="80000"/>
              </a:lnSpc>
              <a:buFont typeface="+mj-lt"/>
              <a:buAutoNum type="romanLcPeriod"/>
            </a:pPr>
            <a:r>
              <a:rPr lang="en-US" altLang="ko-KR" sz="2000" b="1" dirty="0" smtClean="0">
                <a:latin typeface="Times New Roman" pitchFamily="18" charset="0"/>
              </a:rPr>
              <a:t>relatively </a:t>
            </a:r>
            <a:r>
              <a:rPr lang="en-US" altLang="ko-KR" sz="2000" b="1" dirty="0">
                <a:latin typeface="Times New Roman" pitchFamily="18" charset="0"/>
              </a:rPr>
              <a:t>inaccessible as in AV groove </a:t>
            </a:r>
            <a:endParaRPr lang="en-US" altLang="ko-KR" sz="2000" b="1" dirty="0" smtClean="0">
              <a:latin typeface="Times New Roman" pitchFamily="18" charset="0"/>
            </a:endParaRPr>
          </a:p>
          <a:p>
            <a:pPr marL="697230" lvl="1" indent="-400050">
              <a:lnSpc>
                <a:spcPct val="80000"/>
              </a:lnSpc>
              <a:buFont typeface="+mj-lt"/>
              <a:buAutoNum type="romanLcPeriod"/>
            </a:pPr>
            <a:r>
              <a:rPr lang="en-US" altLang="ko-KR" sz="2000" b="1" dirty="0" smtClean="0">
                <a:latin typeface="Times New Roman" pitchFamily="18" charset="0"/>
              </a:rPr>
              <a:t>when </a:t>
            </a:r>
            <a:r>
              <a:rPr lang="en-US" altLang="ko-KR" sz="2000" b="1" dirty="0">
                <a:latin typeface="Times New Roman" pitchFamily="18" charset="0"/>
              </a:rPr>
              <a:t>the </a:t>
            </a:r>
            <a:r>
              <a:rPr lang="en-US" altLang="ko-KR" sz="2000" b="1" dirty="0" smtClean="0">
                <a:latin typeface="Times New Roman" pitchFamily="18" charset="0"/>
              </a:rPr>
              <a:t>fistula </a:t>
            </a:r>
            <a:r>
              <a:rPr lang="en-US" altLang="ko-KR" sz="2000" b="1" dirty="0">
                <a:latin typeface="Times New Roman" pitchFamily="18" charset="0"/>
              </a:rPr>
              <a:t>is in the course of coronary artery </a:t>
            </a:r>
            <a:endParaRPr lang="en-US" altLang="ko-KR" sz="2000" b="1" dirty="0" smtClean="0">
              <a:latin typeface="Times New Roman" pitchFamily="18" charset="0"/>
            </a:endParaRPr>
          </a:p>
          <a:p>
            <a:pPr marL="697230" lvl="1" indent="-400050">
              <a:lnSpc>
                <a:spcPct val="80000"/>
              </a:lnSpc>
              <a:buFont typeface="+mj-lt"/>
              <a:buAutoNum type="romanLcPeriod"/>
            </a:pPr>
            <a:r>
              <a:rPr lang="en-US" altLang="ko-KR" sz="2000" b="1" dirty="0" smtClean="0">
                <a:latin typeface="Times New Roman" pitchFamily="18" charset="0"/>
              </a:rPr>
              <a:t>when an </a:t>
            </a:r>
            <a:r>
              <a:rPr lang="en-US" altLang="ko-KR" sz="2000" b="1" dirty="0">
                <a:latin typeface="Times New Roman" pitchFamily="18" charset="0"/>
              </a:rPr>
              <a:t>aneurysm requires excision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latin typeface="Times New Roman" pitchFamily="18" charset="0"/>
              </a:rPr>
              <a:t>        </a:t>
            </a:r>
            <a:endParaRPr lang="en-US" altLang="ko-KR" sz="2000" b="1" dirty="0" smtClean="0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ko-KR" sz="2400" b="1" dirty="0" smtClean="0">
                <a:solidFill>
                  <a:schemeClr val="accent2"/>
                </a:solidFill>
                <a:latin typeface="Times New Roman" pitchFamily="18" charset="0"/>
              </a:rPr>
              <a:t>Methods</a:t>
            </a:r>
            <a:endParaRPr lang="en-US" altLang="ko-KR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ko-KR" sz="1800" b="1" dirty="0">
                <a:latin typeface="Times New Roman" pitchFamily="18" charset="0"/>
              </a:rPr>
              <a:t>         </a:t>
            </a:r>
            <a:r>
              <a:rPr lang="en-US" altLang="ko-KR" sz="2000" b="1" dirty="0" smtClean="0">
                <a:latin typeface="Times New Roman" pitchFamily="18" charset="0"/>
              </a:rPr>
              <a:t>a</a:t>
            </a:r>
            <a:r>
              <a:rPr lang="en-US" altLang="ko-KR" sz="2000" b="1" dirty="0">
                <a:latin typeface="Times New Roman" pitchFamily="18" charset="0"/>
              </a:rPr>
              <a:t>.  Closure through </a:t>
            </a:r>
            <a:r>
              <a:rPr lang="en-US" altLang="ko-KR" sz="2000" b="1" dirty="0" err="1">
                <a:latin typeface="Times New Roman" pitchFamily="18" charset="0"/>
              </a:rPr>
              <a:t>arteriotomy</a:t>
            </a:r>
            <a:r>
              <a:rPr lang="en-US" altLang="ko-KR" sz="2000" b="1" dirty="0">
                <a:latin typeface="Times New Roman" pitchFamily="18" charset="0"/>
              </a:rPr>
              <a:t> &amp; aneurysm </a:t>
            </a:r>
            <a:r>
              <a:rPr lang="en-US" altLang="ko-KR" sz="2000" b="1" dirty="0" smtClean="0">
                <a:latin typeface="Times New Roman" pitchFamily="18" charset="0"/>
              </a:rPr>
              <a:t>repair </a:t>
            </a:r>
            <a:endParaRPr lang="en-US" altLang="ko-KR" sz="2000" b="1" dirty="0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latin typeface="Times New Roman" pitchFamily="18" charset="0"/>
              </a:rPr>
              <a:t>         </a:t>
            </a:r>
            <a:endParaRPr lang="en-US" altLang="ko-KR" sz="2000" b="1" dirty="0" smtClean="0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latin typeface="Times New Roman" pitchFamily="18" charset="0"/>
              </a:rPr>
              <a:t>	</a:t>
            </a:r>
            <a:r>
              <a:rPr lang="en-US" altLang="ko-KR" sz="2000" b="1" dirty="0" smtClean="0">
                <a:latin typeface="Times New Roman" pitchFamily="18" charset="0"/>
              </a:rPr>
              <a:t>b</a:t>
            </a:r>
            <a:r>
              <a:rPr lang="en-US" altLang="ko-KR" sz="2000" b="1" dirty="0">
                <a:latin typeface="Times New Roman" pitchFamily="18" charset="0"/>
              </a:rPr>
              <a:t>. Closure through chamber</a:t>
            </a:r>
          </a:p>
        </p:txBody>
      </p:sp>
    </p:spTree>
    <p:extLst>
      <p:ext uri="{BB962C8B-B14F-4D97-AF65-F5344CB8AC3E}">
        <p14:creationId xmlns:p14="http://schemas.microsoft.com/office/powerpoint/2010/main" val="41744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1143000"/>
          </a:xfrm>
          <a:noFill/>
          <a:ln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>
              <a:lnSpc>
                <a:spcPct val="90000"/>
              </a:lnSpc>
            </a:pPr>
            <a:r>
              <a:rPr lang="en-US" altLang="ko-KR" b="1" dirty="0">
                <a:latin typeface="Times New Roman" pitchFamily="18" charset="0"/>
              </a:rPr>
              <a:t>Surgical indications &amp; results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5438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ko-KR" sz="2400" b="1" dirty="0" smtClean="0">
                <a:latin typeface="Times New Roman" pitchFamily="18" charset="0"/>
              </a:rPr>
              <a:t>1</a:t>
            </a:r>
            <a:r>
              <a:rPr lang="en-US" altLang="ko-KR" sz="2400" b="1" dirty="0">
                <a:latin typeface="Times New Roman" pitchFamily="18" charset="0"/>
              </a:rPr>
              <a:t>.  Survival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b="1" dirty="0">
                <a:latin typeface="Times New Roman" pitchFamily="18" charset="0"/>
              </a:rPr>
              <a:t>        ◎  </a:t>
            </a:r>
            <a:r>
              <a:rPr lang="en-US" altLang="ko-KR" sz="2000" dirty="0">
                <a:latin typeface="Times New Roman" pitchFamily="18" charset="0"/>
              </a:rPr>
              <a:t>Early death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        Hospital mortality    :  rare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        Complication            :  rare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◎  Time related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latin typeface="Times New Roman" pitchFamily="18" charset="0"/>
              </a:rPr>
              <a:t>                  Late results              :  </a:t>
            </a:r>
            <a:r>
              <a:rPr lang="en-US" altLang="ko-KR" sz="2000" dirty="0" smtClean="0">
                <a:latin typeface="Times New Roman" pitchFamily="18" charset="0"/>
              </a:rPr>
              <a:t>excellent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ko-KR" sz="20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ko-KR" sz="20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400" b="1" dirty="0">
                <a:latin typeface="Times New Roman" pitchFamily="18" charset="0"/>
              </a:rPr>
              <a:t>2.  Indications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ko-KR" sz="2000" b="1" dirty="0">
                <a:latin typeface="Times New Roman" pitchFamily="18" charset="0"/>
              </a:rPr>
              <a:t>            </a:t>
            </a:r>
            <a:r>
              <a:rPr lang="en-US" altLang="ko-KR" sz="2800" b="1" dirty="0">
                <a:latin typeface="Times New Roman" pitchFamily="18" charset="0"/>
              </a:rPr>
              <a:t>Diagnosis is an indication for operation</a:t>
            </a:r>
            <a:r>
              <a:rPr lang="en-US" altLang="ko-KR" sz="2000" b="1" dirty="0">
                <a:latin typeface="Times New Roman" pitchFamily="18" charset="0"/>
              </a:rPr>
              <a:t> </a:t>
            </a:r>
            <a:r>
              <a:rPr lang="en-US" altLang="ko-KR" sz="2000" b="1" dirty="0" smtClean="0">
                <a:latin typeface="Times New Roman" pitchFamily="18" charset="0"/>
              </a:rPr>
              <a:t>	unless </a:t>
            </a:r>
            <a:r>
              <a:rPr lang="en-US" altLang="ko-KR" sz="2000" b="1" dirty="0">
                <a:latin typeface="Times New Roman" pitchFamily="18" charset="0"/>
              </a:rPr>
              <a:t>the </a:t>
            </a:r>
            <a:r>
              <a:rPr lang="en-US" altLang="ko-KR" sz="2000" b="1" dirty="0" smtClean="0">
                <a:latin typeface="Times New Roman" pitchFamily="18" charset="0"/>
              </a:rPr>
              <a:t>shunt </a:t>
            </a:r>
            <a:r>
              <a:rPr lang="en-US" altLang="ko-KR" sz="2000" b="1" dirty="0">
                <a:latin typeface="Times New Roman" pitchFamily="18" charset="0"/>
              </a:rPr>
              <a:t>is very </a:t>
            </a:r>
            <a:r>
              <a:rPr lang="en-US" altLang="ko-KR" sz="2000" b="1" dirty="0" smtClean="0">
                <a:latin typeface="Times New Roman" pitchFamily="18" charset="0"/>
              </a:rPr>
              <a:t>small (</a:t>
            </a:r>
            <a:r>
              <a:rPr lang="en-US" altLang="ko-KR" sz="2000" b="1" dirty="0">
                <a:latin typeface="Times New Roman" pitchFamily="18" charset="0"/>
              </a:rPr>
              <a:t>QP/QS&lt;1.3)   </a:t>
            </a:r>
          </a:p>
        </p:txBody>
      </p:sp>
    </p:spTree>
    <p:extLst>
      <p:ext uri="{BB962C8B-B14F-4D97-AF65-F5344CB8AC3E}">
        <p14:creationId xmlns:p14="http://schemas.microsoft.com/office/powerpoint/2010/main" val="11438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There is </a:t>
            </a:r>
            <a:r>
              <a:rPr lang="en-US" dirty="0" err="1"/>
              <a:t>localised</a:t>
            </a:r>
            <a:r>
              <a:rPr lang="en-US" dirty="0"/>
              <a:t> narrowing of the aortic</a:t>
            </a:r>
          </a:p>
          <a:p>
            <a:pPr marL="68580" indent="0">
              <a:buNone/>
            </a:pPr>
            <a:r>
              <a:rPr lang="en-US" dirty="0"/>
              <a:t>arch, just distal or proximal to the ductus</a:t>
            </a:r>
          </a:p>
          <a:p>
            <a:pPr marL="68580" indent="0">
              <a:buNone/>
            </a:pPr>
            <a:r>
              <a:rPr lang="en-US" dirty="0"/>
              <a:t>or </a:t>
            </a:r>
            <a:r>
              <a:rPr lang="en-US" dirty="0" err="1"/>
              <a:t>ligamentum</a:t>
            </a:r>
            <a:r>
              <a:rPr lang="en-US" dirty="0"/>
              <a:t> arteriosus</a:t>
            </a:r>
          </a:p>
        </p:txBody>
      </p:sp>
    </p:spTree>
    <p:extLst>
      <p:ext uri="{BB962C8B-B14F-4D97-AF65-F5344CB8AC3E}">
        <p14:creationId xmlns:p14="http://schemas.microsoft.com/office/powerpoint/2010/main" val="31383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Clinical examination: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Pulse: 90/min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BP: 	Upper Limbs- 190/120 mm Hg; </a:t>
            </a:r>
          </a:p>
          <a:p>
            <a:pPr marL="685800" lvl="2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Lower Limb- 100/70 mm Hg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CVS: NAD</a:t>
            </a:r>
          </a:p>
          <a:p>
            <a:endParaRPr lang="en-US" dirty="0"/>
          </a:p>
          <a:p>
            <a:r>
              <a:rPr lang="en-US" dirty="0" smtClean="0"/>
              <a:t>ECG: Left axis deviation, LVH strain pattern</a:t>
            </a:r>
          </a:p>
          <a:p>
            <a:endParaRPr lang="en-US" dirty="0"/>
          </a:p>
          <a:p>
            <a:pPr algn="just"/>
            <a:r>
              <a:rPr lang="en-US" dirty="0" smtClean="0"/>
              <a:t>2D ECHO</a:t>
            </a:r>
            <a:r>
              <a:rPr lang="en-US" dirty="0"/>
              <a:t>: </a:t>
            </a:r>
            <a:r>
              <a:rPr lang="en-US" dirty="0" smtClean="0"/>
              <a:t>		Concentric LVH</a:t>
            </a:r>
            <a:endParaRPr lang="en-US" dirty="0"/>
          </a:p>
          <a:p>
            <a:pPr algn="just"/>
            <a:endParaRPr lang="en-US" dirty="0" smtClean="0"/>
          </a:p>
          <a:p>
            <a:pPr marL="365760" lvl="1" indent="0" algn="ctr">
              <a:buNone/>
            </a:pPr>
            <a:r>
              <a:rPr lang="en-US" dirty="0" smtClean="0"/>
              <a:t>Narrowing </a:t>
            </a:r>
            <a:r>
              <a:rPr lang="en-US" dirty="0"/>
              <a:t>of </a:t>
            </a:r>
            <a:r>
              <a:rPr lang="en-US" dirty="0" smtClean="0"/>
              <a:t>Prox</a:t>
            </a:r>
            <a:r>
              <a:rPr lang="en-US" dirty="0"/>
              <a:t>. Descending </a:t>
            </a:r>
            <a:r>
              <a:rPr lang="en-US" dirty="0" smtClean="0"/>
              <a:t>aorta</a:t>
            </a:r>
          </a:p>
          <a:p>
            <a:pPr algn="just"/>
            <a:endParaRPr lang="en-US" dirty="0" smtClean="0"/>
          </a:p>
          <a:p>
            <a:pPr marL="365760" lvl="1" indent="0" algn="ctr">
              <a:buNone/>
            </a:pPr>
            <a:r>
              <a:rPr lang="en-US" u="sng" dirty="0" smtClean="0"/>
              <a:t>COARCTATION </a:t>
            </a:r>
            <a:r>
              <a:rPr lang="en-US" u="sng" dirty="0"/>
              <a:t>of AORTA beyond left CCA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8763000" y="2478958"/>
            <a:ext cx="3419856" cy="2835797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518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814388"/>
            <a:ext cx="695325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21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814388"/>
            <a:ext cx="698182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7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Infancy: DEPENDS </a:t>
            </a:r>
            <a:r>
              <a:rPr lang="en-US" dirty="0"/>
              <a:t>ON PATENCY OF </a:t>
            </a:r>
            <a:r>
              <a:rPr lang="en-US" b="1" dirty="0"/>
              <a:t>PDA</a:t>
            </a:r>
          </a:p>
          <a:p>
            <a:r>
              <a:rPr lang="en-US" dirty="0"/>
              <a:t> </a:t>
            </a:r>
            <a:r>
              <a:rPr lang="en-US" dirty="0" err="1"/>
              <a:t>ShocK</a:t>
            </a:r>
            <a:r>
              <a:rPr lang="en-US" dirty="0"/>
              <a:t> and HF</a:t>
            </a:r>
          </a:p>
          <a:p>
            <a:r>
              <a:rPr lang="en-US" dirty="0"/>
              <a:t> METABOLIC DISTURBANCES</a:t>
            </a:r>
          </a:p>
          <a:p>
            <a:r>
              <a:rPr lang="en-US" dirty="0"/>
              <a:t> Hypothermia</a:t>
            </a:r>
          </a:p>
          <a:p>
            <a:r>
              <a:rPr lang="en-US" dirty="0"/>
              <a:t> Hypoglycemia</a:t>
            </a:r>
          </a:p>
          <a:p>
            <a:r>
              <a:rPr lang="en-US" dirty="0"/>
              <a:t> Hypo perfusion</a:t>
            </a:r>
          </a:p>
          <a:p>
            <a:r>
              <a:rPr lang="en-US" dirty="0"/>
              <a:t> Renal </a:t>
            </a:r>
            <a:r>
              <a:rPr lang="en-US" dirty="0" smtClean="0"/>
              <a:t>failure</a:t>
            </a:r>
          </a:p>
          <a:p>
            <a:r>
              <a:rPr lang="en-US" b="1" dirty="0" smtClean="0"/>
              <a:t>Childhood:</a:t>
            </a:r>
          </a:p>
          <a:p>
            <a:r>
              <a:rPr lang="en-US" b="1" dirty="0" smtClean="0"/>
              <a:t>Upper </a:t>
            </a:r>
            <a:r>
              <a:rPr lang="en-US" b="1" dirty="0" err="1"/>
              <a:t>extrimity</a:t>
            </a:r>
            <a:r>
              <a:rPr lang="en-US" b="1" dirty="0"/>
              <a:t> HTN</a:t>
            </a:r>
          </a:p>
          <a:p>
            <a:r>
              <a:rPr lang="en-US" dirty="0"/>
              <a:t> </a:t>
            </a:r>
            <a:r>
              <a:rPr lang="en-US" b="1" dirty="0"/>
              <a:t>Widened pulse pressure</a:t>
            </a:r>
          </a:p>
          <a:p>
            <a:r>
              <a:rPr lang="en-US" dirty="0"/>
              <a:t> </a:t>
            </a:r>
            <a:r>
              <a:rPr lang="en-US" b="1" dirty="0" err="1"/>
              <a:t>Varibility</a:t>
            </a:r>
            <a:r>
              <a:rPr lang="en-US" b="1" dirty="0"/>
              <a:t> in </a:t>
            </a:r>
            <a:r>
              <a:rPr lang="en-US" b="1" dirty="0" err="1"/>
              <a:t>rt</a:t>
            </a:r>
            <a:r>
              <a:rPr lang="en-US" b="1" dirty="0"/>
              <a:t> and </a:t>
            </a:r>
            <a:r>
              <a:rPr lang="en-US" b="1" dirty="0" err="1"/>
              <a:t>lt</a:t>
            </a:r>
            <a:r>
              <a:rPr lang="en-US" b="1" dirty="0"/>
              <a:t> arm pressures</a:t>
            </a:r>
          </a:p>
          <a:p>
            <a:r>
              <a:rPr lang="en-US" dirty="0"/>
              <a:t> </a:t>
            </a:r>
            <a:r>
              <a:rPr lang="en-US" b="1" dirty="0" smtClean="0"/>
              <a:t>Murmurs</a:t>
            </a:r>
          </a:p>
          <a:p>
            <a:r>
              <a:rPr lang="en-US" b="1" dirty="0" smtClean="0"/>
              <a:t>Others:</a:t>
            </a:r>
          </a:p>
          <a:p>
            <a:r>
              <a:rPr lang="en-US" dirty="0"/>
              <a:t>Intermittent claudication (due to a</a:t>
            </a:r>
          </a:p>
          <a:p>
            <a:r>
              <a:rPr lang="en-US" dirty="0"/>
              <a:t>temporary inadequate supply of</a:t>
            </a:r>
          </a:p>
          <a:p>
            <a:r>
              <a:rPr lang="en-US" dirty="0"/>
              <a:t>oxygen to the muscles of the leg)</a:t>
            </a:r>
          </a:p>
          <a:p>
            <a:r>
              <a:rPr lang="en-US" dirty="0"/>
              <a:t> Pain and weakness of legs and</a:t>
            </a:r>
          </a:p>
          <a:p>
            <a:r>
              <a:rPr lang="en-US" dirty="0"/>
              <a:t>Dyspnea on running</a:t>
            </a:r>
          </a:p>
        </p:txBody>
      </p:sp>
    </p:spTree>
    <p:extLst>
      <p:ext uri="{BB962C8B-B14F-4D97-AF65-F5344CB8AC3E}">
        <p14:creationId xmlns:p14="http://schemas.microsoft.com/office/powerpoint/2010/main" val="40989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POTENTIAL COMPLIATIONS OF</a:t>
            </a:r>
          </a:p>
          <a:p>
            <a:r>
              <a:rPr lang="en-US" b="1" i="1" dirty="0"/>
              <a:t>SURGERY</a:t>
            </a:r>
          </a:p>
          <a:p>
            <a:r>
              <a:rPr lang="en-US" dirty="0"/>
              <a:t> Recoarctation</a:t>
            </a:r>
          </a:p>
          <a:p>
            <a:r>
              <a:rPr lang="en-US" dirty="0"/>
              <a:t> Paradoxical hypertension</a:t>
            </a:r>
          </a:p>
          <a:p>
            <a:r>
              <a:rPr lang="en-US" dirty="0"/>
              <a:t> Paraplegia</a:t>
            </a:r>
          </a:p>
          <a:p>
            <a:r>
              <a:rPr lang="en-US" dirty="0"/>
              <a:t> Recurrent laryngeal nerve injury</a:t>
            </a:r>
          </a:p>
          <a:p>
            <a:r>
              <a:rPr lang="en-US" dirty="0"/>
              <a:t> Left arm ischemia</a:t>
            </a:r>
          </a:p>
          <a:p>
            <a:r>
              <a:rPr lang="en-US" dirty="0"/>
              <a:t> Hemorrhage</a:t>
            </a:r>
          </a:p>
          <a:p>
            <a:r>
              <a:rPr lang="en-US" dirty="0"/>
              <a:t> Aneurysm formation</a:t>
            </a:r>
          </a:p>
          <a:p>
            <a:r>
              <a:rPr lang="en-US" dirty="0"/>
              <a:t> </a:t>
            </a:r>
            <a:r>
              <a:rPr lang="en-US" dirty="0" err="1"/>
              <a:t>Chylothorax</a:t>
            </a:r>
            <a:endParaRPr lang="en-US" dirty="0"/>
          </a:p>
          <a:p>
            <a:r>
              <a:rPr lang="en-US" dirty="0"/>
              <a:t> Horner’s syndrome</a:t>
            </a:r>
          </a:p>
          <a:p>
            <a:r>
              <a:rPr lang="en-US" dirty="0"/>
              <a:t> Phrenic nerve injury</a:t>
            </a:r>
          </a:p>
          <a:p>
            <a:r>
              <a:rPr lang="en-US" dirty="0"/>
              <a:t> stroke</a:t>
            </a:r>
          </a:p>
        </p:txBody>
      </p:sp>
    </p:spTree>
    <p:extLst>
      <p:ext uri="{BB962C8B-B14F-4D97-AF65-F5344CB8AC3E}">
        <p14:creationId xmlns:p14="http://schemas.microsoft.com/office/powerpoint/2010/main" val="30340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Turners syndrome</a:t>
            </a:r>
          </a:p>
          <a:p>
            <a:r>
              <a:rPr lang="en-US" dirty="0"/>
              <a:t> </a:t>
            </a:r>
            <a:r>
              <a:rPr lang="en-US" b="1" dirty="0"/>
              <a:t>Bicuspid </a:t>
            </a:r>
            <a:r>
              <a:rPr lang="en-US" b="1" dirty="0" err="1"/>
              <a:t>aortiv</a:t>
            </a:r>
            <a:r>
              <a:rPr lang="en-US" b="1" dirty="0"/>
              <a:t> valve 30-40%</a:t>
            </a:r>
          </a:p>
          <a:p>
            <a:r>
              <a:rPr lang="en-US" dirty="0"/>
              <a:t> </a:t>
            </a:r>
            <a:r>
              <a:rPr lang="en-US" b="1" dirty="0"/>
              <a:t>VSD</a:t>
            </a:r>
          </a:p>
          <a:p>
            <a:r>
              <a:rPr lang="en-US" dirty="0"/>
              <a:t> </a:t>
            </a:r>
            <a:r>
              <a:rPr lang="en-US" b="1" dirty="0"/>
              <a:t>PDA</a:t>
            </a:r>
          </a:p>
          <a:p>
            <a:r>
              <a:rPr lang="en-US" dirty="0"/>
              <a:t> </a:t>
            </a:r>
            <a:r>
              <a:rPr lang="en-US" b="1" dirty="0"/>
              <a:t>Aortic stenosis</a:t>
            </a:r>
          </a:p>
          <a:p>
            <a:r>
              <a:rPr lang="en-US" dirty="0"/>
              <a:t> </a:t>
            </a:r>
            <a:r>
              <a:rPr lang="en-US" b="1" dirty="0"/>
              <a:t>Mitral stenosis</a:t>
            </a:r>
          </a:p>
          <a:p>
            <a:r>
              <a:rPr lang="en-US" dirty="0"/>
              <a:t> </a:t>
            </a:r>
            <a:r>
              <a:rPr lang="en-US" b="1" dirty="0"/>
              <a:t>Intra cerebral associations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Chest X ray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Rib Notching</a:t>
            </a:r>
            <a:endParaRPr lang="en-US" u="sn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2D Echo</a:t>
            </a:r>
            <a:endParaRPr lang="en-US" dirty="0"/>
          </a:p>
        </p:txBody>
      </p:sp>
      <p:pic>
        <p:nvPicPr>
          <p:cNvPr id="1026" name="Picture 2" descr="C:\Users\ranjit pawar\Downloads\coarctation-of-the-aorta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5476" r="3938" b="15979"/>
          <a:stretch/>
        </p:blipFill>
        <p:spPr bwMode="auto">
          <a:xfrm>
            <a:off x="3810000" y="1424281"/>
            <a:ext cx="4651165" cy="40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1"/>
          <p:cNvSpPr/>
          <p:nvPr/>
        </p:nvSpPr>
        <p:spPr>
          <a:xfrm>
            <a:off x="4953000" y="2895600"/>
            <a:ext cx="1524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4724400" y="3810000"/>
            <a:ext cx="1524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6934200" y="2514600"/>
            <a:ext cx="1524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</a:t>
            </a:r>
            <a:r>
              <a:rPr lang="en-US" dirty="0" err="1" smtClean="0"/>
              <a:t>Aortogram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13048" cy="3493008"/>
          </a:xfrm>
        </p:spPr>
        <p:txBody>
          <a:bodyPr/>
          <a:lstStyle/>
          <a:p>
            <a:pPr algn="just"/>
            <a:r>
              <a:rPr lang="en-US" dirty="0" smtClean="0"/>
              <a:t>Post ductal Co-</a:t>
            </a:r>
            <a:r>
              <a:rPr lang="en-US" dirty="0" err="1" smtClean="0"/>
              <a:t>arctation</a:t>
            </a:r>
            <a:r>
              <a:rPr lang="en-US" dirty="0" smtClean="0"/>
              <a:t> of aorta</a:t>
            </a:r>
          </a:p>
          <a:p>
            <a:pPr algn="just"/>
            <a:r>
              <a:rPr lang="en-US" dirty="0" smtClean="0"/>
              <a:t>Distal transverse arch narrowed</a:t>
            </a:r>
          </a:p>
          <a:p>
            <a:pPr algn="just"/>
            <a:r>
              <a:rPr lang="en-US" dirty="0" smtClean="0"/>
              <a:t>Multiple dilated collateral channels</a:t>
            </a:r>
            <a:endParaRPr lang="en-US" dirty="0"/>
          </a:p>
        </p:txBody>
      </p:sp>
      <p:pic>
        <p:nvPicPr>
          <p:cNvPr id="1026" name="Picture 2" descr="C:\Users\ranjit pawar\Desktop\20191121_1309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0" t="32239" r="17249" b="27960"/>
          <a:stretch/>
        </p:blipFill>
        <p:spPr bwMode="auto">
          <a:xfrm>
            <a:off x="1143000" y="2286000"/>
            <a:ext cx="3429000" cy="36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(DEFINITION):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err="1" smtClean="0"/>
              <a:t>Localised</a:t>
            </a:r>
            <a:r>
              <a:rPr lang="en-US" dirty="0" smtClean="0"/>
              <a:t> </a:t>
            </a:r>
            <a:r>
              <a:rPr lang="en-US" dirty="0"/>
              <a:t>narrowing of the </a:t>
            </a:r>
            <a:r>
              <a:rPr lang="en-US" dirty="0" smtClean="0"/>
              <a:t>aortic arch</a:t>
            </a:r>
            <a:r>
              <a:rPr lang="en-US" dirty="0"/>
              <a:t>, just distal or proximal to the </a:t>
            </a:r>
            <a:r>
              <a:rPr lang="en-US" dirty="0" smtClean="0"/>
              <a:t>ductus or </a:t>
            </a:r>
            <a:r>
              <a:rPr lang="en-US" dirty="0" err="1"/>
              <a:t>ligamentum</a:t>
            </a:r>
            <a:r>
              <a:rPr lang="en-US" dirty="0"/>
              <a:t> arteriosus</a:t>
            </a:r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857625" cy="2901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3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038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81000"/>
            <a:ext cx="4135304" cy="309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" b="14529"/>
          <a:stretch/>
        </p:blipFill>
        <p:spPr bwMode="auto">
          <a:xfrm>
            <a:off x="457200" y="3454718"/>
            <a:ext cx="4129087" cy="306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7" y="3454717"/>
            <a:ext cx="4100513" cy="307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711779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62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24744" cy="1143000"/>
          </a:xfrm>
        </p:spPr>
        <p:txBody>
          <a:bodyPr/>
          <a:lstStyle/>
          <a:p>
            <a:r>
              <a:rPr lang="en-US" dirty="0" smtClean="0"/>
              <a:t>CT </a:t>
            </a:r>
            <a:r>
              <a:rPr lang="en-US" dirty="0" err="1" smtClean="0"/>
              <a:t>Aortogram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/>
          <a:stretch/>
        </p:blipFill>
        <p:spPr bwMode="auto">
          <a:xfrm>
            <a:off x="504966" y="1371599"/>
            <a:ext cx="3533633" cy="459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051675"/>
              </p:ext>
            </p:extLst>
          </p:nvPr>
        </p:nvGraphicFramePr>
        <p:xfrm>
          <a:off x="4191000" y="1905000"/>
          <a:ext cx="4419600" cy="342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</a:tblGrid>
              <a:tr h="1150672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Z SCORE</a:t>
                      </a:r>
                      <a:endParaRPr 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999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Prox</a:t>
                      </a:r>
                      <a:r>
                        <a:rPr lang="en-US" sz="1800" dirty="0" smtClean="0"/>
                        <a:t> 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-3.09</a:t>
                      </a:r>
                      <a:endParaRPr lang="en-US" dirty="0"/>
                    </a:p>
                  </a:txBody>
                  <a:tcPr/>
                </a:tc>
              </a:tr>
              <a:tr h="5599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Distal 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-2.91</a:t>
                      </a:r>
                      <a:endParaRPr lang="en-US" dirty="0"/>
                    </a:p>
                  </a:txBody>
                  <a:tcPr/>
                </a:tc>
              </a:tr>
              <a:tr h="55999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Isthmus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3 mm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-10.50</a:t>
                      </a:r>
                      <a:endParaRPr lang="en-US" dirty="0"/>
                    </a:p>
                  </a:txBody>
                  <a:tcPr/>
                </a:tc>
              </a:tr>
              <a:tr h="59835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Desc</a:t>
                      </a:r>
                      <a:r>
                        <a:rPr lang="en-US" sz="1800" dirty="0" smtClean="0"/>
                        <a:t>. </a:t>
                      </a:r>
                      <a:r>
                        <a:rPr lang="en-US" sz="1800" dirty="0" err="1" smtClean="0"/>
                        <a:t>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 mm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0.85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676400" y="3276600"/>
            <a:ext cx="228600" cy="4572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09800" y="3439886"/>
            <a:ext cx="76200" cy="44631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38400" y="4267200"/>
            <a:ext cx="152400" cy="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38400" y="5105400"/>
            <a:ext cx="457200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2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Management Considerations: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Long segment of narrowing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Not possible to mobilize adequate length for End- to- End anastomosis</a:t>
            </a:r>
          </a:p>
          <a:p>
            <a:pPr algn="just"/>
            <a:r>
              <a:rPr lang="en-US" dirty="0" err="1" smtClean="0"/>
              <a:t>Hypoplastic</a:t>
            </a:r>
            <a:r>
              <a:rPr lang="en-US" dirty="0" smtClean="0"/>
              <a:t> distal Transverse arch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Not suitable for proximal anastomosis</a:t>
            </a:r>
          </a:p>
          <a:p>
            <a:pPr algn="just"/>
            <a:r>
              <a:rPr lang="en-US" dirty="0" smtClean="0"/>
              <a:t>Dilated </a:t>
            </a:r>
            <a:r>
              <a:rPr lang="en-US" dirty="0" err="1" smtClean="0"/>
              <a:t>Tortous</a:t>
            </a:r>
            <a:r>
              <a:rPr lang="en-US" dirty="0" smtClean="0"/>
              <a:t> left </a:t>
            </a:r>
            <a:r>
              <a:rPr lang="en-US" dirty="0" err="1" smtClean="0"/>
              <a:t>subclavian</a:t>
            </a:r>
            <a:r>
              <a:rPr lang="en-US" dirty="0" smtClean="0"/>
              <a:t> Artery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Risky to handle- may cause torrential hemorrhage if damaged</a:t>
            </a:r>
          </a:p>
          <a:p>
            <a:pPr algn="just"/>
            <a:r>
              <a:rPr lang="en-US" dirty="0" smtClean="0"/>
              <a:t>Multiple dilated Collaterals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Intercostal arteries- important spinal cord blood supply</a:t>
            </a:r>
          </a:p>
          <a:p>
            <a:pPr algn="just"/>
            <a:r>
              <a:rPr lang="en-US" dirty="0" smtClean="0"/>
              <a:t>Left recurrent laryngeal nerve turns around </a:t>
            </a:r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arteriosum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86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Theme13</Template>
  <TotalTime>968</TotalTime>
  <Words>888</Words>
  <Application>Microsoft Office PowerPoint</Application>
  <PresentationFormat>On-screen Show (4:3)</PresentationFormat>
  <Paragraphs>267</Paragraphs>
  <Slides>34</Slides>
  <Notes>5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Austin</vt:lpstr>
      <vt:lpstr>Congenital Heart Disease in Adults: 2 Rare Cases </vt:lpstr>
      <vt:lpstr>case- 1:  COARCTATION OF AORTA</vt:lpstr>
      <vt:lpstr>PowerPoint Presentation</vt:lpstr>
      <vt:lpstr>PowerPoint Presentation</vt:lpstr>
      <vt:lpstr>CT Aortogram</vt:lpstr>
      <vt:lpstr>PowerPoint Presentation</vt:lpstr>
      <vt:lpstr>PowerPoint Presentation</vt:lpstr>
      <vt:lpstr>CT Aortogram:</vt:lpstr>
      <vt:lpstr>Management Considerations: </vt:lpstr>
      <vt:lpstr>Alternative &amp; Novel Approaches</vt:lpstr>
      <vt:lpstr>Surgical Challenges:</vt:lpstr>
      <vt:lpstr>PowerPoint Presentation</vt:lpstr>
      <vt:lpstr>Outcome:</vt:lpstr>
      <vt:lpstr>case- 2:  CORONARY ARTERIOVENOUS FISTULA</vt:lpstr>
      <vt:lpstr>Clinical Examination:</vt:lpstr>
      <vt:lpstr>Coronary Angiogram</vt:lpstr>
      <vt:lpstr>What is Coronary AV Fistula</vt:lpstr>
      <vt:lpstr>CT Coronary Angiogram:</vt:lpstr>
      <vt:lpstr>Surgery:</vt:lpstr>
      <vt:lpstr>PowerPoint Presentation</vt:lpstr>
      <vt:lpstr>Outcome:</vt:lpstr>
      <vt:lpstr>PowerPoint Presentation</vt:lpstr>
      <vt:lpstr>Coronary Arterio-venous Fistula</vt:lpstr>
      <vt:lpstr>Morphology</vt:lpstr>
      <vt:lpstr>Natural history</vt:lpstr>
      <vt:lpstr>Clinical features &amp; diagnosis</vt:lpstr>
      <vt:lpstr>Technique of operation</vt:lpstr>
      <vt:lpstr>Surgical indications &amp; results</vt:lpstr>
      <vt:lpstr>PowerPoint Presentation</vt:lpstr>
      <vt:lpstr>PowerPoint Presentation</vt:lpstr>
      <vt:lpstr>PowerPoint Presentation</vt:lpstr>
      <vt:lpstr>Clinical features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Ranjit Pawar</dc:creator>
  <cp:lastModifiedBy>ranjit pawar</cp:lastModifiedBy>
  <cp:revision>31</cp:revision>
  <dcterms:created xsi:type="dcterms:W3CDTF">2006-08-16T00:00:00Z</dcterms:created>
  <dcterms:modified xsi:type="dcterms:W3CDTF">2019-12-02T07:37:22Z</dcterms:modified>
</cp:coreProperties>
</file>