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9" r:id="rId7"/>
    <p:sldId id="272" r:id="rId8"/>
    <p:sldId id="273" r:id="rId9"/>
    <p:sldId id="274" r:id="rId10"/>
    <p:sldId id="275" r:id="rId11"/>
    <p:sldId id="277" r:id="rId12"/>
    <p:sldId id="278" r:id="rId13"/>
    <p:sldId id="288" r:id="rId14"/>
    <p:sldId id="291" r:id="rId15"/>
    <p:sldId id="282" r:id="rId16"/>
    <p:sldId id="261" r:id="rId17"/>
    <p:sldId id="287" r:id="rId18"/>
    <p:sldId id="284" r:id="rId19"/>
    <p:sldId id="285" r:id="rId20"/>
    <p:sldId id="290" r:id="rId21"/>
    <p:sldId id="264" r:id="rId22"/>
    <p:sldId id="265" r:id="rId23"/>
    <p:sldId id="267" r:id="rId24"/>
    <p:sldId id="289" r:id="rId25"/>
    <p:sldId id="263" r:id="rId26"/>
    <p:sldId id="266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42" y="96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7D63-A2D5-444F-988C-13537271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36715-1B9E-44AF-9EF0-A07BC461F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89117-E105-4C58-AFE9-FE5B93C6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6EE5D-B4FA-4A92-AFE7-32B3B872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69E1-F14A-4A0B-A7F6-DD2ABFDF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235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B061-254A-4414-B98E-1406C20B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5237B-C18A-40C0-9692-827C2D0B0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579A2-4E50-439F-B2F6-D05BE7EA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98E2D-2AD6-441A-8D44-FBD6267B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16AFA-3D57-45D9-9EAB-19353A2E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632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80717-7CF7-4C52-8975-4C48EE599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5307C-689C-4A44-962D-72E913DF5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60AA-2018-40F7-B775-A181698D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BAD81-3F12-490E-97E2-8E606845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9CB3-1D1A-4AD0-937B-5A839CAC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85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C5BE-9867-463A-920B-D2D29FB6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DB1E-8AD0-4833-83E5-C76116DAD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82417-5B47-4A9B-9679-E7B76939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9F6A7-8184-470E-8CC9-E4217D35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1B4EB-44EE-4142-B7D5-C5E02061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342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D357-64A8-442A-9519-81E59B8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4BCD4-E381-4658-8A91-51336A8A8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5D393-CF0C-4CE5-B5CD-83991B9F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67F7C-09F6-46FA-8B73-919C75000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BA76-C2E3-41C9-B996-6A42ADEB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037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C1ED-83F3-47DF-BEB2-8662DA16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60B6-5EF3-403E-8B52-7BB4ADFCB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2D7DD-F2D7-494D-ACCA-56AF2B140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85276-E50A-4E87-B703-796A5CDD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18D65-5BF8-4CB3-AB63-6BAA2D68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FCDCB-22D4-47DD-B84C-E12A322B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413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BD7AA-26E7-43ED-829A-38660D65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E60F-2EE4-4914-9834-1659917BC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7C784-7F56-4582-B66D-85A0798FE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21478-C8CD-404E-9DEC-F20C6B69E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D4533-6D2E-4D26-9043-4A7E05CB1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98E1D-120B-4416-8CE4-FFBE7B77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2FB9B-16A2-476F-A390-2A56C72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79D80-A881-4DBC-BF54-135A991E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00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F568-1695-4E1F-95FA-88A0DB6F6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F729C-DEB1-4752-AF4D-C437BFB41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DB1FB-17C9-47B8-A57B-D880F0BB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9585B-BDD3-4E8B-AD81-9B74752E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353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D2A173-E2D5-4411-B79F-FEE5A00B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126B8-E82A-4D85-8A8B-FF74B89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BAE20-77A9-4565-B443-78CCE927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122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F39C-FFC2-4F90-B617-F93CDFDA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5266-EEDB-47D0-A1CD-5DEE7E01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3BFF0-6C74-4110-B573-497EFB3C9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C5786-1D29-4CD3-9681-11FF8602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6C308-CA0D-4C67-A3E2-7BA170CC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A636-6D27-46C3-B48E-F73B5170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236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D9BB-D3FE-4B2F-AE47-528710D9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79DC5-E975-4270-8FEB-3BA807D11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20CB6-7D0F-4C13-BE66-199039121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46B98-1D3F-44D6-8BDF-90CB7BD6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94662-59B8-4674-88A8-AAF4F36B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58E13-CCCA-442F-8ABE-8E07C1EE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75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47D0F0-526F-4183-9CCC-AFCD072D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36CE2-E619-4740-85CA-94E39C7C3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E9872-2F65-4D62-B782-D236DB2FB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FA8F8-C8EA-4F0A-844A-E3DDED72F0B2}" type="datetimeFigureOut">
              <a:rPr lang="en-IN" smtClean="0"/>
              <a:pPr/>
              <a:t>25-09-2019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44D3E-19B5-473C-9C4D-C359E4B6B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2F525-EF2B-48A7-A098-53B93C1C9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B8B0-6693-4C1A-8589-EB0E276283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1672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7F8F-7B4C-4943-9529-FB981822B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ANAESTHETIC MANAGEMENT OF A CASE OF SEVERE KYPHOSCOLIOSIS FOR LEFT PERCUTANEOUS NEPHROLITHOTOMY (PCNL).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332EF-01AB-4A55-A61D-3280C15AD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3297381"/>
            <a:ext cx="9144000" cy="2098964"/>
          </a:xfrm>
        </p:spPr>
        <p:txBody>
          <a:bodyPr>
            <a:normAutofit/>
          </a:bodyPr>
          <a:lstStyle/>
          <a:p>
            <a:endParaRPr lang="en-IN" dirty="0"/>
          </a:p>
          <a:p>
            <a:r>
              <a:rPr lang="en-IN" dirty="0">
                <a:latin typeface="+mj-lt"/>
              </a:rPr>
              <a:t>PRESENTOR :- </a:t>
            </a:r>
            <a:r>
              <a:rPr lang="en-IN" dirty="0" err="1">
                <a:latin typeface="+mj-lt"/>
              </a:rPr>
              <a:t>Dr.</a:t>
            </a:r>
            <a:r>
              <a:rPr lang="en-IN" dirty="0">
                <a:latin typeface="+mj-lt"/>
              </a:rPr>
              <a:t> Ashwini Khamborkar (</a:t>
            </a:r>
            <a:r>
              <a:rPr lang="en-IN" dirty="0" err="1">
                <a:latin typeface="+mj-lt"/>
              </a:rPr>
              <a:t>JrIII</a:t>
            </a:r>
            <a:r>
              <a:rPr lang="en-IN" dirty="0">
                <a:latin typeface="+mj-lt"/>
              </a:rPr>
              <a:t> anaesthesia)</a:t>
            </a:r>
          </a:p>
        </p:txBody>
      </p:sp>
    </p:spTree>
    <p:extLst>
      <p:ext uri="{BB962C8B-B14F-4D97-AF65-F5344CB8AC3E}">
        <p14:creationId xmlns:p14="http://schemas.microsoft.com/office/powerpoint/2010/main" val="2505871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AFB6-4AA5-45A0-955A-4AD54479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0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Investigation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E4DE-CD7A-4C27-8E48-61C4C823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27" y="1005536"/>
            <a:ext cx="10515600" cy="5630791"/>
          </a:xfrm>
        </p:spPr>
        <p:txBody>
          <a:bodyPr>
            <a:normAutofit fontScale="77500" lnSpcReduction="20000"/>
          </a:bodyPr>
          <a:lstStyle/>
          <a:p>
            <a:r>
              <a:rPr lang="en-IN" dirty="0">
                <a:latin typeface="+mj-lt"/>
              </a:rPr>
              <a:t>Haemoglobin  - 12.4 gm%</a:t>
            </a:r>
          </a:p>
          <a:p>
            <a:r>
              <a:rPr lang="en-IN" dirty="0">
                <a:latin typeface="+mj-lt"/>
              </a:rPr>
              <a:t>Platelets – 1.90 lakhs</a:t>
            </a:r>
          </a:p>
          <a:p>
            <a:r>
              <a:rPr lang="en-IN" dirty="0">
                <a:latin typeface="+mj-lt"/>
              </a:rPr>
              <a:t>Total Leucocyte count - 4800</a:t>
            </a:r>
          </a:p>
          <a:p>
            <a:r>
              <a:rPr lang="en-IN" dirty="0">
                <a:latin typeface="+mj-lt"/>
              </a:rPr>
              <a:t>Renal Function Test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sr. urea - 30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sr. creatinine – 1.04</a:t>
            </a:r>
          </a:p>
          <a:p>
            <a:r>
              <a:rPr lang="en-IN" dirty="0">
                <a:latin typeface="+mj-lt"/>
              </a:rPr>
              <a:t>Liver function test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total bilirubin – 0.29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direct bilirubin – 0.14</a:t>
            </a:r>
          </a:p>
          <a:p>
            <a:r>
              <a:rPr lang="en-IN" dirty="0">
                <a:latin typeface="+mj-lt"/>
              </a:rPr>
              <a:t>Sr. electrolytes. Na+/K+ - 141/4.6</a:t>
            </a:r>
          </a:p>
          <a:p>
            <a:r>
              <a:rPr lang="en-IN" dirty="0">
                <a:latin typeface="+mj-lt"/>
              </a:rPr>
              <a:t>Blood group- B ‘rh+’</a:t>
            </a:r>
          </a:p>
          <a:p>
            <a:r>
              <a:rPr lang="en-IN" dirty="0">
                <a:latin typeface="+mj-lt"/>
              </a:rPr>
              <a:t>Coagulation profile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Bleeding time- 1 min 32 sec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Clotting time- 4 min 35 sec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PT/INR- 13.8/ 1.0</a:t>
            </a:r>
          </a:p>
        </p:txBody>
      </p:sp>
    </p:spTree>
    <p:extLst>
      <p:ext uri="{BB962C8B-B14F-4D97-AF65-F5344CB8AC3E}">
        <p14:creationId xmlns:p14="http://schemas.microsoft.com/office/powerpoint/2010/main" val="2610552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61B20-C173-4E8D-B340-0B0F61EB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835" y="-689315"/>
            <a:ext cx="45719" cy="9698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5FC3D-EF84-4E0C-BB46-0777688CE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281998"/>
            <a:ext cx="10362855" cy="5976101"/>
          </a:xfrm>
        </p:spPr>
        <p:txBody>
          <a:bodyPr/>
          <a:lstStyle/>
          <a:p>
            <a:r>
              <a:rPr lang="en-IN" dirty="0">
                <a:latin typeface="+mj-lt"/>
              </a:rPr>
              <a:t>CXR- trachea appears to be shifted because of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          obliquity of spine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          lung fields are reduced.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          Crowding of ribs more on left side than right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            Broncho vascular markings increased.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</a:t>
            </a:r>
          </a:p>
          <a:p>
            <a:r>
              <a:rPr lang="en-IN" dirty="0">
                <a:latin typeface="+mj-lt"/>
              </a:rPr>
              <a:t>ECG- normal study</a:t>
            </a:r>
          </a:p>
          <a:p>
            <a:r>
              <a:rPr lang="en-IN" dirty="0">
                <a:latin typeface="+mj-lt"/>
              </a:rPr>
              <a:t>2D echo- normal study. EF- 60%</a:t>
            </a:r>
          </a:p>
          <a:p>
            <a:r>
              <a:rPr lang="en-IN" dirty="0">
                <a:latin typeface="+mj-lt"/>
              </a:rPr>
              <a:t>PFT- Not able to perform</a:t>
            </a:r>
          </a:p>
          <a:p>
            <a:r>
              <a:rPr lang="en-IN" dirty="0">
                <a:latin typeface="+mj-lt"/>
              </a:rPr>
              <a:t>Breath holding time- 12 sec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D5DED-0DCD-4CAB-8942-283929B75A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4909" y="0"/>
            <a:ext cx="4100946" cy="49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03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43E2-DDC3-496E-A447-7D42D5A2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Diagnosis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EFEB7-B5E8-4819-9C93-FEB6546AF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50 years old male patient with severe chest deformity posted for left sided PCNL.</a:t>
            </a:r>
          </a:p>
          <a:p>
            <a:endParaRPr lang="en-IN" dirty="0">
              <a:latin typeface="+mj-lt"/>
            </a:endParaRPr>
          </a:p>
          <a:p>
            <a:r>
              <a:rPr lang="en-IN" dirty="0">
                <a:latin typeface="+mj-lt"/>
              </a:rPr>
              <a:t>Patient was accepted for surgery under ASA III with high risk, SICU ventilatory consent.</a:t>
            </a:r>
          </a:p>
        </p:txBody>
      </p:sp>
    </p:spTree>
    <p:extLst>
      <p:ext uri="{BB962C8B-B14F-4D97-AF65-F5344CB8AC3E}">
        <p14:creationId xmlns:p14="http://schemas.microsoft.com/office/powerpoint/2010/main" val="115682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6FB9-8B51-4976-8AA2-0568446E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88" y="-78654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Anaesthetic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41D9C-55F4-460D-A2FD-52AA5A218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007165"/>
            <a:ext cx="11593243" cy="5850835"/>
          </a:xfrm>
        </p:spPr>
        <p:txBody>
          <a:bodyPr>
            <a:normAutofit/>
          </a:bodyPr>
          <a:lstStyle/>
          <a:p>
            <a:r>
              <a:rPr lang="en-US" b="1" u="sng" dirty="0">
                <a:latin typeface="+mj-lt"/>
              </a:rPr>
              <a:t>Regional block is difficult due to distorted landmarks &amp; anatomy.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And associated with complications such 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unpredictable block / failure rates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Possibility of high spinal anesthesia and if level goes high then it would affect respiratory muscles and makes it difficult to maintain acceptable spontaneous ventilation. </a:t>
            </a:r>
          </a:p>
          <a:p>
            <a:r>
              <a:rPr lang="en-US" b="1" u="sng" dirty="0">
                <a:latin typeface="+mj-lt"/>
              </a:rPr>
              <a:t>Difficulties in general anesthesia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IN" dirty="0">
                <a:latin typeface="+mj-lt"/>
              </a:rPr>
              <a:t>Difficult airway management 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latin typeface="+mj-lt"/>
              </a:rPr>
              <a:t>Our patient was not able to lie supine and it is difficult to intubate in lateral position.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latin typeface="+mj-lt"/>
              </a:rPr>
              <a:t>Patient has a short neck and neck movements were restricted due to destructive vertebral body fusion.</a:t>
            </a:r>
          </a:p>
          <a:p>
            <a:pPr marL="0" indent="0">
              <a:buNone/>
            </a:pP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568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738A-D613-4100-8494-5A5D7B3D2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Preoperative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E7DF-C960-4F4E-A27D-52DB99B3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7496"/>
            <a:ext cx="10744200" cy="4679467"/>
          </a:xfrm>
        </p:spPr>
        <p:txBody>
          <a:bodyPr/>
          <a:lstStyle/>
          <a:p>
            <a:r>
              <a:rPr lang="en-IN" dirty="0">
                <a:latin typeface="+mj-lt"/>
              </a:rPr>
              <a:t>General anaesthesia was planned.</a:t>
            </a:r>
          </a:p>
          <a:p>
            <a:r>
              <a:rPr lang="en-IN" dirty="0">
                <a:latin typeface="+mj-lt"/>
              </a:rPr>
              <a:t>Difficult intubation trolley along with c-mac video laryngoscope was kept ready.</a:t>
            </a:r>
          </a:p>
          <a:p>
            <a:endParaRPr lang="en-IN" dirty="0">
              <a:latin typeface="+mj-lt"/>
            </a:endParaRPr>
          </a:p>
          <a:p>
            <a:pPr marL="0" indent="0">
              <a:buNone/>
            </a:pPr>
            <a:endParaRPr lang="en-IN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C5B1C-118D-4B54-9FDE-51C81BD12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5" y="2902776"/>
            <a:ext cx="5647826" cy="3726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32FCC-B5F8-4CC0-B03A-ECE48E4D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50" y="2902776"/>
            <a:ext cx="5660634" cy="37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5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D479-16B0-4B79-91A7-1CE08F2B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4" y="18255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Preoperative preparation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7EB32-4077-4A7D-BB67-47FFE554D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77563"/>
            <a:ext cx="10515600" cy="5347927"/>
          </a:xfrm>
        </p:spPr>
        <p:txBody>
          <a:bodyPr>
            <a:normAutofit/>
          </a:bodyPr>
          <a:lstStyle/>
          <a:p>
            <a:r>
              <a:rPr lang="en-IN" dirty="0">
                <a:latin typeface="+mj-lt"/>
              </a:rPr>
              <a:t>Patient was kept nil by mouth for 6 hours.</a:t>
            </a:r>
          </a:p>
          <a:p>
            <a:r>
              <a:rPr lang="en-IN" dirty="0">
                <a:latin typeface="+mj-lt"/>
              </a:rPr>
              <a:t>After taking informed and high risk consent patient was shifted to operation room.</a:t>
            </a:r>
          </a:p>
          <a:p>
            <a:r>
              <a:rPr lang="en-IN" dirty="0">
                <a:latin typeface="+mj-lt"/>
              </a:rPr>
              <a:t>All monitors were attached.</a:t>
            </a:r>
          </a:p>
          <a:p>
            <a:r>
              <a:rPr lang="en-IN" dirty="0">
                <a:latin typeface="+mj-lt"/>
              </a:rPr>
              <a:t>Baseline vitals recorded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>
                <a:latin typeface="+mj-lt"/>
              </a:rPr>
              <a:t>Pulse – 103/min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>
                <a:latin typeface="+mj-lt"/>
              </a:rPr>
              <a:t>Blood pressure – 128/78mmHg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>
                <a:latin typeface="+mj-lt"/>
              </a:rPr>
              <a:t>Sp02 – 80% on air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>
                <a:latin typeface="+mj-lt"/>
              </a:rPr>
              <a:t>3 leads ECG – normal rhythm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>
                <a:latin typeface="+mj-lt"/>
              </a:rPr>
              <a:t>Respiratory rate – 35/min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C87F3-6C7D-46BB-BDDB-85671298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56243"/>
            <a:ext cx="5756566" cy="406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4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CA96-A81B-42FA-87BC-2DC49182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A7890-1F1A-4CE2-A6BA-48EA87F85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043"/>
            <a:ext cx="9490747" cy="6435913"/>
          </a:xfrm>
        </p:spPr>
      </p:pic>
    </p:spTree>
    <p:extLst>
      <p:ext uri="{BB962C8B-B14F-4D97-AF65-F5344CB8AC3E}">
        <p14:creationId xmlns:p14="http://schemas.microsoft.com/office/powerpoint/2010/main" val="71096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BFD9-D1B4-4E0C-9090-DC0353EA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921377-EF9C-4A8A-83AC-4933DFB4D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3055" y="17145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98C-8AE0-4DA0-A4F1-ECCF8B0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6072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Anaesthetic management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B9080-332F-4379-AF1C-9CA69C48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066800"/>
            <a:ext cx="12009120" cy="5791200"/>
          </a:xfrm>
        </p:spPr>
        <p:txBody>
          <a:bodyPr>
            <a:normAutofit lnSpcReduction="10000"/>
          </a:bodyPr>
          <a:lstStyle/>
          <a:p>
            <a:r>
              <a:rPr lang="en-IN" dirty="0">
                <a:latin typeface="+mj-lt"/>
              </a:rPr>
              <a:t>In the lateral decubitus position in which patient is comfortable. Intravenous line was secured on left hand.</a:t>
            </a:r>
          </a:p>
          <a:p>
            <a:r>
              <a:rPr lang="en-IN" dirty="0">
                <a:latin typeface="+mj-lt"/>
              </a:rPr>
              <a:t>Patient preoxygenated with 100% oxygen for 5 min till spo2 becomes 100% to get the adequate apnoea time.</a:t>
            </a:r>
          </a:p>
          <a:p>
            <a:r>
              <a:rPr lang="en-IN" dirty="0">
                <a:latin typeface="+mj-lt"/>
              </a:rPr>
              <a:t>Premedication inj. Glycopyrrolate 0.14 mg, inj. Midazolam 0.7 mg, inj. Fentanyl 70 mcg.</a:t>
            </a:r>
          </a:p>
          <a:p>
            <a:r>
              <a:rPr lang="en-IN" dirty="0">
                <a:latin typeface="+mj-lt"/>
              </a:rPr>
              <a:t>Induced with inj. Propofol 100 mg.</a:t>
            </a:r>
          </a:p>
          <a:p>
            <a:r>
              <a:rPr lang="en-IN" dirty="0">
                <a:latin typeface="+mj-lt"/>
              </a:rPr>
              <a:t>After confirming that the patient could be ventilated well inj. Succinylcholine 70 mg in given as a relaxant.</a:t>
            </a:r>
          </a:p>
          <a:p>
            <a:r>
              <a:rPr lang="en-IN" dirty="0">
                <a:latin typeface="+mj-lt"/>
              </a:rPr>
              <a:t>With the help of assistant patients head was supported and extended laterally, laryngoscopy done with C-MAC video laryngoscope.</a:t>
            </a:r>
          </a:p>
          <a:p>
            <a:r>
              <a:rPr lang="en-IN" dirty="0">
                <a:latin typeface="+mj-lt"/>
              </a:rPr>
              <a:t>On video laryngoscopy only posterior part of vocal cords could be seen (Cormack &amp; </a:t>
            </a:r>
            <a:r>
              <a:rPr lang="en-IN" dirty="0" err="1">
                <a:latin typeface="+mj-lt"/>
              </a:rPr>
              <a:t>Lehane</a:t>
            </a:r>
            <a:r>
              <a:rPr lang="en-IN" dirty="0">
                <a:latin typeface="+mj-lt"/>
              </a:rPr>
              <a:t> 2), intubation done with the help of bougie and cuffed </a:t>
            </a:r>
            <a:r>
              <a:rPr lang="en-IN" dirty="0" err="1">
                <a:latin typeface="+mj-lt"/>
              </a:rPr>
              <a:t>flexometallic</a:t>
            </a:r>
            <a:r>
              <a:rPr lang="en-IN" dirty="0">
                <a:latin typeface="+mj-lt"/>
              </a:rPr>
              <a:t> tube no 8 was put.</a:t>
            </a:r>
          </a:p>
        </p:txBody>
      </p:sp>
    </p:spTree>
    <p:extLst>
      <p:ext uri="{BB962C8B-B14F-4D97-AF65-F5344CB8AC3E}">
        <p14:creationId xmlns:p14="http://schemas.microsoft.com/office/powerpoint/2010/main" val="144810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8872-5613-4C13-8A94-6A0FD87B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0"/>
            <a:ext cx="10515600" cy="4571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D5AC0-5D41-440B-975E-F7DD27AC2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5937"/>
            <a:ext cx="10515600" cy="5771026"/>
          </a:xfrm>
        </p:spPr>
        <p:txBody>
          <a:bodyPr/>
          <a:lstStyle/>
          <a:p>
            <a:r>
              <a:rPr lang="en-IN" dirty="0">
                <a:latin typeface="+mj-lt"/>
              </a:rPr>
              <a:t>Patient’s </a:t>
            </a:r>
            <a:r>
              <a:rPr lang="en-US" dirty="0">
                <a:latin typeface="+mj-lt"/>
              </a:rPr>
              <a:t>chest and abdomen were supported with soft pillows in order to minimize abdominal pressure and preserve pulmonary compliance.</a:t>
            </a:r>
            <a:endParaRPr lang="en-IN" dirty="0">
              <a:latin typeface="+mj-lt"/>
            </a:endParaRPr>
          </a:p>
          <a:p>
            <a:r>
              <a:rPr lang="en-IN" dirty="0">
                <a:latin typeface="+mj-lt"/>
              </a:rPr>
              <a:t>Maintained on oxygen, air and isoflurane as an inhalation agent.</a:t>
            </a:r>
          </a:p>
          <a:p>
            <a:r>
              <a:rPr lang="en-IN" dirty="0">
                <a:latin typeface="+mj-lt"/>
              </a:rPr>
              <a:t>Intraoperatively patient was stable and procedure was uneventful.</a:t>
            </a:r>
          </a:p>
          <a:p>
            <a:r>
              <a:rPr lang="en-IN" dirty="0">
                <a:latin typeface="+mj-lt"/>
              </a:rPr>
              <a:t>After the surgery patient was reversed with inj. Neostigmine 1.35 mg and inj. Glycopyrrolate 0.28 mg iv.</a:t>
            </a:r>
          </a:p>
          <a:p>
            <a:r>
              <a:rPr lang="en-IN" dirty="0">
                <a:latin typeface="+mj-lt"/>
              </a:rPr>
              <a:t>Patient extubated on table in the same lateral position and was maintaining spo2 90-92% on room air.</a:t>
            </a:r>
          </a:p>
          <a:p>
            <a:r>
              <a:rPr lang="en-IN" dirty="0">
                <a:latin typeface="+mj-lt"/>
              </a:rPr>
              <a:t>Patient shifted to SICU for 24 hrs post op monitoring and later on patient was shifted to ward.</a:t>
            </a:r>
          </a:p>
          <a:p>
            <a:r>
              <a:rPr lang="en-IN" dirty="0">
                <a:latin typeface="+mj-lt"/>
              </a:rPr>
              <a:t>Post op ABG showed mild respiratory acidosis.</a:t>
            </a:r>
          </a:p>
        </p:txBody>
      </p:sp>
    </p:spTree>
    <p:extLst>
      <p:ext uri="{BB962C8B-B14F-4D97-AF65-F5344CB8AC3E}">
        <p14:creationId xmlns:p14="http://schemas.microsoft.com/office/powerpoint/2010/main" val="36869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F0D1-81E7-451B-8E79-579D6FF4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9784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Chief complaints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6965-0350-4D7C-B6AA-A79A7AB69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5886"/>
            <a:ext cx="10090988" cy="5310331"/>
          </a:xfrm>
        </p:spPr>
        <p:txBody>
          <a:bodyPr/>
          <a:lstStyle/>
          <a:p>
            <a:r>
              <a:rPr lang="en-IN" dirty="0">
                <a:latin typeface="+mj-lt"/>
              </a:rPr>
              <a:t>50 years old male patient came to our hospital with the chief complaint of left sided abdominal pain since 6 months.</a:t>
            </a:r>
          </a:p>
          <a:p>
            <a:r>
              <a:rPr lang="en-IN" dirty="0">
                <a:latin typeface="+mj-lt"/>
              </a:rPr>
              <a:t>Patient was apparently alright 6 months back when he started having left sided abdominal pain.</a:t>
            </a:r>
          </a:p>
          <a:p>
            <a:r>
              <a:rPr lang="en-IN" dirty="0">
                <a:latin typeface="+mj-lt"/>
              </a:rPr>
              <a:t>Patient had no other complaints.</a:t>
            </a:r>
          </a:p>
          <a:p>
            <a:r>
              <a:rPr lang="en-IN" dirty="0">
                <a:latin typeface="+mj-lt"/>
              </a:rPr>
              <a:t>DJ stenting was done 10 days back under local anaesthesia.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185E7-9FC7-4ACA-989B-EB6003E715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22302" y="0"/>
            <a:ext cx="2569698" cy="56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B9FA-56B2-4031-8BE7-09F51468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852256-54F9-4B90-BEAB-0D327E13A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04" t="13737" r="1835" b="24848"/>
          <a:stretch/>
        </p:blipFill>
        <p:spPr>
          <a:xfrm>
            <a:off x="2157957" y="728742"/>
            <a:ext cx="7876086" cy="57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0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19AF-F0E2-482B-86BD-8A351439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Discussion</a:t>
            </a:r>
            <a:r>
              <a:rPr lang="en-IN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71026-DB96-4F42-B851-26933A222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021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Kyphoscoliosis is a progressive spinal deformity characterized by anterior flexion and lateral curvature of the vertebral column.</a:t>
            </a:r>
          </a:p>
          <a:p>
            <a:pPr lvl="0"/>
            <a:r>
              <a:rPr lang="en-IN" dirty="0">
                <a:solidFill>
                  <a:prstClr val="white"/>
                </a:solidFill>
                <a:latin typeface="Times New Roman"/>
              </a:rPr>
              <a:t>It results due to disruption of balance between structural and dynamic components or the neuromuscular elements of spine.</a:t>
            </a:r>
          </a:p>
          <a:p>
            <a:pPr lvl="0"/>
            <a:r>
              <a:rPr lang="en-IN" dirty="0">
                <a:solidFill>
                  <a:prstClr val="white"/>
                </a:solidFill>
                <a:latin typeface="Times New Roman"/>
              </a:rPr>
              <a:t>The Severity of deformity is best determined by measuring cobb’s angle.</a:t>
            </a:r>
          </a:p>
          <a:p>
            <a:pPr lvl="0"/>
            <a:r>
              <a:rPr lang="en-IN" dirty="0">
                <a:solidFill>
                  <a:prstClr val="white"/>
                </a:solidFill>
                <a:latin typeface="Times New Roman"/>
              </a:rPr>
              <a:t>The incidence of kyphoscoliosis reaching an angle 35° is 1 in 1000, more than 70° is 1 in 10000</a:t>
            </a:r>
          </a:p>
        </p:txBody>
      </p:sp>
    </p:spTree>
    <p:extLst>
      <p:ext uri="{BB962C8B-B14F-4D97-AF65-F5344CB8AC3E}">
        <p14:creationId xmlns:p14="http://schemas.microsoft.com/office/powerpoint/2010/main" val="88523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68095-4BF5-4652-8201-90197B9B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193964"/>
            <a:ext cx="10515600" cy="171161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E1271-688C-43AE-8963-8F8AA0856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22" y="365124"/>
            <a:ext cx="10611678" cy="51080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These patients have reduced lung compliance, smaller lung volumes and loss of thoracic elasticity, resulting in increased energy requirements for ventilation.</a:t>
            </a:r>
          </a:p>
          <a:p>
            <a:pPr marL="171450" indent="-171450">
              <a:lnSpc>
                <a:spcPct val="100000"/>
              </a:lnSpc>
            </a:pPr>
            <a:r>
              <a:rPr lang="en-US" dirty="0">
                <a:latin typeface="+mj-lt"/>
              </a:rPr>
              <a:t>Severe long standing kyphotic deformities associated with V/Q mismatch, alveolar hypoventilation and Co2 retention and are more prone for respiratory failure.</a:t>
            </a:r>
            <a:endParaRPr lang="en-IN" dirty="0">
              <a:latin typeface="+mj-lt"/>
            </a:endParaRPr>
          </a:p>
          <a:p>
            <a:r>
              <a:rPr lang="en-IN" dirty="0">
                <a:latin typeface="+mj-lt"/>
              </a:rPr>
              <a:t>Perioperative assessment should focus on cardiovascular, respiratory and neurological impairment related to deformity.</a:t>
            </a:r>
          </a:p>
          <a:p>
            <a:endParaRPr lang="en-IN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3456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120E-8BC2-48EC-97D2-3CB2E24E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Cobb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D673E-3629-4EAB-8406-622F89C25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Cobb angle measurement is the “gold standard” of scoliosis evaluation endorsed by Scoliosis Research Society.</a:t>
            </a:r>
          </a:p>
          <a:p>
            <a:r>
              <a:rPr lang="en-IN" dirty="0">
                <a:latin typeface="+mj-lt"/>
              </a:rPr>
              <a:t>Cobb’ s angle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&lt; 10 ° : normal curvature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&gt; 25 ° : ECHO evidence of increased pulmonary artery pressure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&gt; 40 ° : surgical intervention required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&gt; 65 ° : restrictive lung disease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&gt;100 ° : dyspnoea on exertion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&gt;120 ° : alveolar hypoventilation</a:t>
            </a:r>
          </a:p>
        </p:txBody>
      </p:sp>
    </p:spTree>
    <p:extLst>
      <p:ext uri="{BB962C8B-B14F-4D97-AF65-F5344CB8AC3E}">
        <p14:creationId xmlns:p14="http://schemas.microsoft.com/office/powerpoint/2010/main" val="537848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F147C-6D1A-434D-825F-B603DB93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D8F7DC-E031-425B-9B69-8558C697C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85751" y="622661"/>
            <a:ext cx="3824784" cy="5644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E5F429-906B-468F-9215-B8D879AD7A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069" y="622661"/>
            <a:ext cx="3602182" cy="56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6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5E3A-EC70-443F-A5DB-764AED71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FA819DB-AB66-4B89-B3BB-493DA1765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95455" y="0"/>
            <a:ext cx="6996545" cy="6650182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8CAF71B-C99B-4CB7-8A30-C4C9322DF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071" r="29060"/>
          <a:stretch>
            <a:fillRect/>
          </a:stretch>
        </p:blipFill>
        <p:spPr>
          <a:xfrm>
            <a:off x="0" y="0"/>
            <a:ext cx="5440680" cy="66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0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E00C-144D-4132-AA55-DDFD0A35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28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Take home massage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4AFA-EADB-439D-AFF0-4BD838BD3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890"/>
            <a:ext cx="11277600" cy="516774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Severe kyphoscoliosis could be associated with difficulty in regional </a:t>
            </a:r>
            <a:r>
              <a:rPr lang="en-US" sz="3200" dirty="0" err="1">
                <a:latin typeface="+mj-lt"/>
              </a:rPr>
              <a:t>anaesthesia</a:t>
            </a:r>
            <a:r>
              <a:rPr lang="en-US" sz="3200" dirty="0">
                <a:latin typeface="+mj-lt"/>
              </a:rPr>
              <a:t> and airway management due to a distorted airway anatomy.</a:t>
            </a:r>
          </a:p>
          <a:p>
            <a:r>
              <a:rPr lang="en-US" sz="3200" dirty="0">
                <a:latin typeface="+mj-lt"/>
              </a:rPr>
              <a:t>There are high possibility of respiratory and cardiovascular complications in the perioperative period. </a:t>
            </a:r>
          </a:p>
          <a:p>
            <a:r>
              <a:rPr lang="en-US" sz="3200" dirty="0">
                <a:latin typeface="+mj-lt"/>
              </a:rPr>
              <a:t>Familiarity with special technique which may be used for tracheal intubation of patient with the difficult airway is must. </a:t>
            </a:r>
          </a:p>
          <a:p>
            <a:r>
              <a:rPr lang="en-US" sz="3200" dirty="0">
                <a:latin typeface="+mj-lt"/>
              </a:rPr>
              <a:t>Successful difficult airway management needs early recognition, adequate preparation, planned and vigilant approach.</a:t>
            </a:r>
          </a:p>
        </p:txBody>
      </p:sp>
    </p:spTree>
    <p:extLst>
      <p:ext uri="{BB962C8B-B14F-4D97-AF65-F5344CB8AC3E}">
        <p14:creationId xmlns:p14="http://schemas.microsoft.com/office/powerpoint/2010/main" val="1380481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A2BA-3E14-493C-BD4E-652B3310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D696C-ECD8-48AE-9C11-C6C9E52D3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20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60CF-CD13-46C6-9281-36264D3D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0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Past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60218-C479-4F62-8F3D-9D792F73F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IN" dirty="0">
                <a:latin typeface="+mj-lt"/>
              </a:rPr>
              <a:t>Patient had no similar complaints in past.</a:t>
            </a:r>
          </a:p>
          <a:p>
            <a:r>
              <a:rPr lang="en-IN" dirty="0">
                <a:latin typeface="+mj-lt"/>
              </a:rPr>
              <a:t>Patient was not a known hypertensive, diabetic.</a:t>
            </a:r>
          </a:p>
          <a:p>
            <a:r>
              <a:rPr lang="en-IN" dirty="0">
                <a:latin typeface="+mj-lt"/>
              </a:rPr>
              <a:t>No history of any other medical illness. </a:t>
            </a:r>
          </a:p>
          <a:p>
            <a:r>
              <a:rPr lang="en-IN" dirty="0">
                <a:latin typeface="+mj-lt"/>
              </a:rPr>
              <a:t>Patient was not on any prolonged medications</a:t>
            </a:r>
          </a:p>
          <a:p>
            <a:r>
              <a:rPr lang="en-IN" dirty="0">
                <a:latin typeface="+mj-lt"/>
              </a:rPr>
              <a:t>NYHA grade-2 </a:t>
            </a:r>
          </a:p>
          <a:p>
            <a:pPr marL="0" indent="0">
              <a:buNone/>
            </a:pPr>
            <a:endParaRPr lang="en-IN" dirty="0">
              <a:latin typeface="+mj-lt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027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46D6F-129D-4AAD-AACE-47BD1E43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25288"/>
            <a:ext cx="10161104" cy="13983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2755-5880-47A2-9752-35A8AD8F4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4000" b="1" dirty="0">
                <a:solidFill>
                  <a:srgbClr val="FFFF00"/>
                </a:solidFill>
                <a:latin typeface="+mj-lt"/>
              </a:rPr>
              <a:t>Personal history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Patient was not able to lie supine or in prone position since birth.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but he carries out his daily activities well.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Bowel bladder habits normal.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Sleep pattern normal.</a:t>
            </a:r>
          </a:p>
          <a:p>
            <a:pPr marL="0" indent="0">
              <a:buNone/>
            </a:pPr>
            <a:endParaRPr lang="en-IN" sz="3200" b="1" dirty="0">
              <a:solidFill>
                <a:srgbClr val="FFFF00"/>
              </a:solidFill>
              <a:latin typeface="+mj-lt"/>
            </a:endParaRPr>
          </a:p>
          <a:p>
            <a:pPr marL="0" indent="0">
              <a:buNone/>
            </a:pPr>
            <a:r>
              <a:rPr lang="en-IN" sz="3600" b="1" dirty="0">
                <a:solidFill>
                  <a:srgbClr val="FFFF00"/>
                </a:solidFill>
                <a:latin typeface="+mj-lt"/>
              </a:rPr>
              <a:t>Family history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64735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93809-AA97-4877-B7A1-5307CA97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General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8015-1263-4F92-A8A5-CA56D8415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Patient was conscious cooperative well oriented with time place and person. </a:t>
            </a:r>
          </a:p>
          <a:p>
            <a:r>
              <a:rPr lang="en-IN" dirty="0">
                <a:latin typeface="+mj-lt"/>
              </a:rPr>
              <a:t>Weight-35 kg</a:t>
            </a:r>
          </a:p>
          <a:p>
            <a:r>
              <a:rPr lang="en-IN" dirty="0">
                <a:latin typeface="+mj-lt"/>
              </a:rPr>
              <a:t>Height- 135 cm</a:t>
            </a:r>
          </a:p>
          <a:p>
            <a:r>
              <a:rPr lang="en-IN" dirty="0">
                <a:latin typeface="+mj-lt"/>
              </a:rPr>
              <a:t>Pulse- 86 beats per minute. </a:t>
            </a:r>
            <a:r>
              <a:rPr lang="en-IN" dirty="0" err="1">
                <a:latin typeface="+mj-lt"/>
              </a:rPr>
              <a:t>Normovolemic</a:t>
            </a:r>
            <a:r>
              <a:rPr lang="en-IN" dirty="0">
                <a:latin typeface="+mj-lt"/>
              </a:rPr>
              <a:t>, regular.</a:t>
            </a:r>
          </a:p>
          <a:p>
            <a:r>
              <a:rPr lang="en-IN" dirty="0">
                <a:latin typeface="+mj-lt"/>
              </a:rPr>
              <a:t>Blood pressure- 130/80 mm/hg</a:t>
            </a:r>
          </a:p>
          <a:p>
            <a:r>
              <a:rPr lang="en-IN" dirty="0">
                <a:latin typeface="+mj-lt"/>
              </a:rPr>
              <a:t>No pallor, oedema, cyanosis, clubbing, lymphadenopathy.</a:t>
            </a:r>
          </a:p>
          <a:p>
            <a:r>
              <a:rPr lang="en-IN" dirty="0">
                <a:latin typeface="+mj-lt"/>
              </a:rPr>
              <a:t>Nephrostomy tube in situ on left side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38897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2CA9-5189-41A9-8D23-32E5D3CF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Airway examination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2912D-D1F1-4806-94F0-3E4AA4AA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Mouth opening :- 2 and half fingers</a:t>
            </a:r>
          </a:p>
          <a:p>
            <a:r>
              <a:rPr lang="en-IN" dirty="0">
                <a:latin typeface="+mj-lt"/>
              </a:rPr>
              <a:t>Neck movements- restricted</a:t>
            </a:r>
          </a:p>
          <a:p>
            <a:r>
              <a:rPr lang="en-IN" dirty="0">
                <a:latin typeface="+mj-lt"/>
              </a:rPr>
              <a:t>MPC-3</a:t>
            </a:r>
          </a:p>
          <a:p>
            <a:r>
              <a:rPr lang="en-IN" dirty="0">
                <a:latin typeface="+mj-lt"/>
              </a:rPr>
              <a:t>Poor Oral hygiene.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58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CCC4-C98F-492C-BCA3-52FE92EC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-83127"/>
            <a:ext cx="6532418" cy="1247343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Systemic examination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0C77-5CDF-422F-8B8B-4CA42ACF3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55963"/>
            <a:ext cx="11049000" cy="55141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3200" b="1" dirty="0">
                <a:solidFill>
                  <a:srgbClr val="FFFF00"/>
                </a:solidFill>
                <a:latin typeface="+mj-lt"/>
              </a:rPr>
              <a:t>Respiratory system</a:t>
            </a:r>
            <a:r>
              <a:rPr lang="en-IN" sz="32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INSPECTION</a:t>
            </a:r>
            <a:endParaRPr lang="en-IN" b="1" dirty="0">
              <a:latin typeface="+mj-lt"/>
            </a:endParaRPr>
          </a:p>
          <a:p>
            <a:pPr marL="0" indent="0">
              <a:buNone/>
            </a:pPr>
            <a:r>
              <a:rPr lang="en-IN" u="sng" dirty="0">
                <a:latin typeface="+mj-lt"/>
              </a:rPr>
              <a:t>Shape</a:t>
            </a:r>
          </a:p>
          <a:p>
            <a:r>
              <a:rPr lang="en-IN" dirty="0">
                <a:latin typeface="+mj-lt"/>
              </a:rPr>
              <a:t>Profound pectus carinatum present.</a:t>
            </a:r>
          </a:p>
          <a:p>
            <a:r>
              <a:rPr lang="en-IN" dirty="0">
                <a:latin typeface="+mj-lt"/>
              </a:rPr>
              <a:t>Kyphoscoliosis present</a:t>
            </a:r>
          </a:p>
          <a:p>
            <a:r>
              <a:rPr lang="en-IN" dirty="0">
                <a:latin typeface="+mj-lt"/>
              </a:rPr>
              <a:t>Anteroposterior diameter is more that transverse diameter.</a:t>
            </a:r>
          </a:p>
          <a:p>
            <a:r>
              <a:rPr lang="en-IN" dirty="0">
                <a:latin typeface="+mj-lt"/>
              </a:rPr>
              <a:t>No scar, sinuses seen.</a:t>
            </a:r>
          </a:p>
          <a:p>
            <a:pPr marL="0" indent="0">
              <a:buNone/>
            </a:pPr>
            <a:r>
              <a:rPr lang="en-IN" u="sng" dirty="0">
                <a:latin typeface="+mj-lt"/>
              </a:rPr>
              <a:t>Respiratory rate</a:t>
            </a:r>
          </a:p>
          <a:p>
            <a:r>
              <a:rPr lang="en-IN" dirty="0">
                <a:latin typeface="+mj-lt"/>
              </a:rPr>
              <a:t>30/ min abdominothoracic, regular</a:t>
            </a:r>
          </a:p>
          <a:p>
            <a:r>
              <a:rPr lang="en-IN" dirty="0">
                <a:latin typeface="+mj-lt"/>
              </a:rPr>
              <a:t>Accessory muscles mainly sternocleidomastoids were involved.</a:t>
            </a:r>
          </a:p>
          <a:p>
            <a:r>
              <a:rPr lang="en-IN" dirty="0">
                <a:latin typeface="+mj-lt"/>
              </a:rPr>
              <a:t>Chest movements were bilaterally equal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F0844-0097-4C62-9598-10C297E20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8537" y="0"/>
            <a:ext cx="2943463" cy="42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654F-000D-496F-BD45-25EBD30A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EBE3-23BD-4023-BB51-E1B260E4A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2474"/>
            <a:ext cx="10515600" cy="5720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PALPATION</a:t>
            </a:r>
          </a:p>
          <a:p>
            <a:pPr marL="0" indent="0">
              <a:buNone/>
            </a:pPr>
            <a:r>
              <a:rPr lang="en-IN" dirty="0" err="1">
                <a:latin typeface="+mj-lt"/>
              </a:rPr>
              <a:t>Inspectary</a:t>
            </a:r>
            <a:r>
              <a:rPr lang="en-IN" dirty="0">
                <a:latin typeface="+mj-lt"/>
              </a:rPr>
              <a:t> findings confirmed by palpation.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Chest movements decrease in all the areas.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TVF was normal.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 tenderness</a:t>
            </a:r>
          </a:p>
          <a:p>
            <a:pPr marL="0" indent="0">
              <a:buNone/>
            </a:pPr>
            <a:endParaRPr lang="en-IN" dirty="0">
              <a:latin typeface="+mj-lt"/>
            </a:endParaRPr>
          </a:p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PERCUSSION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Resonant note heard all over the lung field.</a:t>
            </a:r>
          </a:p>
          <a:p>
            <a:pPr marL="0" indent="0">
              <a:buNone/>
            </a:pPr>
            <a:endParaRPr lang="en-IN" dirty="0">
              <a:latin typeface="+mj-lt"/>
            </a:endParaRPr>
          </a:p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AUSCULTATION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Air entry bilaterally equal.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 adventitious sounds heard.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902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E7A5-B90E-4EA6-911B-D4B89821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8472055" cy="4571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00022-299C-476C-9E07-03895182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8764"/>
            <a:ext cx="10515600" cy="5678199"/>
          </a:xfrm>
        </p:spPr>
        <p:txBody>
          <a:bodyPr/>
          <a:lstStyle/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Cardio vascular system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S1, s2 heard normal. 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 murmur.</a:t>
            </a:r>
          </a:p>
          <a:p>
            <a:pPr marL="0" indent="0">
              <a:buNone/>
            </a:pPr>
            <a:endParaRPr lang="en-IN" dirty="0">
              <a:latin typeface="+mj-lt"/>
            </a:endParaRPr>
          </a:p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Per abdominal examination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 organomegaly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 guarding or rigidity</a:t>
            </a:r>
          </a:p>
          <a:p>
            <a:pPr marL="0" indent="0">
              <a:buNone/>
            </a:pPr>
            <a:endParaRPr lang="en-IN" dirty="0">
              <a:latin typeface="+mj-lt"/>
            </a:endParaRPr>
          </a:p>
          <a:p>
            <a:pPr marL="0" indent="0">
              <a:buNone/>
            </a:pPr>
            <a:r>
              <a:rPr lang="en-IN" b="1" dirty="0">
                <a:solidFill>
                  <a:srgbClr val="FFFF00"/>
                </a:solidFill>
                <a:latin typeface="+mj-lt"/>
              </a:rPr>
              <a:t>Central nervous system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Conscious cooperative well oriented</a:t>
            </a:r>
          </a:p>
          <a:p>
            <a:pPr marL="0" indent="0">
              <a:buNone/>
            </a:pPr>
            <a:r>
              <a:rPr lang="en-IN" dirty="0">
                <a:latin typeface="+mj-lt"/>
              </a:rPr>
              <a:t>No neuromuscular deficit</a:t>
            </a:r>
          </a:p>
        </p:txBody>
      </p:sp>
    </p:spTree>
    <p:extLst>
      <p:ext uri="{BB962C8B-B14F-4D97-AF65-F5344CB8AC3E}">
        <p14:creationId xmlns:p14="http://schemas.microsoft.com/office/powerpoint/2010/main" val="907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8033</TotalTime>
  <Words>1219</Words>
  <Application>Microsoft Office PowerPoint</Application>
  <PresentationFormat>Widescreen</PresentationFormat>
  <Paragraphs>161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Wingdings</vt:lpstr>
      <vt:lpstr>Office Theme</vt:lpstr>
      <vt:lpstr>ANAESTHETIC MANAGEMENT OF A CASE OF SEVERE KYPHOSCOLIOSIS FOR LEFT PERCUTANEOUS NEPHROLITHOTOMY (PCNL).</vt:lpstr>
      <vt:lpstr>Chief complaints</vt:lpstr>
      <vt:lpstr>Past history</vt:lpstr>
      <vt:lpstr>PowerPoint Presentation</vt:lpstr>
      <vt:lpstr>General examination</vt:lpstr>
      <vt:lpstr>Airway examination</vt:lpstr>
      <vt:lpstr>Systemic examination</vt:lpstr>
      <vt:lpstr>PowerPoint Presentation</vt:lpstr>
      <vt:lpstr>PowerPoint Presentation</vt:lpstr>
      <vt:lpstr>Investigation </vt:lpstr>
      <vt:lpstr>PowerPoint Presentation</vt:lpstr>
      <vt:lpstr>Diagnosis </vt:lpstr>
      <vt:lpstr>Anaesthetic challenges </vt:lpstr>
      <vt:lpstr>Preoperative preparation</vt:lpstr>
      <vt:lpstr>Preoperative preparation </vt:lpstr>
      <vt:lpstr>PowerPoint Presentation</vt:lpstr>
      <vt:lpstr>PowerPoint Presentation</vt:lpstr>
      <vt:lpstr>Anaesthetic management  </vt:lpstr>
      <vt:lpstr>PowerPoint Presentation</vt:lpstr>
      <vt:lpstr>PowerPoint Presentation</vt:lpstr>
      <vt:lpstr>Discussion </vt:lpstr>
      <vt:lpstr>PowerPoint Presentation</vt:lpstr>
      <vt:lpstr>Cobb angle</vt:lpstr>
      <vt:lpstr>PowerPoint Presentation</vt:lpstr>
      <vt:lpstr>PowerPoint Presentation</vt:lpstr>
      <vt:lpstr>Take home massage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ANAESTHETIC MANAGEMENT OF A CASE OF SEVERE KYPHOSCOLIOSIS FOR LEFT PERCUTANEOUS NEPHROLITHOTOMY (PCNL).</dc:title>
  <dc:creator>Abhijeet Khamborkar</dc:creator>
  <cp:lastModifiedBy>Abhijeet Khamborkar</cp:lastModifiedBy>
  <cp:revision>202</cp:revision>
  <dcterms:created xsi:type="dcterms:W3CDTF">2019-08-10T17:11:32Z</dcterms:created>
  <dcterms:modified xsi:type="dcterms:W3CDTF">2019-09-25T03:48:44Z</dcterms:modified>
</cp:coreProperties>
</file>