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1" r:id="rId1"/>
  </p:sldMasterIdLst>
  <p:sldIdLst>
    <p:sldId id="268" r:id="rId2"/>
    <p:sldId id="257" r:id="rId3"/>
    <p:sldId id="280" r:id="rId4"/>
    <p:sldId id="274" r:id="rId5"/>
    <p:sldId id="260" r:id="rId6"/>
    <p:sldId id="275" r:id="rId7"/>
    <p:sldId id="261" r:id="rId8"/>
    <p:sldId id="262" r:id="rId9"/>
    <p:sldId id="263" r:id="rId10"/>
    <p:sldId id="264" r:id="rId11"/>
    <p:sldId id="271" r:id="rId12"/>
    <p:sldId id="276" r:id="rId13"/>
    <p:sldId id="265" r:id="rId14"/>
    <p:sldId id="281" r:id="rId15"/>
    <p:sldId id="266" r:id="rId16"/>
    <p:sldId id="267" r:id="rId17"/>
    <p:sldId id="278" r:id="rId18"/>
    <p:sldId id="270" r:id="rId19"/>
    <p:sldId id="269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rd 401" initials="w4" lastIdx="0" clrIdx="0">
    <p:extLst>
      <p:ext uri="{19B8F6BF-5375-455C-9EA6-DF929625EA0E}">
        <p15:presenceInfo xmlns:p15="http://schemas.microsoft.com/office/powerpoint/2012/main" userId="ward 40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64" d="100"/>
          <a:sy n="64" d="100"/>
        </p:scale>
        <p:origin x="8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9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5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18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9395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11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35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19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32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4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1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9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1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1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3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9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4F51626-5F70-45AE-AD6F-66E719609980}" type="datetimeFigureOut">
              <a:rPr lang="en-US" smtClean="0"/>
              <a:pPr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E0725-3EAD-4654-8F90-B22AB339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42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  <p:sldLayoutId id="2147484293" r:id="rId12"/>
    <p:sldLayoutId id="2147484294" r:id="rId13"/>
    <p:sldLayoutId id="2147484295" r:id="rId14"/>
    <p:sldLayoutId id="2147484296" r:id="rId15"/>
    <p:sldLayoutId id="2147484297" r:id="rId16"/>
    <p:sldLayoutId id="214748429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FF83A-E6CA-48B9-8D12-44ADD7EE8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083" y="1981146"/>
            <a:ext cx="6112001" cy="99417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4200" b="1" dirty="0">
                <a:latin typeface="+mn-lt"/>
              </a:rPr>
              <a:t>A RARE CASE OF ASCITES</a:t>
            </a:r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r>
              <a:rPr lang="en-US" sz="2700" b="1" dirty="0">
                <a:solidFill>
                  <a:schemeClr val="tx1"/>
                </a:solidFill>
                <a:latin typeface="+mn-lt"/>
              </a:rPr>
              <a:t>Dr. Siva Krishna</a:t>
            </a:r>
            <a:br>
              <a:rPr lang="en-US" sz="2700" b="1" dirty="0">
                <a:solidFill>
                  <a:schemeClr val="tx1"/>
                </a:solidFill>
                <a:latin typeface="+mn-lt"/>
              </a:rPr>
            </a:br>
            <a:r>
              <a:rPr lang="en-US" sz="2700" b="1" dirty="0">
                <a:solidFill>
                  <a:schemeClr val="tx1"/>
                </a:solidFill>
                <a:latin typeface="+mn-lt"/>
              </a:rPr>
              <a:t>DEPARTMENT OF MEDICINE</a:t>
            </a:r>
            <a:br>
              <a:rPr lang="en-US" b="1" dirty="0">
                <a:solidFill>
                  <a:schemeClr val="tx1"/>
                </a:solidFill>
                <a:latin typeface="+mn-lt"/>
              </a:rPr>
            </a:br>
            <a:br>
              <a:rPr lang="en-US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9175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663AF-05D6-46E6-BE4F-7A9CBD3AB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652" y="1052330"/>
            <a:ext cx="4750420" cy="451713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+mn-lt"/>
              </a:rPr>
              <a:t>Radiological 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E4EFB-032C-4F7F-AC3D-A21D3A93D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487" y="2034019"/>
            <a:ext cx="4931971" cy="3715271"/>
          </a:xfrm>
        </p:spPr>
        <p:txBody>
          <a:bodyPr numCol="1"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100" b="1" dirty="0"/>
              <a:t>USG Abdomen &amp; Pelvis: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Liver 16cms enlarged, with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100" dirty="0"/>
              <a:t>   normal echogenicity.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Portal veins-normal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Pseudo gall bladder wall thickening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Spleen, Pancreas, Kidney: Normal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02975" y="2584590"/>
            <a:ext cx="4387562" cy="2454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Free fluid noted in pouch of Douglas, pelvis, perihepatic and </a:t>
            </a:r>
            <a:r>
              <a:rPr lang="en-US" sz="2100" dirty="0" err="1"/>
              <a:t>perisplenic</a:t>
            </a:r>
            <a:r>
              <a:rPr lang="en-US" sz="2100" dirty="0"/>
              <a:t> region.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Right sided minimal pleural effusion.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370652" y="1530130"/>
            <a:ext cx="2045753" cy="5154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100" b="1" dirty="0"/>
              <a:t>CXR: </a:t>
            </a:r>
            <a:r>
              <a:rPr lang="en-US" sz="2100" dirty="0"/>
              <a:t>Normal</a:t>
            </a:r>
          </a:p>
        </p:txBody>
      </p:sp>
    </p:spTree>
    <p:extLst>
      <p:ext uri="{BB962C8B-B14F-4D97-AF65-F5344CB8AC3E}">
        <p14:creationId xmlns:p14="http://schemas.microsoft.com/office/powerpoint/2010/main" val="2707528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66" y="1065518"/>
            <a:ext cx="7886700" cy="487227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</a:rPr>
              <a:t>Color Doppler of Portal System</a:t>
            </a:r>
            <a:br>
              <a:rPr lang="en-US" sz="2400" b="1" dirty="0">
                <a:latin typeface="+mn-lt"/>
              </a:rPr>
            </a:br>
            <a:endParaRPr lang="en-GB" sz="24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E268C-183D-4DC0-91BA-7AEA07131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55" y="1552746"/>
            <a:ext cx="8682320" cy="3349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1" dirty="0"/>
              <a:t>Liver</a:t>
            </a:r>
            <a:r>
              <a:rPr lang="en-US" sz="2100" dirty="0"/>
              <a:t> 18cms, relative atrophy of left lobe of liver with enlargement of caudate lobe of liver.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1" dirty="0"/>
              <a:t>Hepatic veins- </a:t>
            </a:r>
            <a:r>
              <a:rPr lang="en-US" sz="2100" dirty="0"/>
              <a:t>Right hepatic vein appears thrombosed / thick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100" dirty="0"/>
              <a:t>                              hyper echoic.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100" dirty="0"/>
              <a:t>                              Middle hepatic vein appears patent.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100" dirty="0"/>
              <a:t>                              Left hepatic vein- </a:t>
            </a:r>
            <a:r>
              <a:rPr lang="en-US" sz="2100" dirty="0" err="1"/>
              <a:t>thrombosed</a:t>
            </a:r>
            <a:r>
              <a:rPr lang="en-US" sz="21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375" y="1382244"/>
            <a:ext cx="8005182" cy="35742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IVC – normal, no thrombosis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Portal vein – 7mm with reversal of flow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Collaterals- intrahepatic venovenous collaterals seen with no flow s/o thrombosis.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1" dirty="0"/>
              <a:t>Conclusion: Budd-</a:t>
            </a:r>
            <a:r>
              <a:rPr lang="en-US" sz="2100" b="1" dirty="0" err="1"/>
              <a:t>Chiari</a:t>
            </a:r>
            <a:r>
              <a:rPr lang="en-US" sz="2100" b="1" dirty="0"/>
              <a:t> Syndrome </a:t>
            </a:r>
            <a:r>
              <a:rPr lang="en-US" sz="2100" dirty="0"/>
              <a:t>with portal hypertension.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7897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77F3F-453B-4517-8B8E-7B25A4E63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64" y="1174299"/>
            <a:ext cx="1893010" cy="620678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</a:rPr>
              <a:t>CECT A/P</a:t>
            </a:r>
          </a:p>
        </p:txBody>
      </p:sp>
      <p:pic>
        <p:nvPicPr>
          <p:cNvPr id="1027" name="Picture 3" descr="F:\New folder (2)\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623" y="2114223"/>
            <a:ext cx="3543300" cy="2693194"/>
          </a:xfrm>
          <a:prstGeom prst="rect">
            <a:avLst/>
          </a:prstGeom>
          <a:noFill/>
        </p:spPr>
      </p:pic>
      <p:pic>
        <p:nvPicPr>
          <p:cNvPr id="1026" name="Picture 2" descr="C:\Users\Toshiba\Desktop\fir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0650" y="2121082"/>
            <a:ext cx="3494893" cy="26550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6633" y="5126662"/>
            <a:ext cx="38343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A</a:t>
            </a:r>
            <a:endParaRPr lang="en-IN" sz="2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660951" y="5126662"/>
            <a:ext cx="3411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B</a:t>
            </a:r>
            <a:endParaRPr lang="en-IN" sz="2100" b="1" dirty="0"/>
          </a:p>
        </p:txBody>
      </p:sp>
    </p:spTree>
    <p:extLst>
      <p:ext uri="{BB962C8B-B14F-4D97-AF65-F5344CB8AC3E}">
        <p14:creationId xmlns:p14="http://schemas.microsoft.com/office/powerpoint/2010/main" val="2191662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\Desktop\sec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626" y="2139498"/>
            <a:ext cx="3570344" cy="2721110"/>
          </a:xfrm>
          <a:prstGeom prst="rect">
            <a:avLst/>
          </a:prstGeom>
          <a:noFill/>
        </p:spPr>
      </p:pic>
      <p:pic>
        <p:nvPicPr>
          <p:cNvPr id="2051" name="Picture 3" descr="C:\Users\Toshiba\Desktop\thi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1046" y="2137126"/>
            <a:ext cx="3546121" cy="274098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7301" y="1203709"/>
            <a:ext cx="20913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CECT A/P</a:t>
            </a:r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937385" y="5181384"/>
            <a:ext cx="394660" cy="484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50" b="1" dirty="0"/>
              <a:t>c</a:t>
            </a:r>
            <a:endParaRPr lang="en-IN" sz="255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506528" y="5204467"/>
            <a:ext cx="3738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D</a:t>
            </a:r>
            <a:endParaRPr lang="en-IN" sz="21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8B8D-834A-44C7-8092-E86E61119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1131094"/>
            <a:ext cx="4553816" cy="620678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</a:rPr>
              <a:t>On Upper GI endoscopy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5C32E-1CC6-40A5-9C97-3AABC2884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1771"/>
            <a:ext cx="6174798" cy="10436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Mild portal hypertensive gastropathy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Nodular pangastritis</a:t>
            </a:r>
          </a:p>
          <a:p>
            <a:pPr>
              <a:lnSpc>
                <a:spcPct val="150000"/>
              </a:lnSpc>
            </a:pPr>
            <a:endParaRPr lang="en-US" sz="21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423DF3-118B-4D5E-8F63-D5342D23C2D3}"/>
              </a:ext>
            </a:extLst>
          </p:cNvPr>
          <p:cNvSpPr/>
          <p:nvPr/>
        </p:nvSpPr>
        <p:spPr>
          <a:xfrm>
            <a:off x="628650" y="3034081"/>
            <a:ext cx="500361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US" sz="2100" b="1" dirty="0"/>
              <a:t>Pro thrombotic profile </a:t>
            </a:r>
            <a:r>
              <a:rPr lang="en-US" sz="2100" dirty="0"/>
              <a:t>was </a:t>
            </a:r>
            <a:r>
              <a:rPr lang="en-US" sz="2100" b="1" dirty="0"/>
              <a:t>NORMAL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1" y="3665197"/>
            <a:ext cx="7053542" cy="634610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b="1"/>
              <a:t>Diagnosis</a:t>
            </a:r>
            <a:r>
              <a:rPr lang="en-US" sz="3150"/>
              <a:t> </a:t>
            </a:r>
            <a:endParaRPr lang="en-IN" sz="315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9385" y="4440084"/>
            <a:ext cx="8351330" cy="66614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100" b="1" dirty="0"/>
              <a:t>Budd-</a:t>
            </a:r>
            <a:r>
              <a:rPr lang="en-US" sz="2100" b="1" dirty="0" err="1"/>
              <a:t>chiari</a:t>
            </a:r>
            <a:r>
              <a:rPr lang="en-US" sz="2100" b="1" dirty="0"/>
              <a:t> syndrome </a:t>
            </a:r>
            <a:r>
              <a:rPr lang="en-US" sz="2100" dirty="0"/>
              <a:t>– most probable </a:t>
            </a:r>
            <a:r>
              <a:rPr lang="en-US" sz="2100" b="1" dirty="0"/>
              <a:t>post partum </a:t>
            </a:r>
            <a:r>
              <a:rPr lang="en-US" sz="2100" dirty="0"/>
              <a:t>etiology.</a:t>
            </a:r>
            <a:endParaRPr lang="en-IN" sz="2100" dirty="0"/>
          </a:p>
        </p:txBody>
      </p:sp>
    </p:spTree>
    <p:extLst>
      <p:ext uri="{BB962C8B-B14F-4D97-AF65-F5344CB8AC3E}">
        <p14:creationId xmlns:p14="http://schemas.microsoft.com/office/powerpoint/2010/main" val="1793000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A900F-2A93-46AF-AB83-10438D6AA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46" y="1402905"/>
            <a:ext cx="1647411" cy="625751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+mn-lt"/>
              </a:rPr>
              <a:t>Treatment</a:t>
            </a:r>
            <a:r>
              <a:rPr lang="en-US" sz="24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91E59-7937-4549-BC4F-A2A25FE47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47" y="2153347"/>
            <a:ext cx="6668291" cy="33869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Inj. Enoxaparin 0.6cc BD for 5 days &amp; overlapped with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Tab. </a:t>
            </a:r>
            <a:r>
              <a:rPr lang="en-US" sz="2100" dirty="0" err="1"/>
              <a:t>Acenocoumaral</a:t>
            </a:r>
            <a:r>
              <a:rPr lang="en-US" sz="2100" dirty="0"/>
              <a:t> 2mg OD on day 3 of enoxaparin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Tab. </a:t>
            </a:r>
            <a:r>
              <a:rPr lang="en-US" sz="2100" dirty="0" err="1"/>
              <a:t>Furosemide</a:t>
            </a:r>
            <a:r>
              <a:rPr lang="en-US" sz="2100" dirty="0"/>
              <a:t>/</a:t>
            </a:r>
            <a:r>
              <a:rPr lang="en-US" sz="2100" dirty="0" err="1"/>
              <a:t>Spironolactone</a:t>
            </a:r>
            <a:r>
              <a:rPr lang="en-US" sz="2100" dirty="0"/>
              <a:t> 20/50mg BD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Tab. Propranolol 40mg OD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46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7" y="1551914"/>
            <a:ext cx="7053542" cy="502125"/>
          </a:xfrm>
        </p:spPr>
        <p:txBody>
          <a:bodyPr/>
          <a:lstStyle/>
          <a:p>
            <a:r>
              <a:rPr lang="en-US" sz="2400" b="1" dirty="0"/>
              <a:t>Follow up after one month</a:t>
            </a:r>
            <a:br>
              <a:rPr lang="en-US" sz="3300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067" y="2357973"/>
            <a:ext cx="7822947" cy="2512765"/>
          </a:xfrm>
        </p:spPr>
        <p:txBody>
          <a:bodyPr>
            <a:norm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Patient had symptomatically improved.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Patient was continued on anticoagulation medication and INR was maintained between 2-3.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On USG: No evidence of ascites. </a:t>
            </a:r>
          </a:p>
        </p:txBody>
      </p:sp>
    </p:spTree>
    <p:extLst>
      <p:ext uri="{BB962C8B-B14F-4D97-AF65-F5344CB8AC3E}">
        <p14:creationId xmlns:p14="http://schemas.microsoft.com/office/powerpoint/2010/main" val="1487179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1F845-644D-44C0-94E1-745A0B16A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12" y="983024"/>
            <a:ext cx="2356139" cy="441774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+mn-lt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200F-3E1B-4D26-94BA-B735FEDBB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12" y="1424799"/>
            <a:ext cx="8450406" cy="446549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BUDD-CHIARI SYNDROME is a very rare condition affecting one in a million.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Presents with classical </a:t>
            </a:r>
            <a:r>
              <a:rPr lang="en-US" sz="2100" b="1" dirty="0"/>
              <a:t>triad</a:t>
            </a:r>
            <a:r>
              <a:rPr lang="en-US" sz="2100" dirty="0"/>
              <a:t> of Abdominal pain, Ascites, liver enlargement.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1" dirty="0"/>
              <a:t>Etiology</a:t>
            </a:r>
            <a:r>
              <a:rPr lang="en-US" sz="2100" dirty="0"/>
              <a:t> : Idiopathic in approximately 1/3</a:t>
            </a:r>
            <a:r>
              <a:rPr lang="en-US" sz="2100" baseline="30000" dirty="0"/>
              <a:t>rd</a:t>
            </a:r>
            <a:r>
              <a:rPr lang="en-US" sz="2100" dirty="0"/>
              <a:t> of patients, Thrombotic diathesis, pregnancy, post partum, OCP, Chronic infection, Chronic inflammatory diseases, hematological disorders like Polycythemia </a:t>
            </a:r>
            <a:r>
              <a:rPr lang="en-US" sz="2100" dirty="0" err="1"/>
              <a:t>rubra</a:t>
            </a:r>
            <a:r>
              <a:rPr lang="en-US" sz="2100" dirty="0"/>
              <a:t> </a:t>
            </a:r>
            <a:r>
              <a:rPr lang="en-US" sz="2100" dirty="0" err="1"/>
              <a:t>vera</a:t>
            </a:r>
            <a:r>
              <a:rPr lang="en-US" sz="2100" dirty="0"/>
              <a:t>, Paroxysmal nocturnal hemoglobinuria, antiphospholipid antibody syndrome.</a:t>
            </a:r>
          </a:p>
        </p:txBody>
      </p:sp>
    </p:spTree>
    <p:extLst>
      <p:ext uri="{BB962C8B-B14F-4D97-AF65-F5344CB8AC3E}">
        <p14:creationId xmlns:p14="http://schemas.microsoft.com/office/powerpoint/2010/main" val="4214585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002" y="1084020"/>
            <a:ext cx="8112703" cy="4878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100" b="1" dirty="0"/>
              <a:t>Clinical variants</a:t>
            </a:r>
            <a:r>
              <a:rPr lang="en-US" sz="2100" dirty="0"/>
              <a:t> of Budd-</a:t>
            </a:r>
            <a:r>
              <a:rPr lang="en-US" sz="2100" dirty="0" err="1"/>
              <a:t>chiari</a:t>
            </a:r>
            <a:r>
              <a:rPr lang="en-US" sz="2100" dirty="0"/>
              <a:t> syndrome:</a:t>
            </a:r>
          </a:p>
          <a:p>
            <a:pPr>
              <a:lnSpc>
                <a:spcPct val="150000"/>
              </a:lnSpc>
            </a:pPr>
            <a:endParaRPr lang="en-US" sz="21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1" dirty="0"/>
              <a:t>Acute and sub acute </a:t>
            </a:r>
            <a:r>
              <a:rPr lang="en-US" sz="2100" dirty="0"/>
              <a:t>form</a:t>
            </a:r>
            <a:r>
              <a:rPr lang="en-US" sz="2100" b="1" dirty="0"/>
              <a:t> </a:t>
            </a:r>
            <a:r>
              <a:rPr lang="en-US" sz="2100" dirty="0"/>
              <a:t>: Characterized by rapid development of abdominal pain, ascites, hepatomegaly, jaundice and renal failure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1" dirty="0"/>
              <a:t>Chronic </a:t>
            </a:r>
            <a:r>
              <a:rPr lang="en-US" sz="2100" dirty="0"/>
              <a:t>form: Progressive ascites, 50% </a:t>
            </a:r>
            <a:r>
              <a:rPr lang="en-US" sz="2100" dirty="0" err="1"/>
              <a:t>pt</a:t>
            </a:r>
            <a:r>
              <a:rPr lang="en-US" sz="2100" dirty="0"/>
              <a:t> have renal impairment, Jaundice is absent.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1" dirty="0"/>
              <a:t>Fulminant</a:t>
            </a:r>
            <a:r>
              <a:rPr lang="en-US" sz="2100" dirty="0"/>
              <a:t> form: Hepatic failure present, ascites, tender hepatomegaly, jaundice, and renal failure.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84857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746A-66CE-4161-960F-182C79B37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930" y="1158318"/>
            <a:ext cx="3645056" cy="562544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</a:rPr>
              <a:t>CHIEF COMPLAINTS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B744-A1B9-450A-886B-1EB0B6EF6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931" y="1720862"/>
            <a:ext cx="8563124" cy="3826048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100" dirty="0"/>
              <a:t>22 yr/Female, Resident of Lonavala, came with chief complaints of: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Abdominal distension and Pain in abdomen since 3 days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h/o loose stool, vomiting, fever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h/o blood in stools 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h/o breathlessness</a:t>
            </a:r>
          </a:p>
          <a:p>
            <a:pPr>
              <a:lnSpc>
                <a:spcPct val="160000"/>
              </a:lnSpc>
            </a:pPr>
            <a:endParaRPr lang="en-US" dirty="0"/>
          </a:p>
          <a:p>
            <a:pPr>
              <a:lnSpc>
                <a:spcPct val="16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40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94" y="944683"/>
            <a:ext cx="2540578" cy="514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50" b="1" dirty="0"/>
              <a:t>References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608249"/>
            <a:ext cx="7138555" cy="4415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IN" sz="1350" dirty="0" err="1"/>
              <a:t>Rajani</a:t>
            </a:r>
            <a:r>
              <a:rPr lang="en-IN" sz="1350" dirty="0"/>
              <a:t> R, </a:t>
            </a:r>
            <a:r>
              <a:rPr lang="en-IN" sz="1350" dirty="0" err="1"/>
              <a:t>Melin</a:t>
            </a:r>
            <a:r>
              <a:rPr lang="en-IN" sz="1350" dirty="0"/>
              <a:t> T, </a:t>
            </a:r>
            <a:r>
              <a:rPr lang="en-IN" sz="1350" dirty="0" err="1"/>
              <a:t>Björnsson</a:t>
            </a:r>
            <a:r>
              <a:rPr lang="en-IN" sz="1350" dirty="0"/>
              <a:t> E, </a:t>
            </a:r>
            <a:r>
              <a:rPr lang="en-IN" sz="1350" dirty="0" err="1"/>
              <a:t>Broomé</a:t>
            </a:r>
            <a:r>
              <a:rPr lang="en-IN" sz="1350" dirty="0"/>
              <a:t> U, </a:t>
            </a:r>
            <a:r>
              <a:rPr lang="en-IN" sz="1350" dirty="0" err="1"/>
              <a:t>Sangfelt</a:t>
            </a:r>
            <a:r>
              <a:rPr lang="en-IN" sz="1350" dirty="0"/>
              <a:t> P, </a:t>
            </a:r>
            <a:r>
              <a:rPr lang="en-IN" sz="1350" dirty="0" err="1"/>
              <a:t>Danielsson</a:t>
            </a:r>
            <a:r>
              <a:rPr lang="en-IN" sz="1350" dirty="0"/>
              <a:t> A, </a:t>
            </a:r>
            <a:r>
              <a:rPr lang="en-IN" sz="1350" dirty="0" err="1"/>
              <a:t>Gustavsson</a:t>
            </a:r>
            <a:r>
              <a:rPr lang="en-IN" sz="1350" dirty="0"/>
              <a:t> A, Grip O, </a:t>
            </a:r>
            <a:r>
              <a:rPr lang="en-IN" sz="1350" dirty="0" err="1"/>
              <a:t>Svensson</a:t>
            </a:r>
            <a:r>
              <a:rPr lang="en-IN" sz="1350" dirty="0"/>
              <a:t> H, </a:t>
            </a:r>
            <a:r>
              <a:rPr lang="en-IN" sz="1350" dirty="0" err="1"/>
              <a:t>Lööf</a:t>
            </a:r>
            <a:r>
              <a:rPr lang="en-IN" sz="1350" dirty="0"/>
              <a:t> L, </a:t>
            </a:r>
            <a:r>
              <a:rPr lang="en-IN" sz="1350" dirty="0" err="1"/>
              <a:t>Wallerstedt</a:t>
            </a:r>
            <a:r>
              <a:rPr lang="en-IN" sz="1350" dirty="0"/>
              <a:t> S, </a:t>
            </a:r>
            <a:r>
              <a:rPr lang="en-IN" sz="1350" dirty="0" err="1"/>
              <a:t>Almer</a:t>
            </a:r>
            <a:r>
              <a:rPr lang="en-IN" sz="1350" dirty="0"/>
              <a:t> SH (Feb 2009). "Budd–</a:t>
            </a:r>
            <a:r>
              <a:rPr lang="en-IN" sz="1350" dirty="0" err="1"/>
              <a:t>Chiari</a:t>
            </a:r>
            <a:r>
              <a:rPr lang="en-IN" sz="1350" dirty="0"/>
              <a:t> syndrome in Sweden: epidemiology, clinical characteristics and survival - an 18-year experience". Liver International. 29 (2): 253–9. doi:10.1111/j.1478-3231.2008.01838.x. PMID 18694401.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IN" sz="1350" dirty="0"/>
              <a:t> "</a:t>
            </a:r>
            <a:r>
              <a:rPr lang="en-IN" sz="1350" dirty="0" err="1"/>
              <a:t>Etiology</a:t>
            </a:r>
            <a:r>
              <a:rPr lang="en-IN" sz="1350" dirty="0"/>
              <a:t>, management, and outcome of the Budd–</a:t>
            </a:r>
            <a:r>
              <a:rPr lang="en-IN" sz="1350" dirty="0" err="1"/>
              <a:t>Chiari</a:t>
            </a:r>
            <a:r>
              <a:rPr lang="en-IN" sz="1350" dirty="0"/>
              <a:t> syndrome".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IN" sz="1350" dirty="0"/>
              <a:t> "Hepatic vein thrombosis (Budd–</a:t>
            </a:r>
            <a:r>
              <a:rPr lang="en-IN" sz="1350" dirty="0" err="1"/>
              <a:t>Chiari</a:t>
            </a:r>
            <a:r>
              <a:rPr lang="en-IN" sz="1350" dirty="0"/>
              <a:t> syndrome)".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IN" sz="1350" dirty="0"/>
              <a:t> "The Budd–</a:t>
            </a:r>
            <a:r>
              <a:rPr lang="en-IN" sz="1350" dirty="0" err="1"/>
              <a:t>Chiari</a:t>
            </a:r>
            <a:r>
              <a:rPr lang="en-IN" sz="1350" dirty="0"/>
              <a:t> syndrome: a review".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IN" sz="1350" dirty="0"/>
              <a:t> "Budd–</a:t>
            </a:r>
            <a:r>
              <a:rPr lang="en-IN" sz="1350" dirty="0" err="1"/>
              <a:t>Chiari</a:t>
            </a:r>
            <a:r>
              <a:rPr lang="en-IN" sz="1350" dirty="0"/>
              <a:t> syndrome: long-term survival and factors affecting mortality".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IN" sz="1350" dirty="0"/>
              <a:t> "Budd–</a:t>
            </a:r>
            <a:r>
              <a:rPr lang="en-IN" sz="1350" dirty="0" err="1"/>
              <a:t>Chiari</a:t>
            </a:r>
            <a:r>
              <a:rPr lang="en-IN" sz="1350" dirty="0"/>
              <a:t> Syndrome: clinical patterns and therapy".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IN" sz="1350" dirty="0"/>
              <a:t> "Budd–</a:t>
            </a:r>
            <a:r>
              <a:rPr lang="en-IN" sz="1350" dirty="0" err="1"/>
              <a:t>Chiari</a:t>
            </a:r>
            <a:r>
              <a:rPr lang="en-IN" sz="1350" dirty="0"/>
              <a:t> syndrome: </a:t>
            </a:r>
            <a:r>
              <a:rPr lang="en-IN" sz="1350" dirty="0" err="1"/>
              <a:t>etiology</a:t>
            </a:r>
            <a:r>
              <a:rPr lang="en-IN" sz="1350" dirty="0"/>
              <a:t>, diagnosis and management".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IN" sz="1350" dirty="0"/>
              <a:t> "Case records of the Massachusetts General Hospital. Weekly </a:t>
            </a:r>
            <a:r>
              <a:rPr lang="en-IN" sz="1350" dirty="0" err="1"/>
              <a:t>clinicopathological</a:t>
            </a:r>
            <a:r>
              <a:rPr lang="en-IN" sz="1350" dirty="0"/>
              <a:t> exercises. Case 51-1987. Progressive abdominal distention in a 51-year-old woman with </a:t>
            </a:r>
            <a:r>
              <a:rPr lang="en-IN" sz="1350" dirty="0" err="1"/>
              <a:t>polycythemia</a:t>
            </a:r>
            <a:r>
              <a:rPr lang="en-IN" sz="1350" dirty="0"/>
              <a:t> </a:t>
            </a:r>
            <a:r>
              <a:rPr lang="en-IN" sz="1350" dirty="0" err="1"/>
              <a:t>vera</a:t>
            </a:r>
            <a:r>
              <a:rPr lang="en-IN" sz="135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15085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7DA36-D7BF-4D04-9001-BB2F4BBF4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984" y="1018431"/>
            <a:ext cx="2315478" cy="5014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n-lt"/>
              </a:rPr>
              <a:t>Past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68FB0-A71D-4504-AD26-A7375F6AB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309" y="1682989"/>
            <a:ext cx="6854558" cy="406716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H/O HTN/DM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H/O TB/Asthma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H/O Thyroid/Epilepsy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H/O similar complaints in past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H/O Jaundice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H/O Normal delivery 6 months back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H/O OC Pills usage.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0B2AAE-F7DC-478B-9B40-368D5DF8DCA3}"/>
              </a:ext>
            </a:extLst>
          </p:cNvPr>
          <p:cNvSpPr txBox="1">
            <a:spLocks/>
          </p:cNvSpPr>
          <p:nvPr/>
        </p:nvSpPr>
        <p:spPr>
          <a:xfrm>
            <a:off x="4916143" y="1129106"/>
            <a:ext cx="2083490" cy="40750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2100" b="1" dirty="0">
              <a:solidFill>
                <a:prstClr val="white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65655FA-2B61-4B41-88EE-CEFF470F1419}"/>
              </a:ext>
            </a:extLst>
          </p:cNvPr>
          <p:cNvSpPr txBox="1">
            <a:spLocks/>
          </p:cNvSpPr>
          <p:nvPr/>
        </p:nvSpPr>
        <p:spPr>
          <a:xfrm>
            <a:off x="4916142" y="1632503"/>
            <a:ext cx="2192821" cy="295039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9A6DD-6296-4D9F-82EB-A4EFB4A3B9D6}"/>
              </a:ext>
            </a:extLst>
          </p:cNvPr>
          <p:cNvSpPr/>
          <p:nvPr/>
        </p:nvSpPr>
        <p:spPr>
          <a:xfrm>
            <a:off x="4841219" y="993293"/>
            <a:ext cx="2194832" cy="575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white"/>
                </a:solidFill>
              </a:rPr>
              <a:t>Family history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1DBF52-FF59-40A7-8F8D-BC69C10C2DE6}"/>
              </a:ext>
            </a:extLst>
          </p:cNvPr>
          <p:cNvSpPr/>
          <p:nvPr/>
        </p:nvSpPr>
        <p:spPr>
          <a:xfrm>
            <a:off x="4841220" y="1682989"/>
            <a:ext cx="3977236" cy="148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white"/>
                </a:solidFill>
              </a:rPr>
              <a:t>Not significant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white"/>
                </a:solidFill>
              </a:rPr>
              <a:t>No similar history in the family members</a:t>
            </a:r>
          </a:p>
        </p:txBody>
      </p:sp>
    </p:spTree>
    <p:extLst>
      <p:ext uri="{BB962C8B-B14F-4D97-AF65-F5344CB8AC3E}">
        <p14:creationId xmlns:p14="http://schemas.microsoft.com/office/powerpoint/2010/main" val="261039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532" y="1270289"/>
            <a:ext cx="7996818" cy="45668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/>
              <a:t>Personal history</a:t>
            </a:r>
            <a:endParaRPr lang="en-US" sz="2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Sleep normal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Appetite decreased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Bladder normal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Bowel normal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Mixed diet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any addictions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767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E0B77-2063-441E-B164-71361B76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857" y="1246909"/>
            <a:ext cx="7054298" cy="364720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On examination</a:t>
            </a:r>
            <a:endParaRPr lang="en-US" sz="2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Afebrile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Pulse: 92/min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BP:     110/70mmhg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RR:     18/min</a:t>
            </a:r>
          </a:p>
        </p:txBody>
      </p:sp>
    </p:spTree>
    <p:extLst>
      <p:ext uri="{BB962C8B-B14F-4D97-AF65-F5344CB8AC3E}">
        <p14:creationId xmlns:p14="http://schemas.microsoft.com/office/powerpoint/2010/main" val="140449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69836"/>
            <a:ext cx="7886700" cy="720329"/>
          </a:xfrm>
        </p:spPr>
        <p:txBody>
          <a:bodyPr/>
          <a:lstStyle/>
          <a:p>
            <a:r>
              <a:rPr lang="en-IN" sz="2400" b="1" dirty="0">
                <a:latin typeface="+mn-lt"/>
              </a:rPr>
              <a:t>General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90164"/>
            <a:ext cx="7886700" cy="3263504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Pallor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Icterus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Edema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Cyanosis, Clubbing, Lymphadenopathy.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No signs of Liver cell failure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578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65B5-13E5-4ABB-A03F-31F46BA0E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07" y="1029784"/>
            <a:ext cx="4406126" cy="5809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n-lt"/>
              </a:rPr>
              <a:t>Systemic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3CC86-0EF7-4444-8DCE-696954A20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407" y="1893406"/>
            <a:ext cx="8129088" cy="3452717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1" dirty="0"/>
              <a:t>PA  </a:t>
            </a:r>
            <a:r>
              <a:rPr lang="en-US" sz="2100" dirty="0"/>
              <a:t>:  Soft and distended, mild hepatomegaly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100" dirty="0"/>
              <a:t>             Shifting dullness present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100" dirty="0"/>
              <a:t>             No fluid thrill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1" dirty="0"/>
              <a:t>CVS</a:t>
            </a:r>
            <a:r>
              <a:rPr lang="en-US" sz="2100" dirty="0"/>
              <a:t> : Normal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1" dirty="0"/>
              <a:t>RS </a:t>
            </a:r>
            <a:r>
              <a:rPr lang="en-US" sz="2100" dirty="0"/>
              <a:t>   : Normal vesicular breath sounds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1" dirty="0"/>
              <a:t>CNS </a:t>
            </a:r>
            <a:r>
              <a:rPr lang="en-US" sz="2100" dirty="0"/>
              <a:t>: Conscious oriented to time place and person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6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772C552-1ADD-4002-BD2E-F86B270DC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878859"/>
              </p:ext>
            </p:extLst>
          </p:nvPr>
        </p:nvGraphicFramePr>
        <p:xfrm>
          <a:off x="0" y="857250"/>
          <a:ext cx="9144000" cy="514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1680333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77460558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latin typeface="+mn-lt"/>
                        </a:rPr>
                        <a:t>Lab investigations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352737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Hb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11.8 gm%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9367031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TLC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7800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555957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DLC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N:46 L:37 E:05 M:12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75482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Platelet Count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2.10 lakh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4277988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Hematocrit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35.3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7975621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Blood urea/ Creatinine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25/0.7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3010033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Total Bilirubin/Direct Bilirubin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0.59/0.28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666426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SGPT/SGOT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28/24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7128443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Na+/ K+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134/3.7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736574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Total Protein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5.34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260618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Albumin/Globulin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3.01</a:t>
                      </a:r>
                      <a:r>
                        <a:rPr lang="en-US" sz="1800" b="1" dirty="0"/>
                        <a:t>/2.31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2657059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Pt-</a:t>
                      </a:r>
                      <a:r>
                        <a:rPr lang="en-US" sz="1800" b="1" dirty="0" err="1"/>
                        <a:t>Inr</a:t>
                      </a:r>
                      <a:r>
                        <a:rPr lang="en-US" sz="1800" b="1" dirty="0"/>
                        <a:t>/aPtt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1.0/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39.8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8258869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Amylase/Lipase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58/30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2237459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HIV/</a:t>
                      </a:r>
                      <a:r>
                        <a:rPr lang="en-US" sz="1800" b="1" dirty="0" err="1"/>
                        <a:t>HbsAg</a:t>
                      </a:r>
                      <a:r>
                        <a:rPr lang="en-US" sz="1800" b="1" dirty="0"/>
                        <a:t>/HCV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Negative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81320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194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47014A-5185-4370-8C4E-9E724FBC79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050113"/>
              </p:ext>
            </p:extLst>
          </p:nvPr>
        </p:nvGraphicFramePr>
        <p:xfrm>
          <a:off x="0" y="857251"/>
          <a:ext cx="9144000" cy="3378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612737725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509147936"/>
                    </a:ext>
                  </a:extLst>
                </a:gridCol>
              </a:tblGrid>
              <a:tr h="383867">
                <a:tc>
                  <a:txBody>
                    <a:bodyPr/>
                    <a:lstStyle/>
                    <a:p>
                      <a:r>
                        <a:rPr lang="en-US" sz="1800" b="1" dirty="0"/>
                        <a:t>Ascitic fluid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47491713"/>
                  </a:ext>
                </a:extLst>
              </a:tr>
              <a:tr h="690962">
                <a:tc>
                  <a:txBody>
                    <a:bodyPr/>
                    <a:lstStyle/>
                    <a:p>
                      <a:r>
                        <a:rPr lang="en-US" sz="1800" b="1" dirty="0"/>
                        <a:t>Physical Appearance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Clear, pale yellow.</a:t>
                      </a:r>
                    </a:p>
                    <a:p>
                      <a:r>
                        <a:rPr lang="en-US" sz="1800" b="1" dirty="0"/>
                        <a:t>No clots, coagulum  or cobweb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22441718"/>
                  </a:ext>
                </a:extLst>
              </a:tr>
              <a:tr h="383867">
                <a:tc>
                  <a:txBody>
                    <a:bodyPr/>
                    <a:lstStyle/>
                    <a:p>
                      <a:r>
                        <a:rPr lang="en-US" sz="1800" b="1" dirty="0"/>
                        <a:t>R/M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Zero cells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52969423"/>
                  </a:ext>
                </a:extLst>
              </a:tr>
              <a:tr h="383867"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 Proteins/ Albumin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2.5/1.4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70215937"/>
                  </a:ext>
                </a:extLst>
              </a:tr>
              <a:tr h="383867">
                <a:tc>
                  <a:txBody>
                    <a:bodyPr/>
                    <a:lstStyle/>
                    <a:p>
                      <a:r>
                        <a:rPr lang="en-US" sz="1800" b="1" dirty="0"/>
                        <a:t>Sugars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128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91824812"/>
                  </a:ext>
                </a:extLst>
              </a:tr>
              <a:tr h="383867">
                <a:tc>
                  <a:txBody>
                    <a:bodyPr/>
                    <a:lstStyle/>
                    <a:p>
                      <a:r>
                        <a:rPr lang="en-US" sz="1800" b="1" dirty="0"/>
                        <a:t>ADA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3.8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1811317"/>
                  </a:ext>
                </a:extLst>
              </a:tr>
              <a:tr h="383867">
                <a:tc>
                  <a:txBody>
                    <a:bodyPr/>
                    <a:lstStyle/>
                    <a:p>
                      <a:r>
                        <a:rPr lang="en-US" sz="1800" b="1" dirty="0"/>
                        <a:t>LDH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65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0960917"/>
                  </a:ext>
                </a:extLst>
              </a:tr>
              <a:tr h="383867">
                <a:tc>
                  <a:txBody>
                    <a:bodyPr/>
                    <a:lstStyle/>
                    <a:p>
                      <a:r>
                        <a:rPr lang="en-US" sz="1800" b="1" dirty="0"/>
                        <a:t>Amylase/ Lipase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28/64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514820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B34F149-35E8-49D3-B1AA-5DB4802FEC81}"/>
              </a:ext>
            </a:extLst>
          </p:cNvPr>
          <p:cNvSpPr/>
          <p:nvPr/>
        </p:nvSpPr>
        <p:spPr>
          <a:xfrm>
            <a:off x="145473" y="4500249"/>
            <a:ext cx="6394699" cy="9993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Ascitic fluid suggestive of </a:t>
            </a:r>
            <a:r>
              <a:rPr lang="en-US" sz="2100" b="1" dirty="0"/>
              <a:t>transudative nature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1" dirty="0"/>
              <a:t>SAAG: 1.61</a:t>
            </a:r>
          </a:p>
        </p:txBody>
      </p:sp>
    </p:spTree>
    <p:extLst>
      <p:ext uri="{BB962C8B-B14F-4D97-AF65-F5344CB8AC3E}">
        <p14:creationId xmlns:p14="http://schemas.microsoft.com/office/powerpoint/2010/main" val="166337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1437</TotalTime>
  <Words>872</Words>
  <Application>Microsoft Macintosh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</vt:lpstr>
      <vt:lpstr>Wingdings 3</vt:lpstr>
      <vt:lpstr>Ion</vt:lpstr>
      <vt:lpstr>A RARE CASE OF ASCITES  Dr. Siva Krishna DEPARTMENT OF MEDICINE  </vt:lpstr>
      <vt:lpstr>CHIEF COMPLAINTS</vt:lpstr>
      <vt:lpstr>Past history</vt:lpstr>
      <vt:lpstr>PowerPoint Presentation</vt:lpstr>
      <vt:lpstr>PowerPoint Presentation</vt:lpstr>
      <vt:lpstr>General examination</vt:lpstr>
      <vt:lpstr>Systemic examination</vt:lpstr>
      <vt:lpstr>PowerPoint Presentation</vt:lpstr>
      <vt:lpstr>PowerPoint Presentation</vt:lpstr>
      <vt:lpstr>Radiological investigations</vt:lpstr>
      <vt:lpstr>Color Doppler of Portal System </vt:lpstr>
      <vt:lpstr>PowerPoint Presentation</vt:lpstr>
      <vt:lpstr>CECT A/P</vt:lpstr>
      <vt:lpstr>PowerPoint Presentation</vt:lpstr>
      <vt:lpstr>On Upper GI endoscopy</vt:lpstr>
      <vt:lpstr>Treatment </vt:lpstr>
      <vt:lpstr>Follow up after one month </vt:lpstr>
      <vt:lpstr>DISCUSSION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CHIEF COMPLAINTS</dc:title>
  <dc:creator>sreekar sura</dc:creator>
  <cp:lastModifiedBy>Microsoft Office User</cp:lastModifiedBy>
  <cp:revision>81</cp:revision>
  <dcterms:created xsi:type="dcterms:W3CDTF">2018-12-31T10:34:50Z</dcterms:created>
  <dcterms:modified xsi:type="dcterms:W3CDTF">2019-01-24T13:16:22Z</dcterms:modified>
</cp:coreProperties>
</file>