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358" r:id="rId4"/>
    <p:sldId id="301" r:id="rId5"/>
    <p:sldId id="302" r:id="rId6"/>
    <p:sldId id="329" r:id="rId7"/>
    <p:sldId id="326" r:id="rId8"/>
    <p:sldId id="304" r:id="rId9"/>
    <p:sldId id="359" r:id="rId10"/>
    <p:sldId id="346" r:id="rId11"/>
    <p:sldId id="351" r:id="rId12"/>
    <p:sldId id="360" r:id="rId13"/>
    <p:sldId id="350" r:id="rId14"/>
    <p:sldId id="353" r:id="rId15"/>
    <p:sldId id="348" r:id="rId16"/>
    <p:sldId id="354" r:id="rId17"/>
    <p:sldId id="355" r:id="rId18"/>
    <p:sldId id="356" r:id="rId19"/>
    <p:sldId id="361" r:id="rId20"/>
    <p:sldId id="357" r:id="rId21"/>
    <p:sldId id="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82" d="100"/>
          <a:sy n="82"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613F2-ECB4-4BDF-963B-2AAA82736BD3}" type="datetimeFigureOut">
              <a:rPr lang="en-US" smtClean="0"/>
              <a:t>26-Apr-19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93178-550C-4277-A44B-137F9AF3AD3B}" type="slidenum">
              <a:rPr lang="en-US" smtClean="0"/>
              <a:t>‹#›</a:t>
            </a:fld>
            <a:endParaRPr lang="en-US"/>
          </a:p>
        </p:txBody>
      </p:sp>
    </p:spTree>
    <p:extLst>
      <p:ext uri="{BB962C8B-B14F-4D97-AF65-F5344CB8AC3E}">
        <p14:creationId xmlns:p14="http://schemas.microsoft.com/office/powerpoint/2010/main" val="308644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D71C-3639-4C12-BAAE-52184457C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BA369-0945-439A-934C-2E5514B3D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E6AECD-7CA7-49D2-8F7C-A472F0B6EB3D}"/>
              </a:ext>
            </a:extLst>
          </p:cNvPr>
          <p:cNvSpPr>
            <a:spLocks noGrp="1"/>
          </p:cNvSpPr>
          <p:nvPr>
            <p:ph type="dt" sz="half" idx="10"/>
          </p:nvPr>
        </p:nvSpPr>
        <p:spPr/>
        <p:txBody>
          <a:bodyPr/>
          <a:lstStyle/>
          <a:p>
            <a:fld id="{866A8A6D-B944-4C76-8840-D1A67E94EFF8}" type="datetime1">
              <a:rPr lang="en-US" smtClean="0"/>
              <a:t>26-Apr-19</a:t>
            </a:fld>
            <a:endParaRPr lang="en-US"/>
          </a:p>
        </p:txBody>
      </p:sp>
      <p:sp>
        <p:nvSpPr>
          <p:cNvPr id="5" name="Footer Placeholder 4">
            <a:extLst>
              <a:ext uri="{FF2B5EF4-FFF2-40B4-BE49-F238E27FC236}">
                <a16:creationId xmlns:a16="http://schemas.microsoft.com/office/drawing/2014/main" id="{86085720-5936-4332-B52C-5CE787A43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841E5-555C-4345-93A7-55D6F03680F1}"/>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254411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3CAB-5693-446B-8397-31B45E1E7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C0D3FC-23E0-41FC-A00D-E3A6C36DD8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574BF-65EF-471E-9BE1-C866E062B071}"/>
              </a:ext>
            </a:extLst>
          </p:cNvPr>
          <p:cNvSpPr>
            <a:spLocks noGrp="1"/>
          </p:cNvSpPr>
          <p:nvPr>
            <p:ph type="dt" sz="half" idx="10"/>
          </p:nvPr>
        </p:nvSpPr>
        <p:spPr/>
        <p:txBody>
          <a:bodyPr/>
          <a:lstStyle/>
          <a:p>
            <a:fld id="{9D61253B-7AB5-462D-9B05-CB92CECD0024}" type="datetime1">
              <a:rPr lang="en-US" smtClean="0"/>
              <a:t>26-Apr-19</a:t>
            </a:fld>
            <a:endParaRPr lang="en-US"/>
          </a:p>
        </p:txBody>
      </p:sp>
      <p:sp>
        <p:nvSpPr>
          <p:cNvPr id="5" name="Footer Placeholder 4">
            <a:extLst>
              <a:ext uri="{FF2B5EF4-FFF2-40B4-BE49-F238E27FC236}">
                <a16:creationId xmlns:a16="http://schemas.microsoft.com/office/drawing/2014/main" id="{F6D4EB40-5471-4107-9042-50524725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A5609-AA00-4925-B227-B8FE0E1096D7}"/>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21129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4772F-646D-4C20-A23A-3FFB7BFDB9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73DB1-3E9A-4ACD-8007-7F99C79902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26072-95FC-4266-8B85-EBAE6B9CFDC7}"/>
              </a:ext>
            </a:extLst>
          </p:cNvPr>
          <p:cNvSpPr>
            <a:spLocks noGrp="1"/>
          </p:cNvSpPr>
          <p:nvPr>
            <p:ph type="dt" sz="half" idx="10"/>
          </p:nvPr>
        </p:nvSpPr>
        <p:spPr/>
        <p:txBody>
          <a:bodyPr/>
          <a:lstStyle/>
          <a:p>
            <a:fld id="{4C42632C-94DC-48C2-97F6-0060CB103076}" type="datetime1">
              <a:rPr lang="en-US" smtClean="0"/>
              <a:t>26-Apr-19</a:t>
            </a:fld>
            <a:endParaRPr lang="en-US"/>
          </a:p>
        </p:txBody>
      </p:sp>
      <p:sp>
        <p:nvSpPr>
          <p:cNvPr id="5" name="Footer Placeholder 4">
            <a:extLst>
              <a:ext uri="{FF2B5EF4-FFF2-40B4-BE49-F238E27FC236}">
                <a16:creationId xmlns:a16="http://schemas.microsoft.com/office/drawing/2014/main" id="{081D3F8F-6D92-4281-92D0-51F746EB0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DA46-4168-4327-8B9D-348C1ED6F6DA}"/>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37546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A22C-07DC-4B02-9B8F-16EDDD7D6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D6376-A552-4716-BAF9-BE95D08F77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F08A9-D59B-486D-9870-164918EB9896}"/>
              </a:ext>
            </a:extLst>
          </p:cNvPr>
          <p:cNvSpPr>
            <a:spLocks noGrp="1"/>
          </p:cNvSpPr>
          <p:nvPr>
            <p:ph type="dt" sz="half" idx="10"/>
          </p:nvPr>
        </p:nvSpPr>
        <p:spPr/>
        <p:txBody>
          <a:bodyPr/>
          <a:lstStyle/>
          <a:p>
            <a:fld id="{FB4E92F0-D790-4F49-8EB9-3EE2E75B37C0}" type="datetime1">
              <a:rPr lang="en-US" smtClean="0"/>
              <a:t>26-Apr-19</a:t>
            </a:fld>
            <a:endParaRPr lang="en-US"/>
          </a:p>
        </p:txBody>
      </p:sp>
      <p:sp>
        <p:nvSpPr>
          <p:cNvPr id="5" name="Footer Placeholder 4">
            <a:extLst>
              <a:ext uri="{FF2B5EF4-FFF2-40B4-BE49-F238E27FC236}">
                <a16:creationId xmlns:a16="http://schemas.microsoft.com/office/drawing/2014/main" id="{7033F627-20D6-4BFC-8250-162C90765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49A6F-7AE4-434C-89FB-F30F668E3A96}"/>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16796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1CB1-38C3-42D0-A552-B616BC933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AE5765-14B0-4F00-9AB6-E0742BBAA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99FE44-A869-44CA-9274-C7FB351A4034}"/>
              </a:ext>
            </a:extLst>
          </p:cNvPr>
          <p:cNvSpPr>
            <a:spLocks noGrp="1"/>
          </p:cNvSpPr>
          <p:nvPr>
            <p:ph type="dt" sz="half" idx="10"/>
          </p:nvPr>
        </p:nvSpPr>
        <p:spPr/>
        <p:txBody>
          <a:bodyPr/>
          <a:lstStyle/>
          <a:p>
            <a:fld id="{C30392A3-02DE-4240-97AE-FCB3487AFAC5}" type="datetime1">
              <a:rPr lang="en-US" smtClean="0"/>
              <a:t>26-Apr-19</a:t>
            </a:fld>
            <a:endParaRPr lang="en-US"/>
          </a:p>
        </p:txBody>
      </p:sp>
      <p:sp>
        <p:nvSpPr>
          <p:cNvPr id="5" name="Footer Placeholder 4">
            <a:extLst>
              <a:ext uri="{FF2B5EF4-FFF2-40B4-BE49-F238E27FC236}">
                <a16:creationId xmlns:a16="http://schemas.microsoft.com/office/drawing/2014/main" id="{5B54B564-6957-4049-BAF7-C7E72E9F3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E8CB7-25F3-4D92-B1B6-46179299CE71}"/>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133790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F39F-25D6-47BD-8B12-5A5C641D0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352FF-7F7A-4FEE-ABDC-F069128D3D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38787-1E11-4199-919F-59B76938D2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57A30-1DDA-4DD8-AFE3-2BE434C1D903}"/>
              </a:ext>
            </a:extLst>
          </p:cNvPr>
          <p:cNvSpPr>
            <a:spLocks noGrp="1"/>
          </p:cNvSpPr>
          <p:nvPr>
            <p:ph type="dt" sz="half" idx="10"/>
          </p:nvPr>
        </p:nvSpPr>
        <p:spPr/>
        <p:txBody>
          <a:bodyPr/>
          <a:lstStyle/>
          <a:p>
            <a:fld id="{7276757C-A1C9-4C89-85FF-C2B116478A70}" type="datetime1">
              <a:rPr lang="en-US" smtClean="0"/>
              <a:t>26-Apr-19</a:t>
            </a:fld>
            <a:endParaRPr lang="en-US"/>
          </a:p>
        </p:txBody>
      </p:sp>
      <p:sp>
        <p:nvSpPr>
          <p:cNvPr id="6" name="Footer Placeholder 5">
            <a:extLst>
              <a:ext uri="{FF2B5EF4-FFF2-40B4-BE49-F238E27FC236}">
                <a16:creationId xmlns:a16="http://schemas.microsoft.com/office/drawing/2014/main" id="{AE9F9817-47EF-4F34-8D83-86525DBF9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FB652-A06B-40D5-851F-A3E273C0B5A5}"/>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126796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A893-AF34-459B-B976-CACBBA301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CA68F0-C0B5-4797-B02B-8E27E8CD3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40B816-D06A-478A-BAE4-D592D2E1B9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426B6D-93FE-4554-892E-5F75DF5B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79208E-F82F-43D7-B6D5-C3192E993D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BE70C-DED9-4A61-9889-0D4E42DB1467}"/>
              </a:ext>
            </a:extLst>
          </p:cNvPr>
          <p:cNvSpPr>
            <a:spLocks noGrp="1"/>
          </p:cNvSpPr>
          <p:nvPr>
            <p:ph type="dt" sz="half" idx="10"/>
          </p:nvPr>
        </p:nvSpPr>
        <p:spPr/>
        <p:txBody>
          <a:bodyPr/>
          <a:lstStyle/>
          <a:p>
            <a:fld id="{02AD2C2B-BBDB-44FC-8BDE-A1CC3CB27EEF}" type="datetime1">
              <a:rPr lang="en-US" smtClean="0"/>
              <a:t>26-Apr-19</a:t>
            </a:fld>
            <a:endParaRPr lang="en-US"/>
          </a:p>
        </p:txBody>
      </p:sp>
      <p:sp>
        <p:nvSpPr>
          <p:cNvPr id="8" name="Footer Placeholder 7">
            <a:extLst>
              <a:ext uri="{FF2B5EF4-FFF2-40B4-BE49-F238E27FC236}">
                <a16:creationId xmlns:a16="http://schemas.microsoft.com/office/drawing/2014/main" id="{8762C61E-6413-417A-A7C6-FCCE9327F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BE00E5-3D0B-45BC-9A9D-0B878483F147}"/>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84144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4A6E-E36E-46AD-95D4-B049B8865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2389C-9528-42CF-9FAB-CDC7108EE113}"/>
              </a:ext>
            </a:extLst>
          </p:cNvPr>
          <p:cNvSpPr>
            <a:spLocks noGrp="1"/>
          </p:cNvSpPr>
          <p:nvPr>
            <p:ph type="dt" sz="half" idx="10"/>
          </p:nvPr>
        </p:nvSpPr>
        <p:spPr/>
        <p:txBody>
          <a:bodyPr/>
          <a:lstStyle/>
          <a:p>
            <a:fld id="{85FC2838-DBDC-447F-B4F6-0525C79F533B}" type="datetime1">
              <a:rPr lang="en-US" smtClean="0"/>
              <a:t>26-Apr-19</a:t>
            </a:fld>
            <a:endParaRPr lang="en-US"/>
          </a:p>
        </p:txBody>
      </p:sp>
      <p:sp>
        <p:nvSpPr>
          <p:cNvPr id="4" name="Footer Placeholder 3">
            <a:extLst>
              <a:ext uri="{FF2B5EF4-FFF2-40B4-BE49-F238E27FC236}">
                <a16:creationId xmlns:a16="http://schemas.microsoft.com/office/drawing/2014/main" id="{507998A7-1A3C-434C-B80F-85CDBC1A70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2EBDD-649C-4407-8081-5976EB2E7617}"/>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370476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A2DF0-F41B-42E1-B50F-9B4D9380AE1B}"/>
              </a:ext>
            </a:extLst>
          </p:cNvPr>
          <p:cNvSpPr>
            <a:spLocks noGrp="1"/>
          </p:cNvSpPr>
          <p:nvPr>
            <p:ph type="dt" sz="half" idx="10"/>
          </p:nvPr>
        </p:nvSpPr>
        <p:spPr/>
        <p:txBody>
          <a:bodyPr/>
          <a:lstStyle/>
          <a:p>
            <a:fld id="{64BC6034-BB05-4312-BFB1-CE783040002B}" type="datetime1">
              <a:rPr lang="en-US" smtClean="0"/>
              <a:t>26-Apr-19</a:t>
            </a:fld>
            <a:endParaRPr lang="en-US"/>
          </a:p>
        </p:txBody>
      </p:sp>
      <p:sp>
        <p:nvSpPr>
          <p:cNvPr id="3" name="Footer Placeholder 2">
            <a:extLst>
              <a:ext uri="{FF2B5EF4-FFF2-40B4-BE49-F238E27FC236}">
                <a16:creationId xmlns:a16="http://schemas.microsoft.com/office/drawing/2014/main" id="{E575F3B6-2EDB-4DC2-931A-D60EA4A713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AAD2C-A4B0-4AA5-AD1B-0ECC4BE07893}"/>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258132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0BDF-0411-486E-A353-33D4FF1D1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404F3-7CBE-4D9A-8FC0-1EAD4C9BE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C04923-E5A7-4DC3-AD90-4E18A703E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783A3-722C-4624-A2B2-D0CF2690C59E}"/>
              </a:ext>
            </a:extLst>
          </p:cNvPr>
          <p:cNvSpPr>
            <a:spLocks noGrp="1"/>
          </p:cNvSpPr>
          <p:nvPr>
            <p:ph type="dt" sz="half" idx="10"/>
          </p:nvPr>
        </p:nvSpPr>
        <p:spPr/>
        <p:txBody>
          <a:bodyPr/>
          <a:lstStyle/>
          <a:p>
            <a:fld id="{ABF86BA2-94AA-4812-81D2-05686516119F}" type="datetime1">
              <a:rPr lang="en-US" smtClean="0"/>
              <a:t>26-Apr-19</a:t>
            </a:fld>
            <a:endParaRPr lang="en-US"/>
          </a:p>
        </p:txBody>
      </p:sp>
      <p:sp>
        <p:nvSpPr>
          <p:cNvPr id="6" name="Footer Placeholder 5">
            <a:extLst>
              <a:ext uri="{FF2B5EF4-FFF2-40B4-BE49-F238E27FC236}">
                <a16:creationId xmlns:a16="http://schemas.microsoft.com/office/drawing/2014/main" id="{00C42379-486F-44EA-949F-334253EAF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D201C-E333-46D0-A852-68D410DAC393}"/>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239210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2BEC-8A89-4418-BBD1-1762BC366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A4F234-511B-4884-A14C-23A59B389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77991E-4977-4639-AB0A-16F251CE5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EC8BC2-9282-467E-9A86-13AF2A4E4C5D}"/>
              </a:ext>
            </a:extLst>
          </p:cNvPr>
          <p:cNvSpPr>
            <a:spLocks noGrp="1"/>
          </p:cNvSpPr>
          <p:nvPr>
            <p:ph type="dt" sz="half" idx="10"/>
          </p:nvPr>
        </p:nvSpPr>
        <p:spPr/>
        <p:txBody>
          <a:bodyPr/>
          <a:lstStyle/>
          <a:p>
            <a:fld id="{407BCC35-BCDA-453D-B3A3-1EFE6AD4885D}" type="datetime1">
              <a:rPr lang="en-US" smtClean="0"/>
              <a:t>26-Apr-19</a:t>
            </a:fld>
            <a:endParaRPr lang="en-US"/>
          </a:p>
        </p:txBody>
      </p:sp>
      <p:sp>
        <p:nvSpPr>
          <p:cNvPr id="6" name="Footer Placeholder 5">
            <a:extLst>
              <a:ext uri="{FF2B5EF4-FFF2-40B4-BE49-F238E27FC236}">
                <a16:creationId xmlns:a16="http://schemas.microsoft.com/office/drawing/2014/main" id="{D1D44659-7196-4B4F-9FCE-C47B9E55C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F1663-E4E3-4D0F-BDC9-6534B6353E56}"/>
              </a:ext>
            </a:extLst>
          </p:cNvPr>
          <p:cNvSpPr>
            <a:spLocks noGrp="1"/>
          </p:cNvSpPr>
          <p:nvPr>
            <p:ph type="sldNum" sz="quarter" idx="12"/>
          </p:nvPr>
        </p:nvSpPr>
        <p:spPr/>
        <p:txBody>
          <a:bodyPr/>
          <a:lstStyle/>
          <a:p>
            <a:fld id="{72070824-5C5D-4F85-AD03-1C4D02BF8C86}" type="slidenum">
              <a:rPr lang="en-US" smtClean="0"/>
              <a:t>‹#›</a:t>
            </a:fld>
            <a:endParaRPr lang="en-US"/>
          </a:p>
        </p:txBody>
      </p:sp>
    </p:spTree>
    <p:extLst>
      <p:ext uri="{BB962C8B-B14F-4D97-AF65-F5344CB8AC3E}">
        <p14:creationId xmlns:p14="http://schemas.microsoft.com/office/powerpoint/2010/main" val="77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A16EC-1755-4F3E-B2B4-D5741BDD9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EBA04-C84C-4EA1-92C9-A89F12813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0AE44-256B-4848-BE6C-73AB5F643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07F73-08BE-4835-83D8-0D9BE7E95CB6}" type="datetime1">
              <a:rPr lang="en-US" smtClean="0"/>
              <a:t>26-Apr-19</a:t>
            </a:fld>
            <a:endParaRPr lang="en-US"/>
          </a:p>
        </p:txBody>
      </p:sp>
      <p:sp>
        <p:nvSpPr>
          <p:cNvPr id="5" name="Footer Placeholder 4">
            <a:extLst>
              <a:ext uri="{FF2B5EF4-FFF2-40B4-BE49-F238E27FC236}">
                <a16:creationId xmlns:a16="http://schemas.microsoft.com/office/drawing/2014/main" id="{AF3994E7-86A1-4FC9-8CCE-617E6BE76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10DB3-F89D-4821-8068-50EF4A571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0824-5C5D-4F85-AD03-1C4D02BF8C86}" type="slidenum">
              <a:rPr lang="en-US" smtClean="0"/>
              <a:t>‹#›</a:t>
            </a:fld>
            <a:endParaRPr lang="en-US"/>
          </a:p>
        </p:txBody>
      </p:sp>
    </p:spTree>
    <p:extLst>
      <p:ext uri="{BB962C8B-B14F-4D97-AF65-F5344CB8AC3E}">
        <p14:creationId xmlns:p14="http://schemas.microsoft.com/office/powerpoint/2010/main" val="298106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2AB4-3914-466D-8697-50A73976AFD5}"/>
              </a:ext>
            </a:extLst>
          </p:cNvPr>
          <p:cNvSpPr>
            <a:spLocks noGrp="1"/>
          </p:cNvSpPr>
          <p:nvPr>
            <p:ph type="ctrTitle"/>
          </p:nvPr>
        </p:nvSpPr>
        <p:spPr>
          <a:xfrm>
            <a:off x="221941" y="2663877"/>
            <a:ext cx="11887201" cy="1725551"/>
          </a:xfrm>
        </p:spPr>
        <p:txBody>
          <a:bodyPr>
            <a:normAutofit fontScale="90000"/>
          </a:bodyPr>
          <a:lstStyle/>
          <a:p>
            <a:r>
              <a:rPr lang="en-US" sz="4000" dirty="0">
                <a:latin typeface="Bookman Old Style" panose="02050604050505020204" pitchFamily="18" charset="0"/>
              </a:rPr>
              <a:t>MANAGEMENT OF A RARE CASE OF SIGMOID DIVERTICULAR PERFORATION – A MODERN TAKE</a:t>
            </a:r>
          </a:p>
        </p:txBody>
      </p:sp>
      <p:sp>
        <p:nvSpPr>
          <p:cNvPr id="3" name="Subtitle 2">
            <a:extLst>
              <a:ext uri="{FF2B5EF4-FFF2-40B4-BE49-F238E27FC236}">
                <a16:creationId xmlns:a16="http://schemas.microsoft.com/office/drawing/2014/main" id="{5EF6A5B2-F510-46D0-838A-29E0B545D708}"/>
              </a:ext>
            </a:extLst>
          </p:cNvPr>
          <p:cNvSpPr>
            <a:spLocks noGrp="1"/>
          </p:cNvSpPr>
          <p:nvPr>
            <p:ph type="subTitle" idx="1"/>
          </p:nvPr>
        </p:nvSpPr>
        <p:spPr>
          <a:xfrm>
            <a:off x="6764783" y="4678532"/>
            <a:ext cx="5246703" cy="1076417"/>
          </a:xfrm>
        </p:spPr>
        <p:txBody>
          <a:bodyPr>
            <a:noAutofit/>
          </a:bodyPr>
          <a:lstStyle/>
          <a:p>
            <a:pPr algn="l"/>
            <a:r>
              <a:rPr lang="en-US" sz="1800" b="1" dirty="0" err="1">
                <a:latin typeface="Bookman Old Style" panose="02050604050505020204" pitchFamily="18" charset="0"/>
              </a:rPr>
              <a:t>Dr.Varun</a:t>
            </a:r>
            <a:r>
              <a:rPr lang="en-US" sz="1800" b="1" dirty="0">
                <a:latin typeface="Bookman Old Style" panose="02050604050505020204" pitchFamily="18" charset="0"/>
              </a:rPr>
              <a:t> Shetty</a:t>
            </a:r>
          </a:p>
          <a:p>
            <a:pPr algn="l"/>
            <a:r>
              <a:rPr lang="en-US" sz="1800" b="1" dirty="0">
                <a:latin typeface="Bookman Old Style" panose="02050604050505020204" pitchFamily="18" charset="0"/>
              </a:rPr>
              <a:t>Department Of General Surgery </a:t>
            </a:r>
          </a:p>
          <a:p>
            <a:pPr algn="l"/>
            <a:r>
              <a:rPr lang="en-US" sz="1800" b="1" dirty="0" err="1">
                <a:latin typeface="Bookman Old Style" panose="02050604050505020204" pitchFamily="18" charset="0"/>
              </a:rPr>
              <a:t>Dr.D.Y.Patil</a:t>
            </a:r>
            <a:r>
              <a:rPr lang="en-US" sz="1800" b="1" dirty="0">
                <a:latin typeface="Bookman Old Style" panose="02050604050505020204" pitchFamily="18" charset="0"/>
              </a:rPr>
              <a:t> Hospital And Research Centre , Pimpri , Pune.</a:t>
            </a:r>
          </a:p>
        </p:txBody>
      </p:sp>
      <p:sp>
        <p:nvSpPr>
          <p:cNvPr id="4" name="Slide Number Placeholder 3">
            <a:extLst>
              <a:ext uri="{FF2B5EF4-FFF2-40B4-BE49-F238E27FC236}">
                <a16:creationId xmlns:a16="http://schemas.microsoft.com/office/drawing/2014/main" id="{B842CE9F-19FA-4273-A729-A0B7A53BC649}"/>
              </a:ext>
            </a:extLst>
          </p:cNvPr>
          <p:cNvSpPr>
            <a:spLocks noGrp="1"/>
          </p:cNvSpPr>
          <p:nvPr>
            <p:ph type="sldNum" sz="quarter" idx="12"/>
          </p:nvPr>
        </p:nvSpPr>
        <p:spPr/>
        <p:txBody>
          <a:bodyPr/>
          <a:lstStyle/>
          <a:p>
            <a:fld id="{72070824-5C5D-4F85-AD03-1C4D02BF8C86}" type="slidenum">
              <a:rPr lang="en-US" smtClean="0"/>
              <a:t>1</a:t>
            </a:fld>
            <a:endParaRPr lang="en-US"/>
          </a:p>
        </p:txBody>
      </p:sp>
      <p:pic>
        <p:nvPicPr>
          <p:cNvPr id="6" name="Picture 5">
            <a:extLst>
              <a:ext uri="{FF2B5EF4-FFF2-40B4-BE49-F238E27FC236}">
                <a16:creationId xmlns:a16="http://schemas.microsoft.com/office/drawing/2014/main" id="{9EA4A7EB-4387-461D-8C16-607960E09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27" y="250356"/>
            <a:ext cx="6251545" cy="2664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369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6E8C-5077-4DEE-907E-FE3A7DE82124}"/>
              </a:ext>
            </a:extLst>
          </p:cNvPr>
          <p:cNvSpPr>
            <a:spLocks noGrp="1"/>
          </p:cNvSpPr>
          <p:nvPr>
            <p:ph type="title"/>
          </p:nvPr>
        </p:nvSpPr>
        <p:spPr>
          <a:xfrm>
            <a:off x="312568" y="391758"/>
            <a:ext cx="11158491" cy="1325563"/>
          </a:xfrm>
        </p:spPr>
        <p:txBody>
          <a:bodyPr>
            <a:normAutofit/>
          </a:bodyPr>
          <a:lstStyle/>
          <a:p>
            <a:r>
              <a:rPr lang="en-US" sz="3600" b="1" dirty="0">
                <a:latin typeface="Bookman Old Style" panose="02050604050505020204" pitchFamily="18" charset="0"/>
              </a:rPr>
              <a:t>CASE REPORT – OPERATIVE MANAGEMENT</a:t>
            </a:r>
            <a:endParaRPr lang="en-US" sz="3600" dirty="0"/>
          </a:p>
        </p:txBody>
      </p:sp>
      <p:sp>
        <p:nvSpPr>
          <p:cNvPr id="3" name="Content Placeholder 2">
            <a:extLst>
              <a:ext uri="{FF2B5EF4-FFF2-40B4-BE49-F238E27FC236}">
                <a16:creationId xmlns:a16="http://schemas.microsoft.com/office/drawing/2014/main" id="{821B97E6-C6F9-4F69-A05E-8C7E4C9AEE16}"/>
              </a:ext>
            </a:extLst>
          </p:cNvPr>
          <p:cNvSpPr>
            <a:spLocks noGrp="1"/>
          </p:cNvSpPr>
          <p:nvPr>
            <p:ph idx="1"/>
          </p:nvPr>
        </p:nvSpPr>
        <p:spPr>
          <a:xfrm>
            <a:off x="312568" y="1934173"/>
            <a:ext cx="10515600" cy="4351338"/>
          </a:xfrm>
        </p:spPr>
        <p:txBody>
          <a:bodyPr>
            <a:normAutofit/>
          </a:bodyPr>
          <a:lstStyle/>
          <a:p>
            <a:r>
              <a:rPr lang="en-US" sz="2400" dirty="0">
                <a:latin typeface="Bookman Old Style" panose="02050604050505020204" pitchFamily="18" charset="0"/>
              </a:rPr>
              <a:t>Patient was then admitted after 6 weeks for definitive surgery </a:t>
            </a:r>
            <a:r>
              <a:rPr lang="en-US" sz="2400" dirty="0" err="1">
                <a:latin typeface="Bookman Old Style" panose="02050604050505020204" pitchFamily="18" charset="0"/>
              </a:rPr>
              <a:t>i.e</a:t>
            </a:r>
            <a:r>
              <a:rPr lang="en-US" sz="2400" dirty="0">
                <a:latin typeface="Bookman Old Style" panose="02050604050505020204" pitchFamily="18" charset="0"/>
              </a:rPr>
              <a:t> Left Hemicolectomy and Reversal of loop ileostomy.</a:t>
            </a:r>
          </a:p>
          <a:p>
            <a:r>
              <a:rPr lang="en-US" sz="2400" dirty="0">
                <a:latin typeface="Bookman Old Style" panose="02050604050505020204" pitchFamily="18" charset="0"/>
              </a:rPr>
              <a:t>CECT ( Abdomen + Pelvis ) revealed : </a:t>
            </a:r>
          </a:p>
          <a:p>
            <a:pPr lvl="1"/>
            <a:r>
              <a:rPr lang="en-US" dirty="0">
                <a:latin typeface="Bookman Old Style" panose="02050604050505020204" pitchFamily="18" charset="0"/>
              </a:rPr>
              <a:t>Ileostomy noted in RIF.</a:t>
            </a:r>
          </a:p>
          <a:p>
            <a:pPr lvl="1"/>
            <a:r>
              <a:rPr lang="en-US" dirty="0">
                <a:latin typeface="Bookman Old Style" panose="02050604050505020204" pitchFamily="18" charset="0"/>
              </a:rPr>
              <a:t>Sigmoid colon showed mural thickening with heterogenous post contrast enhancement.</a:t>
            </a:r>
          </a:p>
          <a:p>
            <a:pPr lvl="1"/>
            <a:r>
              <a:rPr lang="en-US" dirty="0">
                <a:latin typeface="Bookman Old Style" panose="02050604050505020204" pitchFamily="18" charset="0"/>
              </a:rPr>
              <a:t>Reduced inflammation and absent air foci as compared to previous scan.</a:t>
            </a:r>
          </a:p>
          <a:p>
            <a:r>
              <a:rPr lang="en-US" sz="2400" dirty="0">
                <a:latin typeface="Bookman Old Style" panose="02050604050505020204" pitchFamily="18" charset="0"/>
              </a:rPr>
              <a:t>Patient was then posted for Left Hemicolectomy.</a:t>
            </a:r>
          </a:p>
        </p:txBody>
      </p:sp>
      <p:sp>
        <p:nvSpPr>
          <p:cNvPr id="4" name="Slide Number Placeholder 3">
            <a:extLst>
              <a:ext uri="{FF2B5EF4-FFF2-40B4-BE49-F238E27FC236}">
                <a16:creationId xmlns:a16="http://schemas.microsoft.com/office/drawing/2014/main" id="{15A2888A-EEC3-4D3B-8B13-F85CAC6939D3}"/>
              </a:ext>
            </a:extLst>
          </p:cNvPr>
          <p:cNvSpPr>
            <a:spLocks noGrp="1"/>
          </p:cNvSpPr>
          <p:nvPr>
            <p:ph type="sldNum" sz="quarter" idx="12"/>
          </p:nvPr>
        </p:nvSpPr>
        <p:spPr/>
        <p:txBody>
          <a:bodyPr/>
          <a:lstStyle/>
          <a:p>
            <a:fld id="{72070824-5C5D-4F85-AD03-1C4D02BF8C86}" type="slidenum">
              <a:rPr lang="en-US" smtClean="0"/>
              <a:t>10</a:t>
            </a:fld>
            <a:endParaRPr lang="en-US"/>
          </a:p>
        </p:txBody>
      </p:sp>
    </p:spTree>
    <p:extLst>
      <p:ext uri="{BB962C8B-B14F-4D97-AF65-F5344CB8AC3E}">
        <p14:creationId xmlns:p14="http://schemas.microsoft.com/office/powerpoint/2010/main" val="252403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06E5-E77E-4D08-BBF2-31D1BCA9649E}"/>
              </a:ext>
            </a:extLst>
          </p:cNvPr>
          <p:cNvSpPr>
            <a:spLocks noGrp="1"/>
          </p:cNvSpPr>
          <p:nvPr>
            <p:ph type="title"/>
          </p:nvPr>
        </p:nvSpPr>
        <p:spPr/>
        <p:txBody>
          <a:bodyPr/>
          <a:lstStyle/>
          <a:p>
            <a:r>
              <a:rPr lang="en-US" dirty="0"/>
              <a:t> </a:t>
            </a:r>
          </a:p>
        </p:txBody>
      </p:sp>
      <p:sp>
        <p:nvSpPr>
          <p:cNvPr id="19" name="TextBox 18">
            <a:extLst>
              <a:ext uri="{FF2B5EF4-FFF2-40B4-BE49-F238E27FC236}">
                <a16:creationId xmlns:a16="http://schemas.microsoft.com/office/drawing/2014/main" id="{5F612C68-0AC8-4F16-A596-E1EED2D16988}"/>
              </a:ext>
            </a:extLst>
          </p:cNvPr>
          <p:cNvSpPr txBox="1"/>
          <p:nvPr/>
        </p:nvSpPr>
        <p:spPr>
          <a:xfrm>
            <a:off x="420326" y="5774108"/>
            <a:ext cx="5501976" cy="923330"/>
          </a:xfrm>
          <a:prstGeom prst="rect">
            <a:avLst/>
          </a:prstGeom>
          <a:noFill/>
          <a:ln w="28575">
            <a:solidFill>
              <a:schemeClr val="tx1"/>
            </a:solidFill>
            <a:prstDash val="solid"/>
          </a:ln>
        </p:spPr>
        <p:txBody>
          <a:bodyPr wrap="square" rtlCol="0">
            <a:spAutoFit/>
          </a:bodyPr>
          <a:lstStyle/>
          <a:p>
            <a:pPr algn="ctr"/>
            <a:r>
              <a:rPr lang="en-US" b="1" dirty="0">
                <a:latin typeface="Bookman Old Style" panose="02050604050505020204" pitchFamily="18" charset="0"/>
              </a:rPr>
              <a:t>CECT FILM DEPICTING DIVERTICULITIS OF SIGMOID COLON AFTER 6 WEEKS OF INITIAL PROCEDURE</a:t>
            </a:r>
          </a:p>
        </p:txBody>
      </p:sp>
      <p:sp>
        <p:nvSpPr>
          <p:cNvPr id="26" name="TextBox 25">
            <a:extLst>
              <a:ext uri="{FF2B5EF4-FFF2-40B4-BE49-F238E27FC236}">
                <a16:creationId xmlns:a16="http://schemas.microsoft.com/office/drawing/2014/main" id="{091ABE5B-D7B2-4DC6-9671-653B60679976}"/>
              </a:ext>
            </a:extLst>
          </p:cNvPr>
          <p:cNvSpPr txBox="1"/>
          <p:nvPr/>
        </p:nvSpPr>
        <p:spPr>
          <a:xfrm>
            <a:off x="6839594" y="2361434"/>
            <a:ext cx="4514206" cy="923330"/>
          </a:xfrm>
          <a:prstGeom prst="rect">
            <a:avLst/>
          </a:prstGeom>
          <a:noFill/>
          <a:ln w="28575">
            <a:solidFill>
              <a:schemeClr val="tx1"/>
            </a:solidFill>
            <a:prstDash val="sysDash"/>
          </a:ln>
        </p:spPr>
        <p:txBody>
          <a:bodyPr wrap="square" rtlCol="0">
            <a:spAutoFit/>
          </a:bodyPr>
          <a:lstStyle/>
          <a:p>
            <a:pPr algn="ctr"/>
            <a:r>
              <a:rPr lang="en-US" b="1" dirty="0">
                <a:latin typeface="Bookman Old Style" panose="02050604050505020204" pitchFamily="18" charset="0"/>
              </a:rPr>
              <a:t>MULTIPLE DIVERTICULI INVOLVING THE SIGMOID COLON WITH REDUCED INFLAMMATION</a:t>
            </a:r>
          </a:p>
        </p:txBody>
      </p:sp>
      <p:pic>
        <p:nvPicPr>
          <p:cNvPr id="6" name="Content Placeholder 5">
            <a:extLst>
              <a:ext uri="{FF2B5EF4-FFF2-40B4-BE49-F238E27FC236}">
                <a16:creationId xmlns:a16="http://schemas.microsoft.com/office/drawing/2014/main" id="{8F83D623-48EE-4E8A-A999-BA1E371C24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770" t="11567" r="17533"/>
          <a:stretch/>
        </p:blipFill>
        <p:spPr>
          <a:xfrm rot="5400000">
            <a:off x="871994" y="452955"/>
            <a:ext cx="4598640" cy="5379480"/>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74BB9566-FAA8-460D-980E-10129D0EA2AE}"/>
              </a:ext>
            </a:extLst>
          </p:cNvPr>
          <p:cNvCxnSpPr/>
          <p:nvPr/>
        </p:nvCxnSpPr>
        <p:spPr>
          <a:xfrm>
            <a:off x="3790765" y="2823099"/>
            <a:ext cx="2885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307E894-3523-459E-BF5E-ED97D2DFBB17}"/>
              </a:ext>
            </a:extLst>
          </p:cNvPr>
          <p:cNvSpPr>
            <a:spLocks noGrp="1"/>
          </p:cNvSpPr>
          <p:nvPr>
            <p:ph type="sldNum" sz="quarter" idx="12"/>
          </p:nvPr>
        </p:nvSpPr>
        <p:spPr/>
        <p:txBody>
          <a:bodyPr/>
          <a:lstStyle/>
          <a:p>
            <a:fld id="{72070824-5C5D-4F85-AD03-1C4D02BF8C86}" type="slidenum">
              <a:rPr lang="en-US" smtClean="0"/>
              <a:t>11</a:t>
            </a:fld>
            <a:endParaRPr lang="en-US"/>
          </a:p>
        </p:txBody>
      </p:sp>
    </p:spTree>
    <p:extLst>
      <p:ext uri="{BB962C8B-B14F-4D97-AF65-F5344CB8AC3E}">
        <p14:creationId xmlns:p14="http://schemas.microsoft.com/office/powerpoint/2010/main" val="4562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FC79-0DB1-4C3D-A63E-DDFB2F4C9490}"/>
              </a:ext>
            </a:extLst>
          </p:cNvPr>
          <p:cNvSpPr>
            <a:spLocks noGrp="1"/>
          </p:cNvSpPr>
          <p:nvPr>
            <p:ph type="title"/>
          </p:nvPr>
        </p:nvSpPr>
        <p:spPr>
          <a:xfrm>
            <a:off x="477520" y="365125"/>
            <a:ext cx="10876280" cy="1325563"/>
          </a:xfrm>
        </p:spPr>
        <p:txBody>
          <a:bodyPr>
            <a:normAutofit/>
          </a:bodyPr>
          <a:lstStyle/>
          <a:p>
            <a:r>
              <a:rPr lang="en-US" sz="3600" b="1" dirty="0">
                <a:latin typeface="Bookman Old Style" panose="02050604050505020204" pitchFamily="18" charset="0"/>
              </a:rPr>
              <a:t>CASE REPORT – OPERATIVE MANAGEMENT</a:t>
            </a:r>
            <a:endParaRPr lang="en-US" sz="3600" dirty="0"/>
          </a:p>
        </p:txBody>
      </p:sp>
      <p:sp>
        <p:nvSpPr>
          <p:cNvPr id="3" name="Content Placeholder 2">
            <a:extLst>
              <a:ext uri="{FF2B5EF4-FFF2-40B4-BE49-F238E27FC236}">
                <a16:creationId xmlns:a16="http://schemas.microsoft.com/office/drawing/2014/main" id="{2072294B-3F70-461F-A252-2BDF34211CB7}"/>
              </a:ext>
            </a:extLst>
          </p:cNvPr>
          <p:cNvSpPr>
            <a:spLocks noGrp="1"/>
          </p:cNvSpPr>
          <p:nvPr>
            <p:ph idx="1"/>
          </p:nvPr>
        </p:nvSpPr>
        <p:spPr>
          <a:xfrm>
            <a:off x="477520" y="1847850"/>
            <a:ext cx="10515600" cy="4351338"/>
          </a:xfrm>
        </p:spPr>
        <p:txBody>
          <a:bodyPr>
            <a:normAutofit/>
          </a:bodyPr>
          <a:lstStyle/>
          <a:p>
            <a:r>
              <a:rPr lang="en-US" sz="2400" dirty="0">
                <a:latin typeface="Bookman Old Style" panose="02050604050505020204" pitchFamily="18" charset="0"/>
              </a:rPr>
              <a:t>Intraoperative findings :</a:t>
            </a:r>
          </a:p>
          <a:p>
            <a:pPr lvl="1"/>
            <a:r>
              <a:rPr lang="en-US" dirty="0">
                <a:latin typeface="Bookman Old Style" panose="02050604050505020204" pitchFamily="18" charset="0"/>
              </a:rPr>
              <a:t>Diverticuli identified in the sigmoid colon.</a:t>
            </a:r>
          </a:p>
          <a:p>
            <a:pPr lvl="1"/>
            <a:r>
              <a:rPr lang="en-US" dirty="0">
                <a:latin typeface="Bookman Old Style" panose="02050604050505020204" pitchFamily="18" charset="0"/>
              </a:rPr>
              <a:t>No e/o inflammation of surrounding bowel.</a:t>
            </a:r>
          </a:p>
          <a:p>
            <a:pPr lvl="1"/>
            <a:r>
              <a:rPr lang="en-US" dirty="0">
                <a:latin typeface="Bookman Old Style" panose="02050604050505020204" pitchFamily="18" charset="0"/>
              </a:rPr>
              <a:t>Ascending and Transverse colon appeared normal.</a:t>
            </a:r>
          </a:p>
          <a:p>
            <a:r>
              <a:rPr lang="en-US" sz="2400" dirty="0">
                <a:latin typeface="Bookman Old Style" panose="02050604050505020204" pitchFamily="18" charset="0"/>
              </a:rPr>
              <a:t>Finally a </a:t>
            </a:r>
            <a:r>
              <a:rPr lang="en-US" sz="2400">
                <a:latin typeface="Bookman Old Style" panose="02050604050505020204" pitchFamily="18" charset="0"/>
              </a:rPr>
              <a:t>Left Limited </a:t>
            </a:r>
            <a:r>
              <a:rPr lang="en-US" sz="2400" dirty="0">
                <a:latin typeface="Bookman Old Style" panose="02050604050505020204" pitchFamily="18" charset="0"/>
              </a:rPr>
              <a:t>C</a:t>
            </a:r>
            <a:r>
              <a:rPr lang="en-US" sz="2400">
                <a:latin typeface="Bookman Old Style" panose="02050604050505020204" pitchFamily="18" charset="0"/>
              </a:rPr>
              <a:t>olectomy </a:t>
            </a:r>
            <a:r>
              <a:rPr lang="en-US" sz="2400" dirty="0">
                <a:latin typeface="Bookman Old Style" panose="02050604050505020204" pitchFamily="18" charset="0"/>
              </a:rPr>
              <a:t>with colorectal anastomosis was performed with reversal of diverting loop ileostomy in the same setting.</a:t>
            </a:r>
          </a:p>
          <a:p>
            <a:r>
              <a:rPr lang="en-US" sz="2400" dirty="0">
                <a:latin typeface="Bookman Old Style" panose="02050604050505020204" pitchFamily="18" charset="0"/>
              </a:rPr>
              <a:t>Procedure was uneventful and patient was managed for 3 days in the SICU.</a:t>
            </a:r>
          </a:p>
          <a:p>
            <a:r>
              <a:rPr lang="en-US" sz="2400" dirty="0">
                <a:latin typeface="Bookman Old Style" panose="02050604050505020204" pitchFamily="18" charset="0"/>
              </a:rPr>
              <a:t>Patient had an uneventful postoperative recovery.</a:t>
            </a:r>
          </a:p>
          <a:p>
            <a:endParaRPr lang="en-US" dirty="0"/>
          </a:p>
        </p:txBody>
      </p:sp>
      <p:sp>
        <p:nvSpPr>
          <p:cNvPr id="4" name="Slide Number Placeholder 3">
            <a:extLst>
              <a:ext uri="{FF2B5EF4-FFF2-40B4-BE49-F238E27FC236}">
                <a16:creationId xmlns:a16="http://schemas.microsoft.com/office/drawing/2014/main" id="{8E050D4C-06E0-492F-A99F-2347809BF6B8}"/>
              </a:ext>
            </a:extLst>
          </p:cNvPr>
          <p:cNvSpPr>
            <a:spLocks noGrp="1"/>
          </p:cNvSpPr>
          <p:nvPr>
            <p:ph type="sldNum" sz="quarter" idx="12"/>
          </p:nvPr>
        </p:nvSpPr>
        <p:spPr/>
        <p:txBody>
          <a:bodyPr/>
          <a:lstStyle/>
          <a:p>
            <a:fld id="{72070824-5C5D-4F85-AD03-1C4D02BF8C86}" type="slidenum">
              <a:rPr lang="en-US" smtClean="0"/>
              <a:t>12</a:t>
            </a:fld>
            <a:endParaRPr lang="en-US"/>
          </a:p>
        </p:txBody>
      </p:sp>
    </p:spTree>
    <p:extLst>
      <p:ext uri="{BB962C8B-B14F-4D97-AF65-F5344CB8AC3E}">
        <p14:creationId xmlns:p14="http://schemas.microsoft.com/office/powerpoint/2010/main" val="244780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9F8040-3D20-4D8E-A3ED-2DD57F489095}" type="slidenum">
              <a:rPr lang="en-GB" smtClean="0"/>
              <a:t>13</a:t>
            </a:fld>
            <a:endParaRPr lang="en-GB"/>
          </a:p>
        </p:txBody>
      </p:sp>
      <p:sp>
        <p:nvSpPr>
          <p:cNvPr id="18" name="TextBox 17">
            <a:extLst>
              <a:ext uri="{FF2B5EF4-FFF2-40B4-BE49-F238E27FC236}">
                <a16:creationId xmlns:a16="http://schemas.microsoft.com/office/drawing/2014/main" id="{38605557-2749-4502-86B1-2F1A1449BA26}"/>
              </a:ext>
            </a:extLst>
          </p:cNvPr>
          <p:cNvSpPr txBox="1"/>
          <p:nvPr/>
        </p:nvSpPr>
        <p:spPr>
          <a:xfrm>
            <a:off x="6667129" y="389132"/>
            <a:ext cx="4842510" cy="646331"/>
          </a:xfrm>
          <a:prstGeom prst="rect">
            <a:avLst/>
          </a:prstGeom>
          <a:noFill/>
          <a:ln w="28575">
            <a:solidFill>
              <a:schemeClr val="tx1"/>
            </a:solidFill>
            <a:prstDash val="solid"/>
          </a:ln>
        </p:spPr>
        <p:txBody>
          <a:bodyPr wrap="square" rtlCol="0">
            <a:spAutoFit/>
          </a:bodyPr>
          <a:lstStyle/>
          <a:p>
            <a:pPr algn="ctr"/>
            <a:r>
              <a:rPr lang="en-US" b="1" dirty="0">
                <a:latin typeface="Bookman Old Style" panose="02050604050505020204" pitchFamily="18" charset="0"/>
              </a:rPr>
              <a:t>INTRA-OPERATIVE FINDINGS ON EXPLORATORY LAPAROTOMY</a:t>
            </a:r>
          </a:p>
        </p:txBody>
      </p:sp>
      <p:pic>
        <p:nvPicPr>
          <p:cNvPr id="6" name="Content Placeholder 5">
            <a:extLst>
              <a:ext uri="{FF2B5EF4-FFF2-40B4-BE49-F238E27FC236}">
                <a16:creationId xmlns:a16="http://schemas.microsoft.com/office/drawing/2014/main" id="{302DE988-C094-400D-8EE7-6419987BBD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584" y="276479"/>
            <a:ext cx="5257800" cy="6097627"/>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30B88FC0-6361-4727-B10B-8B805DED028F}"/>
              </a:ext>
            </a:extLst>
          </p:cNvPr>
          <p:cNvCxnSpPr/>
          <p:nvPr/>
        </p:nvCxnSpPr>
        <p:spPr>
          <a:xfrm>
            <a:off x="3160450" y="1464816"/>
            <a:ext cx="3746377" cy="1331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8EBA063-EF5D-49DF-BFCB-D5806A6818D3}"/>
              </a:ext>
            </a:extLst>
          </p:cNvPr>
          <p:cNvSpPr txBox="1"/>
          <p:nvPr/>
        </p:nvSpPr>
        <p:spPr>
          <a:xfrm>
            <a:off x="7013359" y="2534856"/>
            <a:ext cx="4842509" cy="646331"/>
          </a:xfrm>
          <a:prstGeom prst="rect">
            <a:avLst/>
          </a:prstGeom>
          <a:noFill/>
          <a:ln w="28575">
            <a:solidFill>
              <a:schemeClr val="tx1"/>
            </a:solidFill>
            <a:prstDash val="sysDash"/>
          </a:ln>
        </p:spPr>
        <p:txBody>
          <a:bodyPr wrap="square" rtlCol="0">
            <a:spAutoFit/>
          </a:bodyPr>
          <a:lstStyle/>
          <a:p>
            <a:pPr algn="ctr"/>
            <a:r>
              <a:rPr lang="en-US" b="1" dirty="0">
                <a:latin typeface="Bookman Old Style" panose="02050604050505020204" pitchFamily="18" charset="0"/>
              </a:rPr>
              <a:t>INTRA-OPERATIVE IMAGE SHOWING SIGMOID COLON DIVERTICULI</a:t>
            </a:r>
          </a:p>
        </p:txBody>
      </p:sp>
    </p:spTree>
    <p:extLst>
      <p:ext uri="{BB962C8B-B14F-4D97-AF65-F5344CB8AC3E}">
        <p14:creationId xmlns:p14="http://schemas.microsoft.com/office/powerpoint/2010/main" val="353549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5709-91A8-446B-B1ED-A90D538172C1}"/>
              </a:ext>
            </a:extLst>
          </p:cNvPr>
          <p:cNvSpPr>
            <a:spLocks noGrp="1"/>
          </p:cNvSpPr>
          <p:nvPr>
            <p:ph type="title"/>
          </p:nvPr>
        </p:nvSpPr>
        <p:spPr>
          <a:xfrm>
            <a:off x="447582" y="356247"/>
            <a:ext cx="10515600" cy="1325563"/>
          </a:xfrm>
        </p:spPr>
        <p:txBody>
          <a:bodyPr>
            <a:normAutofit/>
          </a:bodyPr>
          <a:lstStyle/>
          <a:p>
            <a:r>
              <a:rPr lang="en-US" sz="3600" b="1" dirty="0">
                <a:latin typeface="Bookman Old Style" panose="02050604050505020204" pitchFamily="18" charset="0"/>
              </a:rPr>
              <a:t>CASE REPORT- OPERATIVE MANAGEMENT</a:t>
            </a:r>
            <a:endParaRPr lang="en-US" sz="3600" dirty="0"/>
          </a:p>
        </p:txBody>
      </p:sp>
      <p:pic>
        <p:nvPicPr>
          <p:cNvPr id="7" name="Picture 6">
            <a:extLst>
              <a:ext uri="{FF2B5EF4-FFF2-40B4-BE49-F238E27FC236}">
                <a16:creationId xmlns:a16="http://schemas.microsoft.com/office/drawing/2014/main" id="{E9278100-9DCF-41A3-84C5-D6375FDAC0A2}"/>
              </a:ext>
            </a:extLst>
          </p:cNvPr>
          <p:cNvPicPr>
            <a:picLocks noChangeAspect="1"/>
          </p:cNvPicPr>
          <p:nvPr/>
        </p:nvPicPr>
        <p:blipFill rotWithShape="1">
          <a:blip r:embed="rId2">
            <a:extLst>
              <a:ext uri="{28A0092B-C50C-407E-A947-70E740481C1C}">
                <a14:useLocalDpi xmlns:a14="http://schemas.microsoft.com/office/drawing/2010/main" val="0"/>
              </a:ext>
            </a:extLst>
          </a:blip>
          <a:srcRect l="11116" t="8864" r="8658" b="7422"/>
          <a:stretch/>
        </p:blipFill>
        <p:spPr>
          <a:xfrm rot="5400000">
            <a:off x="764306" y="1316003"/>
            <a:ext cx="4351338" cy="4435897"/>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C9BCAC77-1A2E-4FEA-A866-686BE8F9B49A}"/>
              </a:ext>
            </a:extLst>
          </p:cNvPr>
          <p:cNvSpPr txBox="1"/>
          <p:nvPr/>
        </p:nvSpPr>
        <p:spPr>
          <a:xfrm>
            <a:off x="1347084" y="5868140"/>
            <a:ext cx="10216258" cy="400110"/>
          </a:xfrm>
          <a:prstGeom prst="rect">
            <a:avLst/>
          </a:prstGeom>
          <a:noFill/>
          <a:ln w="28575">
            <a:solidFill>
              <a:schemeClr val="tx1"/>
            </a:solidFill>
            <a:prstDash val="sysDash"/>
          </a:ln>
        </p:spPr>
        <p:txBody>
          <a:bodyPr wrap="none" rtlCol="0">
            <a:spAutoFit/>
          </a:bodyPr>
          <a:lstStyle/>
          <a:p>
            <a:r>
              <a:rPr lang="en-US" sz="2000" b="1" dirty="0">
                <a:latin typeface="Bookman Old Style" panose="02050604050505020204" pitchFamily="18" charset="0"/>
              </a:rPr>
              <a:t>FINDINGS ON BARIUM ENEMA STUDIES POST LEFT LIMITED COLECTOMY </a:t>
            </a:r>
          </a:p>
        </p:txBody>
      </p:sp>
      <p:sp>
        <p:nvSpPr>
          <p:cNvPr id="11" name="Slide Number Placeholder 10">
            <a:extLst>
              <a:ext uri="{FF2B5EF4-FFF2-40B4-BE49-F238E27FC236}">
                <a16:creationId xmlns:a16="http://schemas.microsoft.com/office/drawing/2014/main" id="{0994A68A-9E73-4BD5-B72B-65E0C42FACE2}"/>
              </a:ext>
            </a:extLst>
          </p:cNvPr>
          <p:cNvSpPr>
            <a:spLocks noGrp="1"/>
          </p:cNvSpPr>
          <p:nvPr>
            <p:ph type="sldNum" sz="quarter" idx="12"/>
          </p:nvPr>
        </p:nvSpPr>
        <p:spPr/>
        <p:txBody>
          <a:bodyPr/>
          <a:lstStyle/>
          <a:p>
            <a:fld id="{72070824-5C5D-4F85-AD03-1C4D02BF8C86}" type="slidenum">
              <a:rPr lang="en-US" smtClean="0"/>
              <a:t>14</a:t>
            </a:fld>
            <a:endParaRPr lang="en-US"/>
          </a:p>
        </p:txBody>
      </p:sp>
      <p:sp>
        <p:nvSpPr>
          <p:cNvPr id="12" name="TextBox 11">
            <a:extLst>
              <a:ext uri="{FF2B5EF4-FFF2-40B4-BE49-F238E27FC236}">
                <a16:creationId xmlns:a16="http://schemas.microsoft.com/office/drawing/2014/main" id="{EDBFB1EB-AB8E-4535-A629-59E4329A72E7}"/>
              </a:ext>
            </a:extLst>
          </p:cNvPr>
          <p:cNvSpPr txBox="1"/>
          <p:nvPr/>
        </p:nvSpPr>
        <p:spPr>
          <a:xfrm>
            <a:off x="5705382" y="1358281"/>
            <a:ext cx="5648418" cy="2031325"/>
          </a:xfrm>
          <a:prstGeom prst="rect">
            <a:avLst/>
          </a:prstGeom>
          <a:noFill/>
          <a:ln w="38100">
            <a:solidFill>
              <a:schemeClr val="tx1"/>
            </a:solidFill>
            <a:prstDash val="sysDash"/>
          </a:ln>
        </p:spPr>
        <p:txBody>
          <a:bodyPr wrap="square" rtlCol="0">
            <a:spAutoFit/>
          </a:bodyPr>
          <a:lstStyle/>
          <a:p>
            <a:r>
              <a:rPr lang="en-US" b="1" u="sng" dirty="0">
                <a:latin typeface="Bookman Old Style" panose="02050604050505020204" pitchFamily="18" charset="0"/>
              </a:rPr>
              <a:t>REPORT S/O</a:t>
            </a:r>
            <a:r>
              <a:rPr lang="en-US" dirty="0">
                <a:latin typeface="Bookman Old Style" panose="02050604050505020204" pitchFamily="18" charset="0"/>
              </a:rPr>
              <a:t>:</a:t>
            </a:r>
          </a:p>
          <a:p>
            <a:pPr marL="742950" lvl="1" indent="-285750">
              <a:buFont typeface="Arial" panose="020B0604020202020204" pitchFamily="34" charset="0"/>
              <a:buChar char="•"/>
            </a:pPr>
            <a:r>
              <a:rPr lang="en-US" dirty="0">
                <a:latin typeface="Bookman Old Style" panose="02050604050505020204" pitchFamily="18" charset="0"/>
              </a:rPr>
              <a:t>Rectum and Colo-rectal Anastomosis were Opacified And Appear Normal.</a:t>
            </a:r>
          </a:p>
          <a:p>
            <a:pPr marL="742950" lvl="1" indent="-285750">
              <a:buFont typeface="Arial" panose="020B0604020202020204" pitchFamily="34" charset="0"/>
              <a:buChar char="•"/>
            </a:pPr>
            <a:r>
              <a:rPr lang="en-US" dirty="0">
                <a:latin typeface="Bookman Old Style" panose="02050604050505020204" pitchFamily="18" charset="0"/>
              </a:rPr>
              <a:t>No e/o </a:t>
            </a:r>
            <a:r>
              <a:rPr lang="en-US">
                <a:latin typeface="Bookman Old Style" panose="02050604050505020204" pitchFamily="18" charset="0"/>
              </a:rPr>
              <a:t>any filling </a:t>
            </a:r>
            <a:r>
              <a:rPr lang="en-US" dirty="0">
                <a:latin typeface="Bookman Old Style" panose="02050604050505020204" pitchFamily="18" charset="0"/>
              </a:rPr>
              <a:t>Defect </a:t>
            </a:r>
            <a:r>
              <a:rPr lang="en-US">
                <a:latin typeface="Bookman Old Style" panose="02050604050505020204" pitchFamily="18" charset="0"/>
              </a:rPr>
              <a:t>, leak or </a:t>
            </a:r>
            <a:r>
              <a:rPr lang="en-US" dirty="0">
                <a:latin typeface="Bookman Old Style" panose="02050604050505020204" pitchFamily="18" charset="0"/>
              </a:rPr>
              <a:t>s</a:t>
            </a:r>
            <a:r>
              <a:rPr lang="en-US">
                <a:latin typeface="Bookman Old Style" panose="02050604050505020204" pitchFamily="18" charset="0"/>
              </a:rPr>
              <a:t>tricture</a:t>
            </a:r>
            <a:r>
              <a:rPr lang="en-US" dirty="0">
                <a:latin typeface="Bookman Old Style" panose="02050604050505020204" pitchFamily="18" charset="0"/>
              </a:rPr>
              <a:t>.</a:t>
            </a:r>
          </a:p>
          <a:p>
            <a:pPr marL="742950" lvl="1" indent="-285750">
              <a:buFont typeface="Arial" panose="020B0604020202020204" pitchFamily="34" charset="0"/>
              <a:buChar char="•"/>
            </a:pPr>
            <a:r>
              <a:rPr lang="en-US" dirty="0">
                <a:latin typeface="Bookman Old Style" panose="02050604050505020204" pitchFamily="18" charset="0"/>
              </a:rPr>
              <a:t>IC Junction Appears Normal.</a:t>
            </a:r>
          </a:p>
          <a:p>
            <a:endParaRPr lang="en-US" dirty="0"/>
          </a:p>
        </p:txBody>
      </p:sp>
    </p:spTree>
    <p:extLst>
      <p:ext uri="{BB962C8B-B14F-4D97-AF65-F5344CB8AC3E}">
        <p14:creationId xmlns:p14="http://schemas.microsoft.com/office/powerpoint/2010/main" val="18208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2443-9765-4BBC-92B3-5909EC65A1A9}"/>
              </a:ext>
            </a:extLst>
          </p:cNvPr>
          <p:cNvSpPr>
            <a:spLocks noGrp="1"/>
          </p:cNvSpPr>
          <p:nvPr>
            <p:ph type="title"/>
          </p:nvPr>
        </p:nvSpPr>
        <p:spPr>
          <a:xfrm>
            <a:off x="372862" y="329614"/>
            <a:ext cx="11202880" cy="1325563"/>
          </a:xfrm>
        </p:spPr>
        <p:txBody>
          <a:bodyPr>
            <a:normAutofit/>
          </a:bodyPr>
          <a:lstStyle/>
          <a:p>
            <a:r>
              <a:rPr lang="en-US" sz="3600" b="1" dirty="0">
                <a:latin typeface="Bookman Old Style" panose="02050604050505020204" pitchFamily="18" charset="0"/>
              </a:rPr>
              <a:t>CASE REPORT – OPERATIVE MANAGEMENT</a:t>
            </a:r>
            <a:endParaRPr lang="en-US" sz="3600" dirty="0"/>
          </a:p>
        </p:txBody>
      </p:sp>
      <p:sp>
        <p:nvSpPr>
          <p:cNvPr id="3" name="Content Placeholder 2">
            <a:extLst>
              <a:ext uri="{FF2B5EF4-FFF2-40B4-BE49-F238E27FC236}">
                <a16:creationId xmlns:a16="http://schemas.microsoft.com/office/drawing/2014/main" id="{16D66116-DAA6-4F10-B90B-E91BFF995A26}"/>
              </a:ext>
            </a:extLst>
          </p:cNvPr>
          <p:cNvSpPr>
            <a:spLocks noGrp="1"/>
          </p:cNvSpPr>
          <p:nvPr>
            <p:ph idx="1"/>
          </p:nvPr>
        </p:nvSpPr>
        <p:spPr>
          <a:xfrm>
            <a:off x="506989" y="2604825"/>
            <a:ext cx="10515600" cy="4351338"/>
          </a:xfrm>
        </p:spPr>
        <p:txBody>
          <a:bodyPr/>
          <a:lstStyle/>
          <a:p>
            <a:r>
              <a:rPr lang="en-US" sz="2400" dirty="0">
                <a:latin typeface="Bookman Old Style" panose="02050604050505020204" pitchFamily="18" charset="0"/>
              </a:rPr>
              <a:t>Histopathology revealed :</a:t>
            </a:r>
          </a:p>
          <a:p>
            <a:pPr lvl="1"/>
            <a:r>
              <a:rPr lang="en-US" dirty="0">
                <a:latin typeface="Bookman Old Style" panose="02050604050505020204" pitchFamily="18" charset="0"/>
              </a:rPr>
              <a:t>Intense infiltrates with mononuclear inflammatory cells.</a:t>
            </a:r>
          </a:p>
          <a:p>
            <a:pPr lvl="1"/>
            <a:r>
              <a:rPr lang="en-US" dirty="0">
                <a:latin typeface="Bookman Old Style" panose="02050604050505020204" pitchFamily="18" charset="0"/>
              </a:rPr>
              <a:t>Findings s/o Diverticulitis with reaction following perforation .</a:t>
            </a:r>
          </a:p>
          <a:p>
            <a:r>
              <a:rPr lang="en-US" sz="2400" dirty="0">
                <a:latin typeface="Bookman Old Style" panose="02050604050505020204" pitchFamily="18" charset="0"/>
              </a:rPr>
              <a:t>Patient had an uneventful recovery and was discharged.</a:t>
            </a:r>
          </a:p>
          <a:p>
            <a:endParaRPr lang="en-US" dirty="0"/>
          </a:p>
        </p:txBody>
      </p:sp>
      <p:sp>
        <p:nvSpPr>
          <p:cNvPr id="4" name="Slide Number Placeholder 3">
            <a:extLst>
              <a:ext uri="{FF2B5EF4-FFF2-40B4-BE49-F238E27FC236}">
                <a16:creationId xmlns:a16="http://schemas.microsoft.com/office/drawing/2014/main" id="{B82417B9-6BD3-489C-A602-0CABED68FEBD}"/>
              </a:ext>
            </a:extLst>
          </p:cNvPr>
          <p:cNvSpPr>
            <a:spLocks noGrp="1"/>
          </p:cNvSpPr>
          <p:nvPr>
            <p:ph type="sldNum" sz="quarter" idx="12"/>
          </p:nvPr>
        </p:nvSpPr>
        <p:spPr/>
        <p:txBody>
          <a:bodyPr/>
          <a:lstStyle/>
          <a:p>
            <a:fld id="{72070824-5C5D-4F85-AD03-1C4D02BF8C86}" type="slidenum">
              <a:rPr lang="en-US" smtClean="0"/>
              <a:t>15</a:t>
            </a:fld>
            <a:endParaRPr lang="en-US"/>
          </a:p>
        </p:txBody>
      </p:sp>
    </p:spTree>
    <p:extLst>
      <p:ext uri="{BB962C8B-B14F-4D97-AF65-F5344CB8AC3E}">
        <p14:creationId xmlns:p14="http://schemas.microsoft.com/office/powerpoint/2010/main" val="370685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4CC-07E2-4490-92E3-CA817B4CA2E6}"/>
              </a:ext>
            </a:extLst>
          </p:cNvPr>
          <p:cNvSpPr>
            <a:spLocks noGrp="1"/>
          </p:cNvSpPr>
          <p:nvPr>
            <p:ph type="title"/>
          </p:nvPr>
        </p:nvSpPr>
        <p:spPr>
          <a:xfrm>
            <a:off x="545236" y="267471"/>
            <a:ext cx="10515600" cy="1325563"/>
          </a:xfrm>
        </p:spPr>
        <p:txBody>
          <a:bodyPr>
            <a:normAutofit/>
          </a:bodyPr>
          <a:lstStyle/>
          <a:p>
            <a:r>
              <a:rPr lang="en-US" sz="3600" b="1" dirty="0">
                <a:latin typeface="Bookman Old Style" panose="02050604050505020204" pitchFamily="18" charset="0"/>
              </a:rPr>
              <a:t>DISCUSSION</a:t>
            </a:r>
          </a:p>
        </p:txBody>
      </p:sp>
      <p:sp>
        <p:nvSpPr>
          <p:cNvPr id="3" name="Content Placeholder 2">
            <a:extLst>
              <a:ext uri="{FF2B5EF4-FFF2-40B4-BE49-F238E27FC236}">
                <a16:creationId xmlns:a16="http://schemas.microsoft.com/office/drawing/2014/main" id="{4908C179-EC61-4B5F-9629-A1EE40D33CDA}"/>
              </a:ext>
            </a:extLst>
          </p:cNvPr>
          <p:cNvSpPr>
            <a:spLocks noGrp="1"/>
          </p:cNvSpPr>
          <p:nvPr>
            <p:ph idx="1"/>
          </p:nvPr>
        </p:nvSpPr>
        <p:spPr>
          <a:xfrm>
            <a:off x="545236" y="1799023"/>
            <a:ext cx="10515600" cy="4351338"/>
          </a:xfrm>
        </p:spPr>
        <p:txBody>
          <a:bodyPr>
            <a:normAutofit/>
          </a:bodyPr>
          <a:lstStyle/>
          <a:p>
            <a:r>
              <a:rPr lang="en-US" sz="2400" dirty="0">
                <a:latin typeface="Bookman Old Style" panose="02050604050505020204" pitchFamily="18" charset="0"/>
              </a:rPr>
              <a:t>Diverticulitis affects 5-10% of population older than 45 years,  80 % of those older than 85 years.</a:t>
            </a:r>
          </a:p>
          <a:p>
            <a:r>
              <a:rPr lang="en-US" sz="2400" dirty="0">
                <a:latin typeface="Bookman Old Style" panose="02050604050505020204" pitchFamily="18" charset="0"/>
              </a:rPr>
              <a:t>However in the East the incidence is only 1-2% wherein perforation occurs only in 20% of these cases.</a:t>
            </a:r>
          </a:p>
          <a:p>
            <a:r>
              <a:rPr lang="en-US" sz="2400" dirty="0">
                <a:latin typeface="Bookman Old Style" panose="02050604050505020204" pitchFamily="18" charset="0"/>
              </a:rPr>
              <a:t>20% of patients have an episode of symptomatic diverticulitis.</a:t>
            </a:r>
          </a:p>
          <a:p>
            <a:r>
              <a:rPr lang="en-US" sz="2400" dirty="0">
                <a:latin typeface="Bookman Old Style" panose="02050604050505020204" pitchFamily="18" charset="0"/>
              </a:rPr>
              <a:t>Classically 95 % of all </a:t>
            </a:r>
            <a:r>
              <a:rPr lang="en-US" sz="2400" dirty="0" err="1">
                <a:latin typeface="Bookman Old Style" panose="02050604050505020204" pitchFamily="18" charset="0"/>
              </a:rPr>
              <a:t>diverticuli</a:t>
            </a:r>
            <a:r>
              <a:rPr lang="en-US" sz="2400" dirty="0">
                <a:latin typeface="Bookman Old Style" panose="02050604050505020204" pitchFamily="18" charset="0"/>
              </a:rPr>
              <a:t> occur in sigmoid colon.</a:t>
            </a:r>
          </a:p>
          <a:p>
            <a:r>
              <a:rPr lang="en-US" sz="2400" dirty="0">
                <a:latin typeface="Bookman Old Style" panose="02050604050505020204" pitchFamily="18" charset="0"/>
              </a:rPr>
              <a:t>The taeniae coalesce to form an enveloping muscular layer in the rectum. Much of the colonic wall is therefore devoid of longitudinal muscle and it is in these areas that diverticula form.  </a:t>
            </a:r>
          </a:p>
          <a:p>
            <a:endParaRPr lang="en-US" dirty="0"/>
          </a:p>
        </p:txBody>
      </p:sp>
      <p:sp>
        <p:nvSpPr>
          <p:cNvPr id="4" name="Slide Number Placeholder 3">
            <a:extLst>
              <a:ext uri="{FF2B5EF4-FFF2-40B4-BE49-F238E27FC236}">
                <a16:creationId xmlns:a16="http://schemas.microsoft.com/office/drawing/2014/main" id="{49B4D126-F7B6-4657-98AE-31485F1EF99F}"/>
              </a:ext>
            </a:extLst>
          </p:cNvPr>
          <p:cNvSpPr>
            <a:spLocks noGrp="1"/>
          </p:cNvSpPr>
          <p:nvPr>
            <p:ph type="sldNum" sz="quarter" idx="12"/>
          </p:nvPr>
        </p:nvSpPr>
        <p:spPr/>
        <p:txBody>
          <a:bodyPr/>
          <a:lstStyle/>
          <a:p>
            <a:fld id="{72070824-5C5D-4F85-AD03-1C4D02BF8C86}" type="slidenum">
              <a:rPr lang="en-US" smtClean="0"/>
              <a:t>16</a:t>
            </a:fld>
            <a:endParaRPr lang="en-US"/>
          </a:p>
        </p:txBody>
      </p:sp>
    </p:spTree>
    <p:extLst>
      <p:ext uri="{BB962C8B-B14F-4D97-AF65-F5344CB8AC3E}">
        <p14:creationId xmlns:p14="http://schemas.microsoft.com/office/powerpoint/2010/main" val="384005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096A-5964-4DF7-8E6A-774DCFFC1510}"/>
              </a:ext>
            </a:extLst>
          </p:cNvPr>
          <p:cNvSpPr>
            <a:spLocks noGrp="1"/>
          </p:cNvSpPr>
          <p:nvPr>
            <p:ph type="title"/>
          </p:nvPr>
        </p:nvSpPr>
        <p:spPr>
          <a:xfrm>
            <a:off x="483094" y="400635"/>
            <a:ext cx="10515600" cy="1325563"/>
          </a:xfrm>
        </p:spPr>
        <p:txBody>
          <a:bodyPr>
            <a:normAutofit/>
          </a:bodyPr>
          <a:lstStyle/>
          <a:p>
            <a:r>
              <a:rPr lang="en-US" sz="3600" b="1" dirty="0">
                <a:latin typeface="Bookman Old Style" panose="02050604050505020204" pitchFamily="18" charset="0"/>
              </a:rPr>
              <a:t>DISCUSSION</a:t>
            </a:r>
            <a:endParaRPr lang="en-US" sz="3600" dirty="0"/>
          </a:p>
        </p:txBody>
      </p:sp>
      <p:sp>
        <p:nvSpPr>
          <p:cNvPr id="5" name="Slide Number Placeholder 4">
            <a:extLst>
              <a:ext uri="{FF2B5EF4-FFF2-40B4-BE49-F238E27FC236}">
                <a16:creationId xmlns:a16="http://schemas.microsoft.com/office/drawing/2014/main" id="{EECBF66D-C856-4319-97B8-95E63B01424D}"/>
              </a:ext>
            </a:extLst>
          </p:cNvPr>
          <p:cNvSpPr>
            <a:spLocks noGrp="1"/>
          </p:cNvSpPr>
          <p:nvPr>
            <p:ph type="sldNum" sz="quarter" idx="12"/>
          </p:nvPr>
        </p:nvSpPr>
        <p:spPr/>
        <p:txBody>
          <a:bodyPr/>
          <a:lstStyle/>
          <a:p>
            <a:fld id="{72070824-5C5D-4F85-AD03-1C4D02BF8C86}" type="slidenum">
              <a:rPr lang="en-US" smtClean="0"/>
              <a:t>17</a:t>
            </a:fld>
            <a:endParaRPr lang="en-US"/>
          </a:p>
        </p:txBody>
      </p:sp>
      <p:graphicFrame>
        <p:nvGraphicFramePr>
          <p:cNvPr id="3" name="Table 2">
            <a:extLst>
              <a:ext uri="{FF2B5EF4-FFF2-40B4-BE49-F238E27FC236}">
                <a16:creationId xmlns:a16="http://schemas.microsoft.com/office/drawing/2014/main" id="{F7A8D02D-06BA-4B3F-8A1D-0374539869AE}"/>
              </a:ext>
            </a:extLst>
          </p:cNvPr>
          <p:cNvGraphicFramePr>
            <a:graphicFrameLocks noGrp="1"/>
          </p:cNvGraphicFramePr>
          <p:nvPr>
            <p:extLst>
              <p:ext uri="{D42A27DB-BD31-4B8C-83A1-F6EECF244321}">
                <p14:modId xmlns:p14="http://schemas.microsoft.com/office/powerpoint/2010/main" val="2095157800"/>
              </p:ext>
            </p:extLst>
          </p:nvPr>
        </p:nvGraphicFramePr>
        <p:xfrm>
          <a:off x="1097280" y="1613746"/>
          <a:ext cx="10256520" cy="4502574"/>
        </p:xfrm>
        <a:graphic>
          <a:graphicData uri="http://schemas.openxmlformats.org/drawingml/2006/table">
            <a:tbl>
              <a:tblPr firstRow="1" bandRow="1">
                <a:tableStyleId>{5C22544A-7EE6-4342-B048-85BDC9FD1C3A}</a:tableStyleId>
              </a:tblPr>
              <a:tblGrid>
                <a:gridCol w="5105725">
                  <a:extLst>
                    <a:ext uri="{9D8B030D-6E8A-4147-A177-3AD203B41FA5}">
                      <a16:colId xmlns:a16="http://schemas.microsoft.com/office/drawing/2014/main" val="987791083"/>
                    </a:ext>
                  </a:extLst>
                </a:gridCol>
                <a:gridCol w="5150795">
                  <a:extLst>
                    <a:ext uri="{9D8B030D-6E8A-4147-A177-3AD203B41FA5}">
                      <a16:colId xmlns:a16="http://schemas.microsoft.com/office/drawing/2014/main" val="1056426795"/>
                    </a:ext>
                  </a:extLst>
                </a:gridCol>
              </a:tblGrid>
              <a:tr h="550566">
                <a:tc gridSpan="2">
                  <a:txBody>
                    <a:bodyPr/>
                    <a:lstStyle/>
                    <a:p>
                      <a:pPr algn="ctr"/>
                      <a:r>
                        <a:rPr lang="en-US" dirty="0">
                          <a:latin typeface="Bookman Old Style" panose="02050604050505020204" pitchFamily="18" charset="0"/>
                        </a:rPr>
                        <a:t>MODIFIED HINCHEY CLASSIFICATION BY SHER ET AL.</a:t>
                      </a:r>
                    </a:p>
                  </a:txBody>
                  <a:tcPr/>
                </a:tc>
                <a:tc hMerge="1">
                  <a:txBody>
                    <a:bodyPr/>
                    <a:lstStyle/>
                    <a:p>
                      <a:endParaRPr lang="en-US" dirty="0"/>
                    </a:p>
                  </a:txBody>
                  <a:tcPr/>
                </a:tc>
                <a:extLst>
                  <a:ext uri="{0D108BD9-81ED-4DB2-BD59-A6C34878D82A}">
                    <a16:rowId xmlns:a16="http://schemas.microsoft.com/office/drawing/2014/main" val="2903810599"/>
                  </a:ext>
                </a:extLst>
              </a:tr>
              <a:tr h="550566">
                <a:tc>
                  <a:txBody>
                    <a:bodyPr/>
                    <a:lstStyle/>
                    <a:p>
                      <a:pPr algn="ctr"/>
                      <a:r>
                        <a:rPr lang="en-US" dirty="0">
                          <a:latin typeface="Bookman Old Style" panose="02050604050505020204" pitchFamily="18" charset="0"/>
                        </a:rPr>
                        <a:t>I</a:t>
                      </a:r>
                    </a:p>
                  </a:txBody>
                  <a:tcPr/>
                </a:tc>
                <a:tc>
                  <a:txBody>
                    <a:bodyPr/>
                    <a:lstStyle/>
                    <a:p>
                      <a:pPr algn="ctr"/>
                      <a:r>
                        <a:rPr lang="en-US" dirty="0">
                          <a:latin typeface="Bookman Old Style" panose="02050604050505020204" pitchFamily="18" charset="0"/>
                        </a:rPr>
                        <a:t>PERICOLIC ABSCESS</a:t>
                      </a:r>
                    </a:p>
                  </a:txBody>
                  <a:tcPr/>
                </a:tc>
                <a:extLst>
                  <a:ext uri="{0D108BD9-81ED-4DB2-BD59-A6C34878D82A}">
                    <a16:rowId xmlns:a16="http://schemas.microsoft.com/office/drawing/2014/main" val="781934751"/>
                  </a:ext>
                </a:extLst>
              </a:tr>
              <a:tr h="950292">
                <a:tc>
                  <a:txBody>
                    <a:bodyPr/>
                    <a:lstStyle/>
                    <a:p>
                      <a:pPr algn="ctr"/>
                      <a:r>
                        <a:rPr lang="en-US" dirty="0">
                          <a:latin typeface="Bookman Old Style" panose="02050604050505020204" pitchFamily="18" charset="0"/>
                        </a:rPr>
                        <a:t>IIA</a:t>
                      </a:r>
                    </a:p>
                  </a:txBody>
                  <a:tcPr/>
                </a:tc>
                <a:tc>
                  <a:txBody>
                    <a:bodyPr/>
                    <a:lstStyle/>
                    <a:p>
                      <a:pPr algn="ctr"/>
                      <a:r>
                        <a:rPr lang="en-US" dirty="0">
                          <a:latin typeface="Bookman Old Style" panose="02050604050505020204" pitchFamily="18" charset="0"/>
                        </a:rPr>
                        <a:t>DISTANT ABSCESS AMENABLE TO PERCUTANEOUS DRAINAGE</a:t>
                      </a:r>
                    </a:p>
                  </a:txBody>
                  <a:tcPr/>
                </a:tc>
                <a:extLst>
                  <a:ext uri="{0D108BD9-81ED-4DB2-BD59-A6C34878D82A}">
                    <a16:rowId xmlns:a16="http://schemas.microsoft.com/office/drawing/2014/main" val="3547084873"/>
                  </a:ext>
                </a:extLst>
              </a:tr>
              <a:tr h="950292">
                <a:tc>
                  <a:txBody>
                    <a:bodyPr/>
                    <a:lstStyle/>
                    <a:p>
                      <a:pPr algn="ctr"/>
                      <a:r>
                        <a:rPr lang="en-US" dirty="0">
                          <a:latin typeface="Bookman Old Style" panose="02050604050505020204" pitchFamily="18" charset="0"/>
                        </a:rPr>
                        <a:t>IIB</a:t>
                      </a:r>
                    </a:p>
                  </a:txBody>
                  <a:tcPr/>
                </a:tc>
                <a:tc>
                  <a:txBody>
                    <a:bodyPr/>
                    <a:lstStyle/>
                    <a:p>
                      <a:pPr algn="ctr"/>
                      <a:r>
                        <a:rPr lang="en-US" dirty="0">
                          <a:latin typeface="Bookman Old Style" panose="02050604050505020204" pitchFamily="18" charset="0"/>
                        </a:rPr>
                        <a:t>COMPLEX ABSCESS ASSOCIATED WITH FISTULA</a:t>
                      </a:r>
                    </a:p>
                  </a:txBody>
                  <a:tcPr/>
                </a:tc>
                <a:extLst>
                  <a:ext uri="{0D108BD9-81ED-4DB2-BD59-A6C34878D82A}">
                    <a16:rowId xmlns:a16="http://schemas.microsoft.com/office/drawing/2014/main" val="1634040108"/>
                  </a:ext>
                </a:extLst>
              </a:tr>
              <a:tr h="950292">
                <a:tc>
                  <a:txBody>
                    <a:bodyPr/>
                    <a:lstStyle/>
                    <a:p>
                      <a:pPr algn="ctr"/>
                      <a:r>
                        <a:rPr lang="en-US" dirty="0">
                          <a:latin typeface="Bookman Old Style" panose="02050604050505020204" pitchFamily="18" charset="0"/>
                        </a:rPr>
                        <a:t>III</a:t>
                      </a:r>
                    </a:p>
                  </a:txBody>
                  <a:tcPr/>
                </a:tc>
                <a:tc>
                  <a:txBody>
                    <a:bodyPr/>
                    <a:lstStyle/>
                    <a:p>
                      <a:pPr algn="ctr"/>
                      <a:r>
                        <a:rPr lang="en-US" dirty="0">
                          <a:latin typeface="Bookman Old Style" panose="02050604050505020204" pitchFamily="18" charset="0"/>
                        </a:rPr>
                        <a:t>GENERALIZED PURULENT PERITONITIS</a:t>
                      </a:r>
                    </a:p>
                  </a:txBody>
                  <a:tcPr/>
                </a:tc>
                <a:extLst>
                  <a:ext uri="{0D108BD9-81ED-4DB2-BD59-A6C34878D82A}">
                    <a16:rowId xmlns:a16="http://schemas.microsoft.com/office/drawing/2014/main" val="3000083000"/>
                  </a:ext>
                </a:extLst>
              </a:tr>
              <a:tr h="550566">
                <a:tc>
                  <a:txBody>
                    <a:bodyPr/>
                    <a:lstStyle/>
                    <a:p>
                      <a:pPr algn="ctr"/>
                      <a:r>
                        <a:rPr lang="en-US" dirty="0">
                          <a:latin typeface="Bookman Old Style" panose="02050604050505020204" pitchFamily="18" charset="0"/>
                        </a:rPr>
                        <a:t>IV</a:t>
                      </a:r>
                    </a:p>
                  </a:txBody>
                  <a:tcPr/>
                </a:tc>
                <a:tc>
                  <a:txBody>
                    <a:bodyPr/>
                    <a:lstStyle/>
                    <a:p>
                      <a:pPr algn="ctr"/>
                      <a:r>
                        <a:rPr lang="en-US" dirty="0">
                          <a:latin typeface="Bookman Old Style" panose="02050604050505020204" pitchFamily="18" charset="0"/>
                        </a:rPr>
                        <a:t>FECAL PERITONITIS</a:t>
                      </a:r>
                    </a:p>
                  </a:txBody>
                  <a:tcPr/>
                </a:tc>
                <a:extLst>
                  <a:ext uri="{0D108BD9-81ED-4DB2-BD59-A6C34878D82A}">
                    <a16:rowId xmlns:a16="http://schemas.microsoft.com/office/drawing/2014/main" val="3654318527"/>
                  </a:ext>
                </a:extLst>
              </a:tr>
            </a:tbl>
          </a:graphicData>
        </a:graphic>
      </p:graphicFrame>
    </p:spTree>
    <p:extLst>
      <p:ext uri="{BB962C8B-B14F-4D97-AF65-F5344CB8AC3E}">
        <p14:creationId xmlns:p14="http://schemas.microsoft.com/office/powerpoint/2010/main" val="198702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3E49-C88B-4BA3-840D-C743234E8586}"/>
              </a:ext>
            </a:extLst>
          </p:cNvPr>
          <p:cNvSpPr>
            <a:spLocks noGrp="1"/>
          </p:cNvSpPr>
          <p:nvPr>
            <p:ph type="title"/>
          </p:nvPr>
        </p:nvSpPr>
        <p:spPr>
          <a:xfrm>
            <a:off x="474216" y="320675"/>
            <a:ext cx="10515600" cy="1325563"/>
          </a:xfrm>
        </p:spPr>
        <p:txBody>
          <a:bodyPr>
            <a:normAutofit/>
          </a:bodyPr>
          <a:lstStyle/>
          <a:p>
            <a:r>
              <a:rPr lang="en-US" sz="3600" b="1" dirty="0">
                <a:latin typeface="Bookman Old Style" panose="02050604050505020204" pitchFamily="18" charset="0"/>
              </a:rPr>
              <a:t>DISCUSSION</a:t>
            </a:r>
            <a:endParaRPr lang="en-US" sz="3600" dirty="0"/>
          </a:p>
        </p:txBody>
      </p:sp>
      <p:sp>
        <p:nvSpPr>
          <p:cNvPr id="4" name="Slide Number Placeholder 3">
            <a:extLst>
              <a:ext uri="{FF2B5EF4-FFF2-40B4-BE49-F238E27FC236}">
                <a16:creationId xmlns:a16="http://schemas.microsoft.com/office/drawing/2014/main" id="{B2DB9975-26E4-44C2-8222-C75892D382A4}"/>
              </a:ext>
            </a:extLst>
          </p:cNvPr>
          <p:cNvSpPr>
            <a:spLocks noGrp="1"/>
          </p:cNvSpPr>
          <p:nvPr>
            <p:ph type="sldNum" sz="quarter" idx="12"/>
          </p:nvPr>
        </p:nvSpPr>
        <p:spPr/>
        <p:txBody>
          <a:bodyPr/>
          <a:lstStyle/>
          <a:p>
            <a:fld id="{72070824-5C5D-4F85-AD03-1C4D02BF8C86}" type="slidenum">
              <a:rPr lang="en-US" smtClean="0"/>
              <a:t>18</a:t>
            </a:fld>
            <a:endParaRPr lang="en-US"/>
          </a:p>
        </p:txBody>
      </p:sp>
      <p:pic>
        <p:nvPicPr>
          <p:cNvPr id="8" name="Content Placeholder 7">
            <a:extLst>
              <a:ext uri="{FF2B5EF4-FFF2-40B4-BE49-F238E27FC236}">
                <a16:creationId xmlns:a16="http://schemas.microsoft.com/office/drawing/2014/main" id="{2BB3F872-EC9F-4951-AE10-ABCDE7C8E1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204"/>
          <a:stretch/>
        </p:blipFill>
        <p:spPr>
          <a:xfrm>
            <a:off x="691466" y="1426527"/>
            <a:ext cx="10956037" cy="474360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DFB50BDA-1564-46D2-BA05-4303E68BEAAF}"/>
              </a:ext>
            </a:extLst>
          </p:cNvPr>
          <p:cNvSpPr txBox="1"/>
          <p:nvPr/>
        </p:nvSpPr>
        <p:spPr>
          <a:xfrm>
            <a:off x="7634795" y="3213556"/>
            <a:ext cx="375424" cy="584775"/>
          </a:xfrm>
          <a:prstGeom prst="rect">
            <a:avLst/>
          </a:prstGeom>
          <a:noFill/>
        </p:spPr>
        <p:txBody>
          <a:bodyPr wrap="none" rtlCol="0">
            <a:spAutoFit/>
          </a:bodyPr>
          <a:lstStyle/>
          <a:p>
            <a:r>
              <a:rPr lang="en-US" sz="3200" b="1" dirty="0"/>
              <a:t>?</a:t>
            </a:r>
          </a:p>
        </p:txBody>
      </p:sp>
    </p:spTree>
    <p:extLst>
      <p:ext uri="{BB962C8B-B14F-4D97-AF65-F5344CB8AC3E}">
        <p14:creationId xmlns:p14="http://schemas.microsoft.com/office/powerpoint/2010/main" val="230913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61CE-A02C-4C18-9E95-164951DD07C1}"/>
              </a:ext>
            </a:extLst>
          </p:cNvPr>
          <p:cNvSpPr>
            <a:spLocks noGrp="1"/>
          </p:cNvSpPr>
          <p:nvPr>
            <p:ph type="title"/>
          </p:nvPr>
        </p:nvSpPr>
        <p:spPr>
          <a:xfrm>
            <a:off x="483094" y="320675"/>
            <a:ext cx="10515600" cy="1325563"/>
          </a:xfrm>
        </p:spPr>
        <p:txBody>
          <a:bodyPr>
            <a:normAutofit/>
          </a:bodyPr>
          <a:lstStyle/>
          <a:p>
            <a:r>
              <a:rPr lang="en-US" sz="3600" b="1" dirty="0">
                <a:latin typeface="Bookman Old Style" panose="02050604050505020204" pitchFamily="18" charset="0"/>
              </a:rPr>
              <a:t>DISCUSSION</a:t>
            </a:r>
          </a:p>
        </p:txBody>
      </p:sp>
      <p:sp>
        <p:nvSpPr>
          <p:cNvPr id="3" name="Content Placeholder 2">
            <a:extLst>
              <a:ext uri="{FF2B5EF4-FFF2-40B4-BE49-F238E27FC236}">
                <a16:creationId xmlns:a16="http://schemas.microsoft.com/office/drawing/2014/main" id="{BB2FD45F-3051-43FA-BA4E-14DEB93BF0D6}"/>
              </a:ext>
            </a:extLst>
          </p:cNvPr>
          <p:cNvSpPr>
            <a:spLocks noGrp="1"/>
          </p:cNvSpPr>
          <p:nvPr>
            <p:ph idx="1"/>
          </p:nvPr>
        </p:nvSpPr>
        <p:spPr>
          <a:xfrm>
            <a:off x="483094" y="2005012"/>
            <a:ext cx="10515600" cy="4351338"/>
          </a:xfrm>
        </p:spPr>
        <p:txBody>
          <a:bodyPr>
            <a:normAutofit/>
          </a:bodyPr>
          <a:lstStyle/>
          <a:p>
            <a:r>
              <a:rPr lang="en-US" sz="2400" dirty="0">
                <a:latin typeface="Bookman Old Style" panose="02050604050505020204" pitchFamily="18" charset="0"/>
              </a:rPr>
              <a:t>As described in the above image there are no clear cut guidelines as to best manage a case of sigmoid diverticular perforation.</a:t>
            </a:r>
          </a:p>
          <a:p>
            <a:r>
              <a:rPr lang="en-US" sz="2400" dirty="0">
                <a:latin typeface="Bookman Old Style" panose="02050604050505020204" pitchFamily="18" charset="0"/>
              </a:rPr>
              <a:t>Conventional treatment protocol requires the patient to </a:t>
            </a:r>
            <a:r>
              <a:rPr lang="en-US" sz="2400" dirty="0" err="1">
                <a:latin typeface="Bookman Old Style" panose="02050604050505020204" pitchFamily="18" charset="0"/>
              </a:rPr>
              <a:t>undergoe</a:t>
            </a:r>
            <a:r>
              <a:rPr lang="en-US" sz="2400" dirty="0">
                <a:latin typeface="Bookman Old Style" panose="02050604050505020204" pitchFamily="18" charset="0"/>
              </a:rPr>
              <a:t> two to three laparotomies thus subjecting the patient to associated morbidity and mortality.</a:t>
            </a:r>
          </a:p>
          <a:p>
            <a:r>
              <a:rPr lang="en-US" sz="2400" dirty="0">
                <a:latin typeface="Bookman Old Style" panose="02050604050505020204" pitchFamily="18" charset="0"/>
              </a:rPr>
              <a:t>In our case we improvised thus reducing the number of laparotomies to one .</a:t>
            </a:r>
          </a:p>
        </p:txBody>
      </p:sp>
      <p:sp>
        <p:nvSpPr>
          <p:cNvPr id="4" name="Slide Number Placeholder 3">
            <a:extLst>
              <a:ext uri="{FF2B5EF4-FFF2-40B4-BE49-F238E27FC236}">
                <a16:creationId xmlns:a16="http://schemas.microsoft.com/office/drawing/2014/main" id="{DCBCCC9A-2CAC-4A72-8CD2-336A41451F4D}"/>
              </a:ext>
            </a:extLst>
          </p:cNvPr>
          <p:cNvSpPr>
            <a:spLocks noGrp="1"/>
          </p:cNvSpPr>
          <p:nvPr>
            <p:ph type="sldNum" sz="quarter" idx="12"/>
          </p:nvPr>
        </p:nvSpPr>
        <p:spPr/>
        <p:txBody>
          <a:bodyPr/>
          <a:lstStyle/>
          <a:p>
            <a:fld id="{72070824-5C5D-4F85-AD03-1C4D02BF8C86}" type="slidenum">
              <a:rPr lang="en-US" smtClean="0"/>
              <a:t>19</a:t>
            </a:fld>
            <a:endParaRPr lang="en-US"/>
          </a:p>
        </p:txBody>
      </p:sp>
    </p:spTree>
    <p:extLst>
      <p:ext uri="{BB962C8B-B14F-4D97-AF65-F5344CB8AC3E}">
        <p14:creationId xmlns:p14="http://schemas.microsoft.com/office/powerpoint/2010/main" val="369967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050" y="98795"/>
            <a:ext cx="10515600" cy="1325563"/>
          </a:xfrm>
        </p:spPr>
        <p:txBody>
          <a:bodyPr>
            <a:normAutofit/>
          </a:bodyPr>
          <a:lstStyle/>
          <a:p>
            <a:pPr algn="l"/>
            <a:r>
              <a:rPr lang="en-US" sz="3600" b="1" dirty="0">
                <a:latin typeface="Bookman Old Style" panose="02050604050505020204" pitchFamily="18" charset="0"/>
              </a:rPr>
              <a:t>CASE REPORT - HISTORY</a:t>
            </a:r>
          </a:p>
        </p:txBody>
      </p:sp>
      <p:sp>
        <p:nvSpPr>
          <p:cNvPr id="2" name="Slide Number Placeholder 1"/>
          <p:cNvSpPr>
            <a:spLocks noGrp="1"/>
          </p:cNvSpPr>
          <p:nvPr>
            <p:ph type="sldNum" sz="quarter" idx="12"/>
          </p:nvPr>
        </p:nvSpPr>
        <p:spPr>
          <a:xfrm>
            <a:off x="9281606" y="6492874"/>
            <a:ext cx="2743200" cy="365125"/>
          </a:xfrm>
        </p:spPr>
        <p:txBody>
          <a:bodyPr/>
          <a:lstStyle/>
          <a:p>
            <a:fld id="{BD9F8040-3D20-4D8E-A3ED-2DD57F489095}" type="slidenum">
              <a:rPr lang="en-GB" smtClean="0"/>
              <a:t>2</a:t>
            </a:fld>
            <a:endParaRPr lang="en-GB" dirty="0"/>
          </a:p>
        </p:txBody>
      </p:sp>
      <p:sp>
        <p:nvSpPr>
          <p:cNvPr id="10" name="Rectangle 9">
            <a:extLst>
              <a:ext uri="{FF2B5EF4-FFF2-40B4-BE49-F238E27FC236}">
                <a16:creationId xmlns:a16="http://schemas.microsoft.com/office/drawing/2014/main" id="{BD80224B-3963-44E8-9495-0F833C43A22B}"/>
              </a:ext>
            </a:extLst>
          </p:cNvPr>
          <p:cNvSpPr/>
          <p:nvPr/>
        </p:nvSpPr>
        <p:spPr>
          <a:xfrm>
            <a:off x="341050" y="1117888"/>
            <a:ext cx="11222166" cy="556966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Bookman Old Style" panose="02050604050505020204" pitchFamily="18" charset="0"/>
              </a:rPr>
              <a:t>A 45 years old female came with chief complaint of</a:t>
            </a:r>
          </a:p>
          <a:p>
            <a:pPr marL="800100" lvl="1" indent="-342900">
              <a:lnSpc>
                <a:spcPct val="150000"/>
              </a:lnSpc>
              <a:buFont typeface="Arial" panose="020B0604020202020204" pitchFamily="34" charset="0"/>
              <a:buChar char="•"/>
            </a:pPr>
            <a:r>
              <a:rPr lang="en-US" sz="2400" dirty="0">
                <a:latin typeface="Bookman Old Style" panose="02050604050505020204" pitchFamily="18" charset="0"/>
              </a:rPr>
              <a:t>Pain in the left lower abdomen since 7 days.</a:t>
            </a:r>
          </a:p>
          <a:p>
            <a:pPr marL="800100" lvl="1" indent="-342900">
              <a:lnSpc>
                <a:spcPct val="150000"/>
              </a:lnSpc>
              <a:buFont typeface="Arial" panose="020B0604020202020204" pitchFamily="34" charset="0"/>
              <a:buChar char="•"/>
            </a:pPr>
            <a:r>
              <a:rPr lang="en-US" sz="2400" dirty="0">
                <a:latin typeface="Bookman Old Style" panose="02050604050505020204" pitchFamily="18" charset="0"/>
              </a:rPr>
              <a:t>Loose stools since 3 days.</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Pain was acute in onset and had increased in intensity over the 7 days.</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Associated with loose stools , 5-6 episodes/day , watery in consistency, containing mucous and not blood stained.</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No history of </a:t>
            </a:r>
          </a:p>
          <a:p>
            <a:pPr marL="800100" lvl="1" indent="-342900">
              <a:lnSpc>
                <a:spcPct val="110000"/>
              </a:lnSpc>
              <a:buFont typeface="Arial" panose="020B0604020202020204" pitchFamily="34" charset="0"/>
              <a:buChar char="•"/>
            </a:pPr>
            <a:r>
              <a:rPr lang="en-US" sz="2400" dirty="0">
                <a:latin typeface="Bookman Old Style" panose="02050604050505020204" pitchFamily="18" charset="0"/>
              </a:rPr>
              <a:t>Altered bowel </a:t>
            </a:r>
            <a:r>
              <a:rPr lang="en-US" sz="2400" dirty="0" err="1">
                <a:latin typeface="Bookman Old Style" panose="02050604050505020204" pitchFamily="18" charset="0"/>
              </a:rPr>
              <a:t>habbits</a:t>
            </a:r>
            <a:endParaRPr lang="en-US" sz="2400" dirty="0">
              <a:latin typeface="Bookman Old Style" panose="02050604050505020204" pitchFamily="18" charset="0"/>
            </a:endParaRPr>
          </a:p>
          <a:p>
            <a:pPr marL="800100" lvl="1" indent="-342900">
              <a:lnSpc>
                <a:spcPct val="110000"/>
              </a:lnSpc>
              <a:buFont typeface="Arial" panose="020B0604020202020204" pitchFamily="34" charset="0"/>
              <a:buChar char="•"/>
            </a:pPr>
            <a:r>
              <a:rPr lang="en-US" sz="2400" dirty="0">
                <a:latin typeface="Bookman Old Style" panose="02050604050505020204" pitchFamily="18" charset="0"/>
              </a:rPr>
              <a:t>Nausea</a:t>
            </a:r>
          </a:p>
          <a:p>
            <a:pPr marL="800100" lvl="1" indent="-342900">
              <a:lnSpc>
                <a:spcPct val="110000"/>
              </a:lnSpc>
              <a:buFont typeface="Arial" panose="020B0604020202020204" pitchFamily="34" charset="0"/>
              <a:buChar char="•"/>
            </a:pPr>
            <a:r>
              <a:rPr lang="en-US" sz="2400" dirty="0">
                <a:latin typeface="Bookman Old Style" panose="02050604050505020204" pitchFamily="18" charset="0"/>
              </a:rPr>
              <a:t>Vomiting</a:t>
            </a:r>
          </a:p>
          <a:p>
            <a:pPr marL="800100" lvl="1" indent="-342900">
              <a:lnSpc>
                <a:spcPct val="110000"/>
              </a:lnSpc>
              <a:buFont typeface="Arial" panose="020B0604020202020204" pitchFamily="34" charset="0"/>
              <a:buChar char="•"/>
            </a:pPr>
            <a:r>
              <a:rPr lang="en-US" sz="2400" dirty="0">
                <a:latin typeface="Bookman Old Style" panose="02050604050505020204" pitchFamily="18" charset="0"/>
              </a:rPr>
              <a:t>Fever</a:t>
            </a:r>
          </a:p>
        </p:txBody>
      </p:sp>
    </p:spTree>
    <p:extLst>
      <p:ext uri="{BB962C8B-B14F-4D97-AF65-F5344CB8AC3E}">
        <p14:creationId xmlns:p14="http://schemas.microsoft.com/office/powerpoint/2010/main" val="347008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0B74-2186-49FF-BCE3-9B0353FA1B98}"/>
              </a:ext>
            </a:extLst>
          </p:cNvPr>
          <p:cNvSpPr>
            <a:spLocks noGrp="1"/>
          </p:cNvSpPr>
          <p:nvPr>
            <p:ph type="title"/>
          </p:nvPr>
        </p:nvSpPr>
        <p:spPr>
          <a:xfrm>
            <a:off x="403194" y="320675"/>
            <a:ext cx="10515600" cy="1325563"/>
          </a:xfrm>
        </p:spPr>
        <p:txBody>
          <a:bodyPr>
            <a:normAutofit/>
          </a:bodyPr>
          <a:lstStyle/>
          <a:p>
            <a:r>
              <a:rPr lang="en-US" sz="3600" b="1" dirty="0">
                <a:latin typeface="Bookman Old Style" panose="02050604050505020204" pitchFamily="18" charset="0"/>
              </a:rPr>
              <a:t>CONCLUSION</a:t>
            </a:r>
          </a:p>
        </p:txBody>
      </p:sp>
      <p:sp>
        <p:nvSpPr>
          <p:cNvPr id="3" name="Content Placeholder 2">
            <a:extLst>
              <a:ext uri="{FF2B5EF4-FFF2-40B4-BE49-F238E27FC236}">
                <a16:creationId xmlns:a16="http://schemas.microsoft.com/office/drawing/2014/main" id="{504511AE-D5BF-469A-8368-D8DEC6761DA5}"/>
              </a:ext>
            </a:extLst>
          </p:cNvPr>
          <p:cNvSpPr>
            <a:spLocks noGrp="1"/>
          </p:cNvSpPr>
          <p:nvPr>
            <p:ph idx="1"/>
          </p:nvPr>
        </p:nvSpPr>
        <p:spPr>
          <a:xfrm>
            <a:off x="403194" y="2893920"/>
            <a:ext cx="10515600" cy="4351338"/>
          </a:xfrm>
        </p:spPr>
        <p:txBody>
          <a:bodyPr/>
          <a:lstStyle/>
          <a:p>
            <a:r>
              <a:rPr lang="en-US" sz="2400" dirty="0">
                <a:latin typeface="Bookman Old Style" panose="02050604050505020204" pitchFamily="18" charset="0"/>
              </a:rPr>
              <a:t>The treatment of complicated diverticular disease is diverse and subjective to the stage of presentation.</a:t>
            </a:r>
          </a:p>
          <a:p>
            <a:r>
              <a:rPr lang="en-US" sz="2400" dirty="0">
                <a:latin typeface="Bookman Old Style" panose="02050604050505020204" pitchFamily="18" charset="0"/>
              </a:rPr>
              <a:t>Thus management needs to be tailored to reduce the morbidity associated with conventional principles of management.</a:t>
            </a:r>
          </a:p>
          <a:p>
            <a:pPr marL="0" indent="0">
              <a:buNone/>
            </a:pPr>
            <a:endParaRPr lang="en-US" sz="2400" dirty="0">
              <a:latin typeface="Bookman Old Style" panose="02050604050505020204" pitchFamily="18" charset="0"/>
            </a:endParaRPr>
          </a:p>
          <a:p>
            <a:endParaRPr lang="en-US" dirty="0"/>
          </a:p>
        </p:txBody>
      </p:sp>
      <p:sp>
        <p:nvSpPr>
          <p:cNvPr id="4" name="Slide Number Placeholder 3">
            <a:extLst>
              <a:ext uri="{FF2B5EF4-FFF2-40B4-BE49-F238E27FC236}">
                <a16:creationId xmlns:a16="http://schemas.microsoft.com/office/drawing/2014/main" id="{9CF652EE-0AE6-4866-9242-68845AEAB3CD}"/>
              </a:ext>
            </a:extLst>
          </p:cNvPr>
          <p:cNvSpPr>
            <a:spLocks noGrp="1"/>
          </p:cNvSpPr>
          <p:nvPr>
            <p:ph type="sldNum" sz="quarter" idx="12"/>
          </p:nvPr>
        </p:nvSpPr>
        <p:spPr/>
        <p:txBody>
          <a:bodyPr/>
          <a:lstStyle/>
          <a:p>
            <a:fld id="{72070824-5C5D-4F85-AD03-1C4D02BF8C86}" type="slidenum">
              <a:rPr lang="en-US" smtClean="0"/>
              <a:t>20</a:t>
            </a:fld>
            <a:endParaRPr lang="en-US"/>
          </a:p>
        </p:txBody>
      </p:sp>
    </p:spTree>
    <p:extLst>
      <p:ext uri="{BB962C8B-B14F-4D97-AF65-F5344CB8AC3E}">
        <p14:creationId xmlns:p14="http://schemas.microsoft.com/office/powerpoint/2010/main" val="311490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2BD90-0AD1-44CC-8B5A-7F10DCB0E37A}"/>
              </a:ext>
            </a:extLst>
          </p:cNvPr>
          <p:cNvSpPr>
            <a:spLocks noGrp="1"/>
          </p:cNvSpPr>
          <p:nvPr>
            <p:ph idx="1"/>
          </p:nvPr>
        </p:nvSpPr>
        <p:spPr>
          <a:xfrm>
            <a:off x="3232064" y="2377440"/>
            <a:ext cx="10515600" cy="4351338"/>
          </a:xfrm>
        </p:spPr>
        <p:txBody>
          <a:bodyPr>
            <a:normAutofit/>
          </a:bodyPr>
          <a:lstStyle/>
          <a:p>
            <a:pPr marL="0" indent="0">
              <a:buNone/>
            </a:pPr>
            <a:r>
              <a:rPr lang="en-US" sz="5400" b="1" dirty="0">
                <a:latin typeface="Bookman Old Style" panose="02050604050505020204" pitchFamily="18" charset="0"/>
              </a:rPr>
              <a:t>THANK YOU</a:t>
            </a:r>
          </a:p>
        </p:txBody>
      </p:sp>
      <p:sp>
        <p:nvSpPr>
          <p:cNvPr id="2" name="Slide Number Placeholder 1">
            <a:extLst>
              <a:ext uri="{FF2B5EF4-FFF2-40B4-BE49-F238E27FC236}">
                <a16:creationId xmlns:a16="http://schemas.microsoft.com/office/drawing/2014/main" id="{0C019524-C3FE-47ED-9F41-4CD0D534B5CB}"/>
              </a:ext>
            </a:extLst>
          </p:cNvPr>
          <p:cNvSpPr>
            <a:spLocks noGrp="1"/>
          </p:cNvSpPr>
          <p:nvPr>
            <p:ph type="sldNum" sz="quarter" idx="12"/>
          </p:nvPr>
        </p:nvSpPr>
        <p:spPr/>
        <p:txBody>
          <a:bodyPr/>
          <a:lstStyle/>
          <a:p>
            <a:fld id="{72070824-5C5D-4F85-AD03-1C4D02BF8C86}" type="slidenum">
              <a:rPr lang="en-US" smtClean="0"/>
              <a:t>21</a:t>
            </a:fld>
            <a:endParaRPr lang="en-US"/>
          </a:p>
        </p:txBody>
      </p:sp>
    </p:spTree>
    <p:extLst>
      <p:ext uri="{BB962C8B-B14F-4D97-AF65-F5344CB8AC3E}">
        <p14:creationId xmlns:p14="http://schemas.microsoft.com/office/powerpoint/2010/main" val="320536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912B-133C-40AD-AE26-6E44F9F3441F}"/>
              </a:ext>
            </a:extLst>
          </p:cNvPr>
          <p:cNvSpPr>
            <a:spLocks noGrp="1"/>
          </p:cNvSpPr>
          <p:nvPr>
            <p:ph type="title"/>
          </p:nvPr>
        </p:nvSpPr>
        <p:spPr>
          <a:xfrm>
            <a:off x="421640" y="320675"/>
            <a:ext cx="10515600" cy="1325563"/>
          </a:xfrm>
        </p:spPr>
        <p:txBody>
          <a:bodyPr>
            <a:normAutofit/>
          </a:bodyPr>
          <a:lstStyle/>
          <a:p>
            <a:r>
              <a:rPr lang="en-US" sz="3600" b="1" dirty="0">
                <a:latin typeface="Bookman Old Style" panose="02050604050505020204" pitchFamily="18" charset="0"/>
              </a:rPr>
              <a:t>CASE REPORT - HISTORY</a:t>
            </a:r>
            <a:endParaRPr lang="en-US" sz="3600" dirty="0"/>
          </a:p>
        </p:txBody>
      </p:sp>
      <p:sp>
        <p:nvSpPr>
          <p:cNvPr id="3" name="Content Placeholder 2">
            <a:extLst>
              <a:ext uri="{FF2B5EF4-FFF2-40B4-BE49-F238E27FC236}">
                <a16:creationId xmlns:a16="http://schemas.microsoft.com/office/drawing/2014/main" id="{11BE7D71-E50D-4120-8CA5-0B2ADC5E5142}"/>
              </a:ext>
            </a:extLst>
          </p:cNvPr>
          <p:cNvSpPr>
            <a:spLocks noGrp="1"/>
          </p:cNvSpPr>
          <p:nvPr>
            <p:ph sz="half" idx="1"/>
          </p:nvPr>
        </p:nvSpPr>
        <p:spPr>
          <a:xfrm>
            <a:off x="504202" y="1825625"/>
            <a:ext cx="10515600" cy="4351338"/>
          </a:xfrm>
        </p:spPr>
        <p:txBody>
          <a:bodyPr>
            <a:normAutofit/>
          </a:bodyPr>
          <a:lstStyle/>
          <a:p>
            <a:pPr>
              <a:lnSpc>
                <a:spcPct val="150000"/>
              </a:lnSpc>
            </a:pPr>
            <a:r>
              <a:rPr lang="en-US" sz="2400" dirty="0">
                <a:latin typeface="Bookman Old Style" panose="02050604050505020204" pitchFamily="18" charset="0"/>
              </a:rPr>
              <a:t>No associated co-morbidities.</a:t>
            </a:r>
          </a:p>
          <a:p>
            <a:pPr>
              <a:lnSpc>
                <a:spcPct val="150000"/>
              </a:lnSpc>
            </a:pPr>
            <a:r>
              <a:rPr lang="en-US" sz="2400" dirty="0">
                <a:latin typeface="Bookman Old Style" panose="02050604050505020204" pitchFamily="18" charset="0"/>
              </a:rPr>
              <a:t>No history of any surgeries in the past.</a:t>
            </a:r>
          </a:p>
          <a:p>
            <a:pPr>
              <a:lnSpc>
                <a:spcPct val="150000"/>
              </a:lnSpc>
            </a:pPr>
            <a:r>
              <a:rPr lang="en-US" sz="2400" dirty="0">
                <a:latin typeface="Bookman Old Style" panose="02050604050505020204" pitchFamily="18" charset="0"/>
              </a:rPr>
              <a:t>H/O similar complaints 6 months ago for which she received conservative management.</a:t>
            </a:r>
          </a:p>
          <a:p>
            <a:pPr>
              <a:lnSpc>
                <a:spcPct val="150000"/>
              </a:lnSpc>
            </a:pPr>
            <a:r>
              <a:rPr lang="en-US" sz="2400" dirty="0">
                <a:latin typeface="Bookman Old Style" panose="02050604050505020204" pitchFamily="18" charset="0"/>
              </a:rPr>
              <a:t>No associated Menstrual or </a:t>
            </a:r>
            <a:r>
              <a:rPr lang="en-US" sz="2400" dirty="0" err="1">
                <a:latin typeface="Bookman Old Style" panose="02050604050505020204" pitchFamily="18" charset="0"/>
              </a:rPr>
              <a:t>gynaecological</a:t>
            </a:r>
            <a:r>
              <a:rPr lang="en-US" sz="2400" dirty="0">
                <a:latin typeface="Bookman Old Style" panose="02050604050505020204" pitchFamily="18" charset="0"/>
              </a:rPr>
              <a:t> complaints.</a:t>
            </a:r>
          </a:p>
          <a:p>
            <a:pPr>
              <a:lnSpc>
                <a:spcPct val="150000"/>
              </a:lnSpc>
            </a:pPr>
            <a:endParaRPr lang="en-US" sz="3200" dirty="0">
              <a:latin typeface="Bookman Old Style" panose="02050604050505020204" pitchFamily="18" charset="0"/>
            </a:endParaRPr>
          </a:p>
          <a:p>
            <a:endParaRPr lang="en-US" dirty="0"/>
          </a:p>
        </p:txBody>
      </p:sp>
      <p:sp>
        <p:nvSpPr>
          <p:cNvPr id="5" name="Slide Number Placeholder 4">
            <a:extLst>
              <a:ext uri="{FF2B5EF4-FFF2-40B4-BE49-F238E27FC236}">
                <a16:creationId xmlns:a16="http://schemas.microsoft.com/office/drawing/2014/main" id="{C5BF02AA-FF77-4154-99F1-CCADCE13E3DA}"/>
              </a:ext>
            </a:extLst>
          </p:cNvPr>
          <p:cNvSpPr>
            <a:spLocks noGrp="1"/>
          </p:cNvSpPr>
          <p:nvPr>
            <p:ph type="sldNum" sz="quarter" idx="12"/>
          </p:nvPr>
        </p:nvSpPr>
        <p:spPr/>
        <p:txBody>
          <a:bodyPr/>
          <a:lstStyle/>
          <a:p>
            <a:fld id="{72070824-5C5D-4F85-AD03-1C4D02BF8C86}" type="slidenum">
              <a:rPr lang="en-US" smtClean="0"/>
              <a:t>3</a:t>
            </a:fld>
            <a:endParaRPr lang="en-US"/>
          </a:p>
        </p:txBody>
      </p:sp>
    </p:spTree>
    <p:extLst>
      <p:ext uri="{BB962C8B-B14F-4D97-AF65-F5344CB8AC3E}">
        <p14:creationId xmlns:p14="http://schemas.microsoft.com/office/powerpoint/2010/main" val="143831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10515600" cy="1325563"/>
          </a:xfrm>
        </p:spPr>
        <p:txBody>
          <a:bodyPr>
            <a:normAutofit/>
          </a:bodyPr>
          <a:lstStyle/>
          <a:p>
            <a:pPr algn="l"/>
            <a:r>
              <a:rPr lang="en-US" sz="3600" b="1" dirty="0">
                <a:latin typeface="Bookman Old Style" panose="02050604050505020204" pitchFamily="18" charset="0"/>
              </a:rPr>
              <a:t>CASE REPORT – EXAMINATION</a:t>
            </a:r>
          </a:p>
        </p:txBody>
      </p:sp>
      <p:sp>
        <p:nvSpPr>
          <p:cNvPr id="4" name="Slide Number Placeholder 3"/>
          <p:cNvSpPr>
            <a:spLocks noGrp="1"/>
          </p:cNvSpPr>
          <p:nvPr>
            <p:ph type="sldNum" sz="quarter" idx="12"/>
          </p:nvPr>
        </p:nvSpPr>
        <p:spPr/>
        <p:txBody>
          <a:bodyPr/>
          <a:lstStyle/>
          <a:p>
            <a:fld id="{BD9F8040-3D20-4D8E-A3ED-2DD57F489095}" type="slidenum">
              <a:rPr lang="en-GB" smtClean="0"/>
              <a:t>4</a:t>
            </a:fld>
            <a:endParaRPr lang="en-GB"/>
          </a:p>
        </p:txBody>
      </p:sp>
      <p:sp>
        <p:nvSpPr>
          <p:cNvPr id="9" name="Content Placeholder 8">
            <a:extLst>
              <a:ext uri="{FF2B5EF4-FFF2-40B4-BE49-F238E27FC236}">
                <a16:creationId xmlns:a16="http://schemas.microsoft.com/office/drawing/2014/main" id="{DB685742-CBD8-4AC7-9D5F-68D844BA0341}"/>
              </a:ext>
            </a:extLst>
          </p:cNvPr>
          <p:cNvSpPr>
            <a:spLocks noGrp="1"/>
          </p:cNvSpPr>
          <p:nvPr>
            <p:ph sz="half" idx="1"/>
          </p:nvPr>
        </p:nvSpPr>
        <p:spPr>
          <a:xfrm>
            <a:off x="716280" y="1690688"/>
            <a:ext cx="10454640" cy="4351338"/>
          </a:xfrm>
        </p:spPr>
        <p:txBody>
          <a:bodyPr/>
          <a:lstStyle/>
          <a:p>
            <a:r>
              <a:rPr lang="en-US" sz="2400" dirty="0">
                <a:latin typeface="Bookman Old Style" panose="02050604050505020204" pitchFamily="18" charset="0"/>
              </a:rPr>
              <a:t>Patient was vitally stable..</a:t>
            </a:r>
            <a:endParaRPr lang="en-US" sz="2400" u="sng" dirty="0">
              <a:latin typeface="Bookman Old Style" panose="02050604050505020204" pitchFamily="18" charset="0"/>
            </a:endParaRPr>
          </a:p>
          <a:p>
            <a:r>
              <a:rPr lang="en-US" sz="2400" dirty="0">
                <a:latin typeface="Bookman Old Style" panose="02050604050505020204" pitchFamily="18" charset="0"/>
              </a:rPr>
              <a:t>BMI : 38 Kg/m</a:t>
            </a:r>
            <a:r>
              <a:rPr lang="en-US" sz="2400" baseline="30000" dirty="0">
                <a:latin typeface="Bookman Old Style" panose="02050604050505020204" pitchFamily="18" charset="0"/>
              </a:rPr>
              <a:t>2</a:t>
            </a:r>
          </a:p>
          <a:p>
            <a:r>
              <a:rPr lang="en-US" sz="2400" u="sng" dirty="0">
                <a:latin typeface="Bookman Old Style" panose="02050604050505020204" pitchFamily="18" charset="0"/>
              </a:rPr>
              <a:t>P/A :</a:t>
            </a:r>
          </a:p>
          <a:p>
            <a:pPr lvl="1"/>
            <a:r>
              <a:rPr lang="en-US" dirty="0">
                <a:latin typeface="Bookman Old Style" panose="02050604050505020204" pitchFamily="18" charset="0"/>
              </a:rPr>
              <a:t>Tenderness + in Left Iliac Fossa and Periumbilical region.</a:t>
            </a:r>
          </a:p>
          <a:p>
            <a:pPr lvl="1"/>
            <a:r>
              <a:rPr lang="en-US" dirty="0">
                <a:latin typeface="Bookman Old Style" panose="02050604050505020204" pitchFamily="18" charset="0"/>
              </a:rPr>
              <a:t>Localized guarding in Left iliac fossa.</a:t>
            </a:r>
          </a:p>
          <a:p>
            <a:pPr lvl="1"/>
            <a:r>
              <a:rPr lang="en-US" dirty="0">
                <a:latin typeface="Bookman Old Style" panose="02050604050505020204" pitchFamily="18" charset="0"/>
              </a:rPr>
              <a:t>No rigidity.</a:t>
            </a:r>
          </a:p>
          <a:p>
            <a:pPr lvl="1"/>
            <a:r>
              <a:rPr lang="en-US" dirty="0">
                <a:latin typeface="Bookman Old Style" panose="02050604050505020204" pitchFamily="18" charset="0"/>
              </a:rPr>
              <a:t>No palpable lump.</a:t>
            </a:r>
          </a:p>
          <a:p>
            <a:pPr lvl="1"/>
            <a:r>
              <a:rPr lang="en-US" dirty="0">
                <a:latin typeface="Bookman Old Style" panose="02050604050505020204" pitchFamily="18" charset="0"/>
              </a:rPr>
              <a:t>No organomegaly.</a:t>
            </a:r>
          </a:p>
          <a:p>
            <a:pPr lvl="1"/>
            <a:r>
              <a:rPr lang="en-US" dirty="0">
                <a:latin typeface="Bookman Old Style" panose="02050604050505020204" pitchFamily="18" charset="0"/>
              </a:rPr>
              <a:t>Bowel sounds : Sluggish </a:t>
            </a:r>
          </a:p>
          <a:p>
            <a:endParaRPr lang="en-US" dirty="0"/>
          </a:p>
        </p:txBody>
      </p:sp>
    </p:spTree>
    <p:extLst>
      <p:ext uri="{BB962C8B-B14F-4D97-AF65-F5344CB8AC3E}">
        <p14:creationId xmlns:p14="http://schemas.microsoft.com/office/powerpoint/2010/main" val="116965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11" y="365432"/>
            <a:ext cx="10515600" cy="1325563"/>
          </a:xfrm>
        </p:spPr>
        <p:txBody>
          <a:bodyPr>
            <a:normAutofit/>
          </a:bodyPr>
          <a:lstStyle/>
          <a:p>
            <a:r>
              <a:rPr lang="en-US" sz="4000" b="1" dirty="0">
                <a:latin typeface="Bookman Old Style" panose="02050604050505020204" pitchFamily="18" charset="0"/>
              </a:rPr>
              <a:t>CASE REPORT – MANAGEMENT</a:t>
            </a:r>
          </a:p>
        </p:txBody>
      </p:sp>
      <p:sp>
        <p:nvSpPr>
          <p:cNvPr id="3" name="Content Placeholder 2"/>
          <p:cNvSpPr>
            <a:spLocks noGrp="1"/>
          </p:cNvSpPr>
          <p:nvPr>
            <p:ph idx="1"/>
          </p:nvPr>
        </p:nvSpPr>
        <p:spPr>
          <a:xfrm>
            <a:off x="692311" y="1827520"/>
            <a:ext cx="10515600" cy="5030480"/>
          </a:xfrm>
        </p:spPr>
        <p:txBody>
          <a:bodyPr>
            <a:normAutofit/>
          </a:bodyPr>
          <a:lstStyle/>
          <a:p>
            <a:r>
              <a:rPr lang="en-US" sz="2400" dirty="0">
                <a:latin typeface="Bookman Old Style" panose="02050604050505020204" pitchFamily="18" charset="0"/>
              </a:rPr>
              <a:t>Routine hematological and biochemical Investigations were within normal limits.</a:t>
            </a:r>
          </a:p>
          <a:p>
            <a:endParaRPr lang="en-US" sz="2400" dirty="0">
              <a:latin typeface="Bookman Old Style" panose="02050604050505020204" pitchFamily="18" charset="0"/>
            </a:endParaRPr>
          </a:p>
          <a:p>
            <a:r>
              <a:rPr lang="en-US" sz="2400" dirty="0">
                <a:latin typeface="Bookman Old Style" panose="02050604050505020204" pitchFamily="18" charset="0"/>
              </a:rPr>
              <a:t>USG ( Abdomen and Pelvis ) – Sluggish to absent peristalsis in the visualized bowel loops with free fluid collection in both iliac fossae.</a:t>
            </a:r>
          </a:p>
          <a:p>
            <a:endParaRPr lang="en-US" sz="2400" dirty="0">
              <a:latin typeface="Bookman Old Style" panose="02050604050505020204" pitchFamily="18" charset="0"/>
            </a:endParaRPr>
          </a:p>
          <a:p>
            <a:r>
              <a:rPr lang="en-US" sz="2400" dirty="0">
                <a:latin typeface="Bookman Old Style" panose="02050604050505020204" pitchFamily="18" charset="0"/>
              </a:rPr>
              <a:t>CECT ( A+P ) s/o :</a:t>
            </a:r>
          </a:p>
          <a:p>
            <a:pPr lvl="1"/>
            <a:r>
              <a:rPr lang="en-US" dirty="0">
                <a:latin typeface="Bookman Old Style" panose="02050604050505020204" pitchFamily="18" charset="0"/>
              </a:rPr>
              <a:t>Diverticular disease involving sigmoid colon with evidence of wall thickening , fat stranding of pericolic fat and streak of intramural air s/o diverticular perforation.</a:t>
            </a:r>
          </a:p>
          <a:p>
            <a:pPr lvl="1"/>
            <a:r>
              <a:rPr lang="en-US" dirty="0">
                <a:latin typeface="Bookman Old Style" panose="02050604050505020204" pitchFamily="18" charset="0"/>
              </a:rPr>
              <a:t>Free fluid in pelvis and paracolic gutters.</a:t>
            </a:r>
          </a:p>
          <a:p>
            <a:pPr marL="457200" lvl="1" indent="0">
              <a:buNone/>
            </a:pPr>
            <a:endParaRPr lang="en-US" dirty="0">
              <a:latin typeface="Bookman Old Style" panose="02050604050505020204" pitchFamily="18" charset="0"/>
            </a:endParaRPr>
          </a:p>
          <a:p>
            <a:pPr lvl="1"/>
            <a:endParaRPr lang="en-US" sz="2000" dirty="0"/>
          </a:p>
        </p:txBody>
      </p:sp>
      <p:sp>
        <p:nvSpPr>
          <p:cNvPr id="4" name="Slide Number Placeholder 3">
            <a:extLst>
              <a:ext uri="{FF2B5EF4-FFF2-40B4-BE49-F238E27FC236}">
                <a16:creationId xmlns:a16="http://schemas.microsoft.com/office/drawing/2014/main" id="{5783BDCD-B730-46BF-B349-3C8A704A3DB6}"/>
              </a:ext>
            </a:extLst>
          </p:cNvPr>
          <p:cNvSpPr>
            <a:spLocks noGrp="1"/>
          </p:cNvSpPr>
          <p:nvPr>
            <p:ph type="sldNum" sz="quarter" idx="12"/>
          </p:nvPr>
        </p:nvSpPr>
        <p:spPr/>
        <p:txBody>
          <a:bodyPr/>
          <a:lstStyle/>
          <a:p>
            <a:fld id="{72070824-5C5D-4F85-AD03-1C4D02BF8C86}" type="slidenum">
              <a:rPr lang="en-US" smtClean="0"/>
              <a:t>5</a:t>
            </a:fld>
            <a:endParaRPr lang="en-US"/>
          </a:p>
        </p:txBody>
      </p:sp>
    </p:spTree>
    <p:extLst>
      <p:ext uri="{BB962C8B-B14F-4D97-AF65-F5344CB8AC3E}">
        <p14:creationId xmlns:p14="http://schemas.microsoft.com/office/powerpoint/2010/main" val="333696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06E5-E77E-4D08-BBF2-31D1BCA9649E}"/>
              </a:ext>
            </a:extLst>
          </p:cNvPr>
          <p:cNvSpPr>
            <a:spLocks noGrp="1"/>
          </p:cNvSpPr>
          <p:nvPr>
            <p:ph type="title"/>
          </p:nvPr>
        </p:nvSpPr>
        <p:spPr/>
        <p:txBody>
          <a:bodyPr/>
          <a:lstStyle/>
          <a:p>
            <a:r>
              <a:rPr lang="en-US" dirty="0"/>
              <a:t> </a:t>
            </a:r>
          </a:p>
        </p:txBody>
      </p:sp>
      <p:sp>
        <p:nvSpPr>
          <p:cNvPr id="19" name="TextBox 18">
            <a:extLst>
              <a:ext uri="{FF2B5EF4-FFF2-40B4-BE49-F238E27FC236}">
                <a16:creationId xmlns:a16="http://schemas.microsoft.com/office/drawing/2014/main" id="{5F612C68-0AC8-4F16-A596-E1EED2D16988}"/>
              </a:ext>
            </a:extLst>
          </p:cNvPr>
          <p:cNvSpPr txBox="1"/>
          <p:nvPr/>
        </p:nvSpPr>
        <p:spPr>
          <a:xfrm>
            <a:off x="477380" y="5892581"/>
            <a:ext cx="5033194" cy="646331"/>
          </a:xfrm>
          <a:prstGeom prst="rect">
            <a:avLst/>
          </a:prstGeom>
          <a:noFill/>
          <a:ln w="28575">
            <a:solidFill>
              <a:schemeClr val="tx1"/>
            </a:solidFill>
            <a:prstDash val="solid"/>
          </a:ln>
        </p:spPr>
        <p:txBody>
          <a:bodyPr wrap="square" rtlCol="0">
            <a:spAutoFit/>
          </a:bodyPr>
          <a:lstStyle/>
          <a:p>
            <a:pPr algn="ctr"/>
            <a:r>
              <a:rPr lang="en-US" b="1" dirty="0">
                <a:latin typeface="Bookman Old Style" panose="02050604050505020204" pitchFamily="18" charset="0"/>
              </a:rPr>
              <a:t>CECT FILM DEPICTING DIVERTICULITIS OF SIGMOID COLON</a:t>
            </a:r>
          </a:p>
        </p:txBody>
      </p:sp>
      <p:pic>
        <p:nvPicPr>
          <p:cNvPr id="23" name="Content Placeholder 8">
            <a:extLst>
              <a:ext uri="{FF2B5EF4-FFF2-40B4-BE49-F238E27FC236}">
                <a16:creationId xmlns:a16="http://schemas.microsoft.com/office/drawing/2014/main" id="{288C725C-EAE0-4EB5-B844-EB89D7CF3CA0}"/>
              </a:ext>
            </a:extLst>
          </p:cNvPr>
          <p:cNvPicPr>
            <a:picLocks noGrp="1" noChangeAspect="1"/>
          </p:cNvPicPr>
          <p:nvPr>
            <p:ph idx="1"/>
          </p:nvPr>
        </p:nvPicPr>
        <p:blipFill>
          <a:blip r:embed="rId2"/>
          <a:stretch>
            <a:fillRect/>
          </a:stretch>
        </p:blipFill>
        <p:spPr>
          <a:xfrm>
            <a:off x="419319" y="679042"/>
            <a:ext cx="5235757" cy="4887257"/>
          </a:xfrm>
          <a:prstGeom prst="rect">
            <a:avLst/>
          </a:prstGeom>
          <a:ln w="88900" cap="sq" cmpd="thickThin">
            <a:solidFill>
              <a:srgbClr val="000000"/>
            </a:solidFill>
            <a:prstDash val="solid"/>
            <a:miter lim="800000"/>
          </a:ln>
          <a:effectLst>
            <a:innerShdw blurRad="76200">
              <a:srgbClr val="000000"/>
            </a:innerShdw>
          </a:effectLst>
        </p:spPr>
      </p:pic>
      <p:cxnSp>
        <p:nvCxnSpPr>
          <p:cNvPr id="25" name="Straight Arrow Connector 24">
            <a:extLst>
              <a:ext uri="{FF2B5EF4-FFF2-40B4-BE49-F238E27FC236}">
                <a16:creationId xmlns:a16="http://schemas.microsoft.com/office/drawing/2014/main" id="{75EA9F4E-F37E-42F8-826F-9B41BCDF7599}"/>
              </a:ext>
            </a:extLst>
          </p:cNvPr>
          <p:cNvCxnSpPr/>
          <p:nvPr/>
        </p:nvCxnSpPr>
        <p:spPr>
          <a:xfrm>
            <a:off x="3426781" y="3311371"/>
            <a:ext cx="2669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1ABE5B-D7B2-4DC6-9671-653B60679976}"/>
              </a:ext>
            </a:extLst>
          </p:cNvPr>
          <p:cNvSpPr txBox="1"/>
          <p:nvPr/>
        </p:nvSpPr>
        <p:spPr>
          <a:xfrm>
            <a:off x="6247335" y="2834317"/>
            <a:ext cx="4514206" cy="1477328"/>
          </a:xfrm>
          <a:prstGeom prst="rect">
            <a:avLst/>
          </a:prstGeom>
          <a:noFill/>
          <a:ln w="28575">
            <a:solidFill>
              <a:schemeClr val="tx1"/>
            </a:solidFill>
            <a:prstDash val="sysDash"/>
          </a:ln>
        </p:spPr>
        <p:txBody>
          <a:bodyPr wrap="square" rtlCol="0">
            <a:spAutoFit/>
          </a:bodyPr>
          <a:lstStyle/>
          <a:p>
            <a:pPr algn="ctr"/>
            <a:r>
              <a:rPr lang="en-US" b="1" dirty="0">
                <a:latin typeface="Bookman Old Style" panose="02050604050505020204" pitchFamily="18" charset="0"/>
              </a:rPr>
              <a:t>MULTIPLE DIVERTICULI INVOLVING THE SIGMOID COLON WITH AIR FOCII WITHIN</a:t>
            </a:r>
          </a:p>
          <a:p>
            <a:pPr algn="ctr"/>
            <a:r>
              <a:rPr lang="en-US" b="1" dirty="0">
                <a:latin typeface="Bookman Old Style" panose="02050604050505020204" pitchFamily="18" charset="0"/>
              </a:rPr>
              <a:t>ASSOCIATED WITH SURROUNDING FAT STRANDING</a:t>
            </a:r>
          </a:p>
        </p:txBody>
      </p:sp>
      <p:sp>
        <p:nvSpPr>
          <p:cNvPr id="3" name="Slide Number Placeholder 2">
            <a:extLst>
              <a:ext uri="{FF2B5EF4-FFF2-40B4-BE49-F238E27FC236}">
                <a16:creationId xmlns:a16="http://schemas.microsoft.com/office/drawing/2014/main" id="{D1BFFB4B-058B-4724-89D0-247430986B41}"/>
              </a:ext>
            </a:extLst>
          </p:cNvPr>
          <p:cNvSpPr>
            <a:spLocks noGrp="1"/>
          </p:cNvSpPr>
          <p:nvPr>
            <p:ph type="sldNum" sz="quarter" idx="12"/>
          </p:nvPr>
        </p:nvSpPr>
        <p:spPr/>
        <p:txBody>
          <a:bodyPr/>
          <a:lstStyle/>
          <a:p>
            <a:fld id="{72070824-5C5D-4F85-AD03-1C4D02BF8C86}" type="slidenum">
              <a:rPr lang="en-US" smtClean="0"/>
              <a:t>6</a:t>
            </a:fld>
            <a:endParaRPr lang="en-US"/>
          </a:p>
        </p:txBody>
      </p:sp>
    </p:spTree>
    <p:extLst>
      <p:ext uri="{BB962C8B-B14F-4D97-AF65-F5344CB8AC3E}">
        <p14:creationId xmlns:p14="http://schemas.microsoft.com/office/powerpoint/2010/main" val="325598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9F8040-3D20-4D8E-A3ED-2DD57F489095}" type="slidenum">
              <a:rPr lang="en-GB" smtClean="0"/>
              <a:t>7</a:t>
            </a:fld>
            <a:endParaRPr lang="en-GB"/>
          </a:p>
        </p:txBody>
      </p:sp>
      <p:sp>
        <p:nvSpPr>
          <p:cNvPr id="18" name="TextBox 17">
            <a:extLst>
              <a:ext uri="{FF2B5EF4-FFF2-40B4-BE49-F238E27FC236}">
                <a16:creationId xmlns:a16="http://schemas.microsoft.com/office/drawing/2014/main" id="{38605557-2749-4502-86B1-2F1A1449BA26}"/>
              </a:ext>
            </a:extLst>
          </p:cNvPr>
          <p:cNvSpPr txBox="1"/>
          <p:nvPr/>
        </p:nvSpPr>
        <p:spPr>
          <a:xfrm>
            <a:off x="6498355" y="1148579"/>
            <a:ext cx="5257800" cy="646331"/>
          </a:xfrm>
          <a:prstGeom prst="rect">
            <a:avLst/>
          </a:prstGeom>
          <a:noFill/>
          <a:ln w="28575">
            <a:solidFill>
              <a:schemeClr val="tx1"/>
            </a:solidFill>
            <a:prstDash val="solid"/>
          </a:ln>
        </p:spPr>
        <p:txBody>
          <a:bodyPr wrap="square" rtlCol="0">
            <a:spAutoFit/>
          </a:bodyPr>
          <a:lstStyle/>
          <a:p>
            <a:pPr algn="ctr"/>
            <a:r>
              <a:rPr lang="en-US" b="1" dirty="0">
                <a:latin typeface="Bookman Old Style" panose="02050604050505020204" pitchFamily="18" charset="0"/>
              </a:rPr>
              <a:t>INTRA-OPERATIVE FINDINGS ON EXPLORATORY LAPAROTOMY</a:t>
            </a:r>
          </a:p>
        </p:txBody>
      </p:sp>
      <p:pic>
        <p:nvPicPr>
          <p:cNvPr id="21" name="Content Placeholder 20">
            <a:extLst>
              <a:ext uri="{FF2B5EF4-FFF2-40B4-BE49-F238E27FC236}">
                <a16:creationId xmlns:a16="http://schemas.microsoft.com/office/drawing/2014/main" id="{CA81061A-7820-407C-8EAD-E9B741657419}"/>
              </a:ext>
            </a:extLst>
          </p:cNvPr>
          <p:cNvPicPr>
            <a:picLocks noGrp="1" noChangeAspect="1"/>
          </p:cNvPicPr>
          <p:nvPr>
            <p:ph idx="1"/>
          </p:nvPr>
        </p:nvPicPr>
        <p:blipFill rotWithShape="1">
          <a:blip r:embed="rId2"/>
          <a:srcRect l="27520" t="23152" r="1580" b="8103"/>
          <a:stretch/>
        </p:blipFill>
        <p:spPr>
          <a:xfrm>
            <a:off x="370116" y="1011808"/>
            <a:ext cx="4878540" cy="5216525"/>
          </a:xfrm>
          <a:prstGeom prst="rect">
            <a:avLst/>
          </a:prstGeom>
          <a:ln w="88900" cap="sq" cmpd="thickThin">
            <a:solidFill>
              <a:srgbClr val="000000"/>
            </a:solidFill>
            <a:prstDash val="solid"/>
            <a:miter lim="800000"/>
          </a:ln>
          <a:effectLst>
            <a:innerShdw blurRad="76200">
              <a:srgbClr val="000000"/>
            </a:innerShdw>
          </a:effectLst>
        </p:spPr>
      </p:pic>
      <p:sp>
        <p:nvSpPr>
          <p:cNvPr id="24" name="TextBox 23">
            <a:extLst>
              <a:ext uri="{FF2B5EF4-FFF2-40B4-BE49-F238E27FC236}">
                <a16:creationId xmlns:a16="http://schemas.microsoft.com/office/drawing/2014/main" id="{AA9A0DFE-B1D8-44DB-8A21-B48E0F84CEF1}"/>
              </a:ext>
            </a:extLst>
          </p:cNvPr>
          <p:cNvSpPr txBox="1"/>
          <p:nvPr/>
        </p:nvSpPr>
        <p:spPr>
          <a:xfrm>
            <a:off x="6819919" y="4260372"/>
            <a:ext cx="4614672" cy="923330"/>
          </a:xfrm>
          <a:prstGeom prst="rect">
            <a:avLst/>
          </a:prstGeom>
          <a:noFill/>
          <a:ln w="28575">
            <a:solidFill>
              <a:schemeClr val="tx1"/>
            </a:solidFill>
            <a:prstDash val="sysDash"/>
          </a:ln>
        </p:spPr>
        <p:txBody>
          <a:bodyPr wrap="square" rtlCol="0">
            <a:spAutoFit/>
          </a:bodyPr>
          <a:lstStyle/>
          <a:p>
            <a:pPr algn="ctr"/>
            <a:r>
              <a:rPr lang="en-US" b="1" dirty="0">
                <a:latin typeface="Bookman Old Style" panose="02050604050505020204" pitchFamily="18" charset="0"/>
              </a:rPr>
              <a:t>SITE OF PERFORATION WITH ADHERANT JEJUNUM AND </a:t>
            </a:r>
          </a:p>
          <a:p>
            <a:pPr algn="ctr"/>
            <a:r>
              <a:rPr lang="en-US" b="1" dirty="0">
                <a:latin typeface="Bookman Old Style" panose="02050604050505020204" pitchFamily="18" charset="0"/>
              </a:rPr>
              <a:t>SEALING OFF WITH OMENTUM</a:t>
            </a:r>
          </a:p>
        </p:txBody>
      </p:sp>
      <p:sp>
        <p:nvSpPr>
          <p:cNvPr id="2" name="Arrow: Right 1">
            <a:extLst>
              <a:ext uri="{FF2B5EF4-FFF2-40B4-BE49-F238E27FC236}">
                <a16:creationId xmlns:a16="http://schemas.microsoft.com/office/drawing/2014/main" id="{090DDBDA-19D0-48CB-95CA-23CFD2DC2CE7}"/>
              </a:ext>
            </a:extLst>
          </p:cNvPr>
          <p:cNvSpPr/>
          <p:nvPr/>
        </p:nvSpPr>
        <p:spPr>
          <a:xfrm>
            <a:off x="3293616" y="4509856"/>
            <a:ext cx="3417902" cy="23969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05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26" y="240838"/>
            <a:ext cx="12442054" cy="1325563"/>
          </a:xfrm>
        </p:spPr>
        <p:txBody>
          <a:bodyPr>
            <a:normAutofit/>
          </a:bodyPr>
          <a:lstStyle/>
          <a:p>
            <a:r>
              <a:rPr lang="en-US" sz="3600" b="1" dirty="0">
                <a:latin typeface="Bookman Old Style" panose="02050604050505020204" pitchFamily="18" charset="0"/>
              </a:rPr>
              <a:t>CASE REPORT – OPERATIVE MANAGEMENT</a:t>
            </a:r>
          </a:p>
        </p:txBody>
      </p:sp>
      <p:sp>
        <p:nvSpPr>
          <p:cNvPr id="3" name="Content Placeholder 2"/>
          <p:cNvSpPr>
            <a:spLocks noGrp="1"/>
          </p:cNvSpPr>
          <p:nvPr>
            <p:ph idx="1"/>
          </p:nvPr>
        </p:nvSpPr>
        <p:spPr>
          <a:xfrm>
            <a:off x="284826" y="2295787"/>
            <a:ext cx="11404600" cy="5058377"/>
          </a:xfrm>
        </p:spPr>
        <p:txBody>
          <a:bodyPr>
            <a:normAutofit/>
          </a:bodyPr>
          <a:lstStyle/>
          <a:p>
            <a:pPr>
              <a:lnSpc>
                <a:spcPct val="100000"/>
              </a:lnSpc>
            </a:pPr>
            <a:r>
              <a:rPr lang="en-US" sz="2400" dirty="0">
                <a:latin typeface="Bookman Old Style" panose="02050604050505020204" pitchFamily="18" charset="0"/>
              </a:rPr>
              <a:t>Diagnostic Laparoscopy was performed to evaluate the condition of abdomen.</a:t>
            </a:r>
          </a:p>
          <a:p>
            <a:pPr>
              <a:lnSpc>
                <a:spcPct val="100000"/>
              </a:lnSpc>
            </a:pPr>
            <a:r>
              <a:rPr lang="en-US" sz="2400" dirty="0">
                <a:latin typeface="Bookman Old Style" panose="02050604050505020204" pitchFamily="18" charset="0"/>
              </a:rPr>
              <a:t>Laparoscopy revealed a sealed off diverticular perforation in the sigmoid colon with adherent loops of small bowel with inflammation extending </a:t>
            </a:r>
            <a:r>
              <a:rPr lang="en-US" sz="2400" dirty="0" err="1">
                <a:latin typeface="Bookman Old Style" panose="02050604050505020204" pitchFamily="18" charset="0"/>
              </a:rPr>
              <a:t>upto</a:t>
            </a:r>
            <a:r>
              <a:rPr lang="en-US" sz="2400" dirty="0">
                <a:latin typeface="Bookman Old Style" panose="02050604050505020204" pitchFamily="18" charset="0"/>
              </a:rPr>
              <a:t> the descending colon.</a:t>
            </a:r>
          </a:p>
          <a:p>
            <a:pPr>
              <a:lnSpc>
                <a:spcPct val="100000"/>
              </a:lnSpc>
            </a:pPr>
            <a:r>
              <a:rPr lang="en-US" sz="2400" dirty="0">
                <a:latin typeface="Bookman Old Style" panose="02050604050505020204" pitchFamily="18" charset="0"/>
              </a:rPr>
              <a:t>300ml of peritoneal collection were aspirated.</a:t>
            </a:r>
          </a:p>
          <a:p>
            <a:endParaRPr lang="en-US" dirty="0"/>
          </a:p>
        </p:txBody>
      </p:sp>
      <p:sp>
        <p:nvSpPr>
          <p:cNvPr id="4" name="Slide Number Placeholder 3"/>
          <p:cNvSpPr>
            <a:spLocks noGrp="1"/>
          </p:cNvSpPr>
          <p:nvPr>
            <p:ph type="sldNum" sz="quarter" idx="12"/>
          </p:nvPr>
        </p:nvSpPr>
        <p:spPr/>
        <p:txBody>
          <a:bodyPr/>
          <a:lstStyle/>
          <a:p>
            <a:fld id="{BD9F8040-3D20-4D8E-A3ED-2DD57F489095}" type="slidenum">
              <a:rPr lang="en-GB" smtClean="0"/>
              <a:t>8</a:t>
            </a:fld>
            <a:endParaRPr lang="en-GB"/>
          </a:p>
        </p:txBody>
      </p:sp>
    </p:spTree>
    <p:extLst>
      <p:ext uri="{BB962C8B-B14F-4D97-AF65-F5344CB8AC3E}">
        <p14:creationId xmlns:p14="http://schemas.microsoft.com/office/powerpoint/2010/main" val="204714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72DB-660D-485F-8A7D-175FBE387FCC}"/>
              </a:ext>
            </a:extLst>
          </p:cNvPr>
          <p:cNvSpPr>
            <a:spLocks noGrp="1"/>
          </p:cNvSpPr>
          <p:nvPr>
            <p:ph type="title"/>
          </p:nvPr>
        </p:nvSpPr>
        <p:spPr>
          <a:xfrm>
            <a:off x="386080" y="365125"/>
            <a:ext cx="10967720" cy="1325563"/>
          </a:xfrm>
        </p:spPr>
        <p:txBody>
          <a:bodyPr>
            <a:normAutofit/>
          </a:bodyPr>
          <a:lstStyle/>
          <a:p>
            <a:r>
              <a:rPr lang="en-US" sz="3600" b="1" dirty="0">
                <a:latin typeface="Bookman Old Style" panose="02050604050505020204" pitchFamily="18" charset="0"/>
              </a:rPr>
              <a:t>CASE REPORT – OPERATIVE MANAGEMENT</a:t>
            </a:r>
            <a:endParaRPr lang="en-US" sz="3600" dirty="0"/>
          </a:p>
        </p:txBody>
      </p:sp>
      <p:sp>
        <p:nvSpPr>
          <p:cNvPr id="3" name="Content Placeholder 2">
            <a:extLst>
              <a:ext uri="{FF2B5EF4-FFF2-40B4-BE49-F238E27FC236}">
                <a16:creationId xmlns:a16="http://schemas.microsoft.com/office/drawing/2014/main" id="{98E1F42E-7164-4341-8125-10707BC065B2}"/>
              </a:ext>
            </a:extLst>
          </p:cNvPr>
          <p:cNvSpPr>
            <a:spLocks noGrp="1"/>
          </p:cNvSpPr>
          <p:nvPr>
            <p:ph idx="1"/>
          </p:nvPr>
        </p:nvSpPr>
        <p:spPr>
          <a:xfrm>
            <a:off x="612140" y="2187574"/>
            <a:ext cx="10515600" cy="4351338"/>
          </a:xfrm>
        </p:spPr>
        <p:txBody>
          <a:bodyPr/>
          <a:lstStyle/>
          <a:p>
            <a:pPr>
              <a:lnSpc>
                <a:spcPct val="100000"/>
              </a:lnSpc>
            </a:pPr>
            <a:r>
              <a:rPr lang="en-US" sz="2400" dirty="0">
                <a:latin typeface="Bookman Old Style" panose="02050604050505020204" pitchFamily="18" charset="0"/>
              </a:rPr>
              <a:t>A thorough peritoneal lavage was performed and a laparoscopy assisted diverting loop ileostomy was performed in the same sitting.</a:t>
            </a:r>
          </a:p>
          <a:p>
            <a:pPr>
              <a:lnSpc>
                <a:spcPct val="100000"/>
              </a:lnSpc>
            </a:pPr>
            <a:r>
              <a:rPr lang="en-US" sz="2400" dirty="0">
                <a:latin typeface="Bookman Old Style" panose="02050604050505020204" pitchFamily="18" charset="0"/>
              </a:rPr>
              <a:t>Close monitoring of patient was done.</a:t>
            </a:r>
          </a:p>
          <a:p>
            <a:pPr>
              <a:lnSpc>
                <a:spcPct val="100000"/>
              </a:lnSpc>
            </a:pPr>
            <a:r>
              <a:rPr lang="en-US" sz="2400" dirty="0">
                <a:latin typeface="Bookman Old Style" panose="02050604050505020204" pitchFamily="18" charset="0"/>
              </a:rPr>
              <a:t>Stoma was healthy and functioning well.</a:t>
            </a:r>
          </a:p>
          <a:p>
            <a:pPr>
              <a:lnSpc>
                <a:spcPct val="100000"/>
              </a:lnSpc>
            </a:pPr>
            <a:r>
              <a:rPr lang="en-US" sz="2400" dirty="0">
                <a:latin typeface="Bookman Old Style" panose="02050604050505020204" pitchFamily="18" charset="0"/>
              </a:rPr>
              <a:t>Patient showed improvement in general condition and was discharged and called for follow up after 6 weeks.</a:t>
            </a:r>
          </a:p>
          <a:p>
            <a:endParaRPr lang="en-US" dirty="0"/>
          </a:p>
        </p:txBody>
      </p:sp>
      <p:sp>
        <p:nvSpPr>
          <p:cNvPr id="4" name="Slide Number Placeholder 3">
            <a:extLst>
              <a:ext uri="{FF2B5EF4-FFF2-40B4-BE49-F238E27FC236}">
                <a16:creationId xmlns:a16="http://schemas.microsoft.com/office/drawing/2014/main" id="{F8DA8DA1-9DD4-41EB-9D51-89C1A8C1100D}"/>
              </a:ext>
            </a:extLst>
          </p:cNvPr>
          <p:cNvSpPr>
            <a:spLocks noGrp="1"/>
          </p:cNvSpPr>
          <p:nvPr>
            <p:ph type="sldNum" sz="quarter" idx="12"/>
          </p:nvPr>
        </p:nvSpPr>
        <p:spPr/>
        <p:txBody>
          <a:bodyPr/>
          <a:lstStyle/>
          <a:p>
            <a:fld id="{72070824-5C5D-4F85-AD03-1C4D02BF8C86}" type="slidenum">
              <a:rPr lang="en-US" smtClean="0"/>
              <a:t>9</a:t>
            </a:fld>
            <a:endParaRPr lang="en-US"/>
          </a:p>
        </p:txBody>
      </p:sp>
    </p:spTree>
    <p:extLst>
      <p:ext uri="{BB962C8B-B14F-4D97-AF65-F5344CB8AC3E}">
        <p14:creationId xmlns:p14="http://schemas.microsoft.com/office/powerpoint/2010/main" val="398665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934</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Bookman Old Style</vt:lpstr>
      <vt:lpstr>Calibri</vt:lpstr>
      <vt:lpstr>Calibri Light</vt:lpstr>
      <vt:lpstr>Office Theme</vt:lpstr>
      <vt:lpstr>MANAGEMENT OF A RARE CASE OF SIGMOID DIVERTICULAR PERFORATION – A MODERN TAKE</vt:lpstr>
      <vt:lpstr>CASE REPORT - HISTORY</vt:lpstr>
      <vt:lpstr>CASE REPORT - HISTORY</vt:lpstr>
      <vt:lpstr>CASE REPORT – EXAMINATION</vt:lpstr>
      <vt:lpstr>CASE REPORT – MANAGEMENT</vt:lpstr>
      <vt:lpstr> </vt:lpstr>
      <vt:lpstr>PowerPoint Presentation</vt:lpstr>
      <vt:lpstr>CASE REPORT – OPERATIVE MANAGEMENT</vt:lpstr>
      <vt:lpstr>CASE REPORT – OPERATIVE MANAGEMENT</vt:lpstr>
      <vt:lpstr>CASE REPORT – OPERATIVE MANAGEMENT</vt:lpstr>
      <vt:lpstr> </vt:lpstr>
      <vt:lpstr>CASE REPORT – OPERATIVE MANAGEMENT</vt:lpstr>
      <vt:lpstr>PowerPoint Presentation</vt:lpstr>
      <vt:lpstr>CASE REPORT- OPERATIVE MANAGEMENT</vt:lpstr>
      <vt:lpstr>CASE REPORT – OPERATIVE MANAGEMENT</vt:lpstr>
      <vt:lpstr>DISCUSSION</vt:lpstr>
      <vt:lpstr>DISCUSSION</vt:lpstr>
      <vt:lpstr>DISCUSSION</vt:lpstr>
      <vt:lpstr>DISCUSSION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RARE CASE OF SUPERIOR MESENTERIC ARTERY SYNDROME PRESNYTING WITH DUODENAL ILEUS</dc:title>
  <dc:creator>suryateja reddy</dc:creator>
  <cp:lastModifiedBy>suryateja reddy</cp:lastModifiedBy>
  <cp:revision>86</cp:revision>
  <dcterms:created xsi:type="dcterms:W3CDTF">2019-01-28T07:25:40Z</dcterms:created>
  <dcterms:modified xsi:type="dcterms:W3CDTF">2019-04-26T07:01:40Z</dcterms:modified>
</cp:coreProperties>
</file>