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58" r:id="rId5"/>
    <p:sldId id="263" r:id="rId6"/>
    <p:sldId id="264" r:id="rId7"/>
    <p:sldId id="265" r:id="rId8"/>
    <p:sldId id="266" r:id="rId9"/>
    <p:sldId id="267" r:id="rId10"/>
    <p:sldId id="268" r:id="rId11"/>
    <p:sldId id="259" r:id="rId12"/>
    <p:sldId id="260" r:id="rId13"/>
    <p:sldId id="270"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125" autoAdjust="0"/>
  </p:normalViewPr>
  <p:slideViewPr>
    <p:cSldViewPr snapToGrid="0">
      <p:cViewPr>
        <p:scale>
          <a:sx n="70" d="100"/>
          <a:sy n="70" d="100"/>
        </p:scale>
        <p:origin x="-744" y="-16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4/10/2019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pPr/>
              <a:t>4/10/2019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pPr/>
              <a:t>4/10/2019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pPr/>
              <a:t>4/10/2019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pPr/>
              <a:t>4/10/2019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pPr/>
              <a:t>4/10/2019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pPr/>
              <a:t>4/10/2019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pPr/>
              <a:t>4/10/2019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pPr/>
              <a:t>4/10/2019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pPr/>
              <a:t>4/10/2019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pPr/>
              <a:t>4/10/2019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pPr/>
              <a:t>4/10/2019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pPr/>
              <a:t>4/10/2019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pPr/>
              <a:t>4/10/2019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pPr/>
              <a:t>4/10/2019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pPr/>
              <a:t>4/10/2019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pPr/>
              <a:t>4/10/2019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pPr/>
              <a:t>4/10/2019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1310186"/>
            <a:ext cx="10295517" cy="1828800"/>
          </a:xfrm>
        </p:spPr>
        <p:txBody>
          <a:bodyPr/>
          <a:lstStyle/>
          <a:p>
            <a:r>
              <a:rPr lang="en-IN" dirty="0" smtClean="0"/>
              <a:t>Extended reverse sural artery </a:t>
            </a:r>
            <a:r>
              <a:rPr lang="en-IN" dirty="0" err="1" smtClean="0"/>
              <a:t>pedicled</a:t>
            </a:r>
            <a:r>
              <a:rPr lang="en-IN" dirty="0" smtClean="0"/>
              <a:t> flap</a:t>
            </a:r>
            <a:endParaRPr lang="en-IN" dirty="0"/>
          </a:p>
        </p:txBody>
      </p:sp>
      <p:sp>
        <p:nvSpPr>
          <p:cNvPr id="3" name="Subtitle 2"/>
          <p:cNvSpPr>
            <a:spLocks noGrp="1"/>
          </p:cNvSpPr>
          <p:nvPr>
            <p:ph type="subTitle" idx="1"/>
          </p:nvPr>
        </p:nvSpPr>
        <p:spPr>
          <a:xfrm>
            <a:off x="1154955" y="3220872"/>
            <a:ext cx="8825658" cy="2417928"/>
          </a:xfrm>
        </p:spPr>
        <p:txBody>
          <a:bodyPr>
            <a:normAutofit/>
          </a:bodyPr>
          <a:lstStyle/>
          <a:p>
            <a:r>
              <a:rPr lang="en-IN" dirty="0" smtClean="0"/>
              <a:t> </a:t>
            </a:r>
            <a:r>
              <a:rPr lang="en-IN" sz="2400" dirty="0" smtClean="0"/>
              <a:t>- a Versatile and reproducible option for coverage of ankle and foot defects</a:t>
            </a:r>
          </a:p>
          <a:p>
            <a:endParaRPr lang="en-IN" sz="2400" dirty="0" smtClean="0"/>
          </a:p>
          <a:p>
            <a:r>
              <a:rPr lang="en-IN" dirty="0" smtClean="0"/>
              <a:t>				 Presenter - Dr Ashish </a:t>
            </a:r>
            <a:r>
              <a:rPr lang="en-IN" dirty="0" err="1" smtClean="0"/>
              <a:t>Tyagi</a:t>
            </a:r>
            <a:endParaRPr lang="en-IN" dirty="0" smtClean="0"/>
          </a:p>
          <a:p>
            <a:r>
              <a:rPr lang="en-IN" dirty="0" smtClean="0"/>
              <a:t>			Under guidance of Dr </a:t>
            </a:r>
            <a:r>
              <a:rPr lang="en-IN" dirty="0" err="1" smtClean="0"/>
              <a:t>Bhushan</a:t>
            </a:r>
            <a:r>
              <a:rPr lang="en-IN" dirty="0" smtClean="0"/>
              <a:t> </a:t>
            </a:r>
            <a:r>
              <a:rPr lang="en-IN" dirty="0" err="1" smtClean="0"/>
              <a:t>Patil</a:t>
            </a:r>
            <a:endParaRPr lang="en-IN" dirty="0"/>
          </a:p>
        </p:txBody>
      </p:sp>
    </p:spTree>
    <p:extLst>
      <p:ext uri="{BB962C8B-B14F-4D97-AF65-F5344CB8AC3E}">
        <p14:creationId xmlns:p14="http://schemas.microsoft.com/office/powerpoint/2010/main" xmlns="" val="1199168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Another case : </a:t>
            </a:r>
            <a:r>
              <a:rPr lang="en-IN" sz="2800" dirty="0" smtClean="0"/>
              <a:t>Good Cosmetic Result</a:t>
            </a:r>
            <a:endParaRPr lang="en-IN" sz="2800" dirty="0"/>
          </a:p>
        </p:txBody>
      </p:sp>
      <p:pic>
        <p:nvPicPr>
          <p:cNvPr id="4" name="Content Placeholder 3"/>
          <p:cNvPicPr>
            <a:picLocks noGrp="1" noChangeAspect="1"/>
          </p:cNvPicPr>
          <p:nvPr>
            <p:ph idx="1"/>
          </p:nvPr>
        </p:nvPicPr>
        <p:blipFill>
          <a:blip r:embed="rId2"/>
          <a:stretch>
            <a:fillRect/>
          </a:stretch>
        </p:blipFill>
        <p:spPr>
          <a:xfrm>
            <a:off x="5005395" y="2528319"/>
            <a:ext cx="3900156" cy="3535865"/>
          </a:xfrm>
          <a:prstGeom prst="rect">
            <a:avLst/>
          </a:prstGeom>
        </p:spPr>
      </p:pic>
      <p:pic>
        <p:nvPicPr>
          <p:cNvPr id="6" name="Picture 5"/>
          <p:cNvPicPr>
            <a:picLocks noChangeAspect="1"/>
          </p:cNvPicPr>
          <p:nvPr/>
        </p:nvPicPr>
        <p:blipFill>
          <a:blip r:embed="rId3"/>
          <a:stretch>
            <a:fillRect/>
          </a:stretch>
        </p:blipFill>
        <p:spPr>
          <a:xfrm>
            <a:off x="8905551" y="1433014"/>
            <a:ext cx="2817877" cy="4991124"/>
          </a:xfrm>
          <a:prstGeom prst="rect">
            <a:avLst/>
          </a:prstGeom>
        </p:spPr>
      </p:pic>
      <p:pic>
        <p:nvPicPr>
          <p:cNvPr id="4098" name="Picture 2" descr="D:\desktop\RSA\Fig.1 Case 1 extent of the defecttill medial malleolu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54840" y="2528319"/>
            <a:ext cx="4527361" cy="32480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7641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Introduction : Ext RSA Flap.</a:t>
            </a:r>
            <a:endParaRPr lang="en-IN" dirty="0"/>
          </a:p>
        </p:txBody>
      </p:sp>
      <p:sp>
        <p:nvSpPr>
          <p:cNvPr id="3" name="Content Placeholder 2"/>
          <p:cNvSpPr>
            <a:spLocks noGrp="1"/>
          </p:cNvSpPr>
          <p:nvPr>
            <p:ph idx="1"/>
          </p:nvPr>
        </p:nvSpPr>
        <p:spPr>
          <a:xfrm>
            <a:off x="736980" y="2279175"/>
            <a:ext cx="10904560" cy="3862317"/>
          </a:xfrm>
        </p:spPr>
        <p:txBody>
          <a:bodyPr>
            <a:normAutofit fontScale="25000" lnSpcReduction="20000"/>
          </a:bodyPr>
          <a:lstStyle/>
          <a:p>
            <a:endParaRPr lang="en-IN" dirty="0"/>
          </a:p>
          <a:p>
            <a:r>
              <a:rPr lang="en-IN" sz="9600" dirty="0"/>
              <a:t> </a:t>
            </a:r>
            <a:r>
              <a:rPr lang="en-IN" sz="11200" dirty="0">
                <a:latin typeface="Times New Roman" panose="02020603050405020304" pitchFamily="18" charset="0"/>
                <a:cs typeface="Times New Roman" panose="02020603050405020304" pitchFamily="18" charset="0"/>
              </a:rPr>
              <a:t>Scarcity of the usable soft tissue around the lower third of the leg, ankle and foot presents a challenge for coverage of soft tissue defects in this part of lower </a:t>
            </a:r>
            <a:r>
              <a:rPr lang="en-IN" sz="11200" dirty="0" smtClean="0">
                <a:latin typeface="Times New Roman" panose="02020603050405020304" pitchFamily="18" charset="0"/>
                <a:cs typeface="Times New Roman" panose="02020603050405020304" pitchFamily="18" charset="0"/>
              </a:rPr>
              <a:t>extremity.</a:t>
            </a:r>
          </a:p>
          <a:p>
            <a:endParaRPr lang="en-IN" sz="11200" dirty="0" smtClean="0">
              <a:latin typeface="Times New Roman" panose="02020603050405020304" pitchFamily="18" charset="0"/>
              <a:cs typeface="Times New Roman" panose="02020603050405020304" pitchFamily="18" charset="0"/>
            </a:endParaRPr>
          </a:p>
          <a:p>
            <a:r>
              <a:rPr lang="en-IN" sz="11200" dirty="0">
                <a:solidFill>
                  <a:srgbClr val="000000"/>
                </a:solidFill>
                <a:latin typeface="Times New Roman" panose="02020603050405020304" pitchFamily="18" charset="0"/>
              </a:rPr>
              <a:t>Use of free tissue transfer to cover these defects often need to sacrifice major vessel of the leg limiting its utility in addition to need of expertise and lengthy procedure hours. Hence, a more commonly used reliable and rapid coverage option for such defects around the ankle and foot is distally based sural pedicle </a:t>
            </a:r>
            <a:r>
              <a:rPr lang="en-IN" sz="11200" dirty="0" smtClean="0">
                <a:solidFill>
                  <a:srgbClr val="000000"/>
                </a:solidFill>
                <a:latin typeface="Times New Roman" panose="02020603050405020304" pitchFamily="18" charset="0"/>
              </a:rPr>
              <a:t>flap.</a:t>
            </a:r>
            <a:endParaRPr lang="en-IN" sz="11200" dirty="0"/>
          </a:p>
          <a:p>
            <a:endParaRPr lang="en-IN" dirty="0" smtClean="0">
              <a:latin typeface="Times New Roman" panose="02020603050405020304" pitchFamily="18" charset="0"/>
              <a:cs typeface="Times New Roman" panose="02020603050405020304" pitchFamily="18" charset="0"/>
            </a:endParaRPr>
          </a:p>
          <a:p>
            <a:pPr marL="0" indent="0">
              <a:buNone/>
            </a:pPr>
            <a:endParaRPr lang="en-IN" sz="2800" dirty="0" smtClean="0">
              <a:solidFill>
                <a:srgbClr val="000000"/>
              </a:solidFill>
              <a:latin typeface="Times New Roman" panose="02020603050405020304" pitchFamily="18" charset="0"/>
            </a:endParaRPr>
          </a:p>
          <a:p>
            <a:pPr marL="0" indent="0">
              <a:buNone/>
            </a:pPr>
            <a:r>
              <a:rPr lang="en-IN" sz="2800" dirty="0" smtClean="0">
                <a:solidFill>
                  <a:srgbClr val="000000"/>
                </a:solidFill>
                <a:latin typeface="Times New Roman" panose="02020603050405020304" pitchFamily="18" charset="0"/>
              </a:rPr>
              <a:t> </a:t>
            </a:r>
            <a:endParaRPr lang="en-IN" dirty="0"/>
          </a:p>
        </p:txBody>
      </p:sp>
    </p:spTree>
    <p:extLst>
      <p:ext uri="{BB962C8B-B14F-4D97-AF65-F5344CB8AC3E}">
        <p14:creationId xmlns:p14="http://schemas.microsoft.com/office/powerpoint/2010/main" xmlns="" val="2184087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Anatomy :</a:t>
            </a:r>
            <a:endParaRPr lang="en-IN" dirty="0"/>
          </a:p>
        </p:txBody>
      </p:sp>
      <p:sp>
        <p:nvSpPr>
          <p:cNvPr id="3" name="Content Placeholder 2"/>
          <p:cNvSpPr>
            <a:spLocks noGrp="1"/>
          </p:cNvSpPr>
          <p:nvPr>
            <p:ph idx="1"/>
          </p:nvPr>
        </p:nvSpPr>
        <p:spPr>
          <a:xfrm>
            <a:off x="1154954" y="2429301"/>
            <a:ext cx="9817846" cy="3998795"/>
          </a:xfrm>
        </p:spPr>
        <p:txBody>
          <a:bodyPr>
            <a:normAutofit/>
          </a:bodyPr>
          <a:lstStyle/>
          <a:p>
            <a:r>
              <a:rPr lang="en-IN" sz="2400" dirty="0"/>
              <a:t>The </a:t>
            </a:r>
            <a:r>
              <a:rPr lang="en-IN" sz="2400" dirty="0" smtClean="0"/>
              <a:t>RSA flap </a:t>
            </a:r>
            <a:r>
              <a:rPr lang="en-IN" sz="2400" dirty="0"/>
              <a:t>receives its blood supply from its communications with peroneal artery perforators around lateral malleolus.</a:t>
            </a:r>
          </a:p>
          <a:p>
            <a:r>
              <a:rPr lang="en-IN" sz="2400" dirty="0" smtClean="0"/>
              <a:t>The Extended part of the reverse </a:t>
            </a:r>
            <a:r>
              <a:rPr lang="en-IN" sz="2400" dirty="0"/>
              <a:t>sural artery flap is an </a:t>
            </a:r>
            <a:r>
              <a:rPr lang="en-IN" sz="2400" dirty="0" err="1" smtClean="0"/>
              <a:t>adipo-fascio-cutaneus</a:t>
            </a:r>
            <a:r>
              <a:rPr lang="en-IN" sz="2400" dirty="0" smtClean="0"/>
              <a:t> </a:t>
            </a:r>
            <a:r>
              <a:rPr lang="en-IN" sz="2400" dirty="0"/>
              <a:t>flap based on </a:t>
            </a:r>
            <a:r>
              <a:rPr lang="en-IN" sz="2400" b="1" dirty="0"/>
              <a:t>vascular axis of sural </a:t>
            </a:r>
            <a:r>
              <a:rPr lang="en-IN" sz="2400" b="1" dirty="0" smtClean="0"/>
              <a:t>nerve</a:t>
            </a:r>
            <a:r>
              <a:rPr lang="en-IN" sz="2400" dirty="0" smtClean="0"/>
              <a:t>. </a:t>
            </a:r>
          </a:p>
          <a:p>
            <a:r>
              <a:rPr lang="en-IN" sz="2400" dirty="0" smtClean="0"/>
              <a:t>We </a:t>
            </a:r>
            <a:r>
              <a:rPr lang="en-IN" sz="2400" dirty="0"/>
              <a:t>observed that its reach can be extended by including sural nerve in the </a:t>
            </a:r>
            <a:r>
              <a:rPr lang="en-IN" sz="2400" dirty="0" smtClean="0"/>
              <a:t>distal most </a:t>
            </a:r>
            <a:r>
              <a:rPr lang="en-IN" sz="2400" dirty="0"/>
              <a:t>part of the flap by dissecting it along its course below the </a:t>
            </a:r>
            <a:r>
              <a:rPr lang="en-IN" sz="2400" dirty="0" smtClean="0"/>
              <a:t>facia </a:t>
            </a:r>
            <a:r>
              <a:rPr lang="en-IN" sz="2400" dirty="0"/>
              <a:t>between the gastrocnemius heads.</a:t>
            </a:r>
          </a:p>
        </p:txBody>
      </p:sp>
    </p:spTree>
    <p:extLst>
      <p:ext uri="{BB962C8B-B14F-4D97-AF65-F5344CB8AC3E}">
        <p14:creationId xmlns:p14="http://schemas.microsoft.com/office/powerpoint/2010/main" xmlns="" val="3956059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Conclusion :</a:t>
            </a:r>
            <a:endParaRPr lang="en-IN" dirty="0"/>
          </a:p>
        </p:txBody>
      </p:sp>
      <p:sp>
        <p:nvSpPr>
          <p:cNvPr id="3" name="Content Placeholder 2"/>
          <p:cNvSpPr>
            <a:spLocks noGrp="1"/>
          </p:cNvSpPr>
          <p:nvPr>
            <p:ph idx="1"/>
          </p:nvPr>
        </p:nvSpPr>
        <p:spPr>
          <a:xfrm>
            <a:off x="750628" y="2306471"/>
            <a:ext cx="11027390" cy="3821373"/>
          </a:xfrm>
        </p:spPr>
        <p:txBody>
          <a:bodyPr>
            <a:normAutofit/>
          </a:bodyPr>
          <a:lstStyle/>
          <a:p>
            <a:r>
              <a:rPr lang="en-IN" sz="2800" dirty="0"/>
              <a:t>Soft tissue defects of the distal third of the leg, ankle, heel, and foot are difficult to reconstruct. The Ext RSA flap is a useful and reliable reconstructive option in patients with soft-tissue defects of the foot and lower leg</a:t>
            </a:r>
            <a:r>
              <a:rPr lang="en-IN" sz="2800" dirty="0" smtClean="0"/>
              <a:t>.</a:t>
            </a:r>
          </a:p>
          <a:p>
            <a:r>
              <a:rPr lang="en-IN" sz="2800" dirty="0"/>
              <a:t>This is a safe, easy and applicable method in defects around ankle and foot. The results have low rates of ischemia, venous congestion, dehiscence, infection and flap necrosis. </a:t>
            </a:r>
          </a:p>
          <a:p>
            <a:endParaRPr lang="en-IN" sz="2800" dirty="0"/>
          </a:p>
          <a:p>
            <a:endParaRPr lang="en-IN" sz="2000" dirty="0"/>
          </a:p>
        </p:txBody>
      </p:sp>
    </p:spTree>
    <p:extLst>
      <p:ext uri="{BB962C8B-B14F-4D97-AF65-F5344CB8AC3E}">
        <p14:creationId xmlns:p14="http://schemas.microsoft.com/office/powerpoint/2010/main" xmlns="" val="4136064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dirty="0"/>
          </a:p>
        </p:txBody>
      </p:sp>
      <p:pic>
        <p:nvPicPr>
          <p:cNvPr id="5122" name="Picture 2" descr="Image result for Thank you Surger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772"/>
            <a:ext cx="12192000" cy="68572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68631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Case</a:t>
            </a:r>
            <a:endParaRPr lang="en-IN" dirty="0"/>
          </a:p>
        </p:txBody>
      </p:sp>
      <p:sp>
        <p:nvSpPr>
          <p:cNvPr id="3" name="Content Placeholder 2"/>
          <p:cNvSpPr>
            <a:spLocks noGrp="1"/>
          </p:cNvSpPr>
          <p:nvPr>
            <p:ph idx="1"/>
          </p:nvPr>
        </p:nvSpPr>
        <p:spPr>
          <a:xfrm>
            <a:off x="349737" y="2285225"/>
            <a:ext cx="7306656" cy="4026090"/>
          </a:xfrm>
        </p:spPr>
        <p:txBody>
          <a:bodyPr>
            <a:normAutofit/>
          </a:bodyPr>
          <a:lstStyle/>
          <a:p>
            <a:r>
              <a:rPr lang="en-IN" sz="2400" dirty="0" smtClean="0"/>
              <a:t>20 year old male patient came with history of road traffic accident with injuries over right heel, hind foot and lateral malleolus.</a:t>
            </a:r>
          </a:p>
          <a:p>
            <a:r>
              <a:rPr lang="en-IN" sz="2400" dirty="0" smtClean="0"/>
              <a:t>Defect size of 12cm x 9cm with presence </a:t>
            </a:r>
          </a:p>
          <a:p>
            <a:pPr marL="0" indent="0">
              <a:buNone/>
            </a:pPr>
            <a:r>
              <a:rPr lang="en-IN" sz="2400" dirty="0"/>
              <a:t> </a:t>
            </a:r>
            <a:r>
              <a:rPr lang="en-IN" sz="2400" dirty="0" smtClean="0"/>
              <a:t>   of soft tissue gangrenous changes </a:t>
            </a:r>
          </a:p>
          <a:p>
            <a:r>
              <a:rPr lang="en-IN" sz="2400" dirty="0" smtClean="0"/>
              <a:t>No known comorbidities </a:t>
            </a:r>
            <a:endParaRPr lang="en-IN" sz="24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78471" y="3273742"/>
            <a:ext cx="5061409" cy="2764618"/>
          </a:xfrm>
          <a:prstGeom prst="rect">
            <a:avLst/>
          </a:prstGeom>
        </p:spPr>
      </p:pic>
    </p:spTree>
    <p:extLst>
      <p:ext uri="{BB962C8B-B14F-4D97-AF65-F5344CB8AC3E}">
        <p14:creationId xmlns:p14="http://schemas.microsoft.com/office/powerpoint/2010/main" xmlns="" val="1434070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613968520"/>
              </p:ext>
            </p:extLst>
          </p:nvPr>
        </p:nvGraphicFramePr>
        <p:xfrm>
          <a:off x="1155700" y="2603500"/>
          <a:ext cx="4412457" cy="1112520"/>
        </p:xfrm>
        <a:graphic>
          <a:graphicData uri="http://schemas.openxmlformats.org/drawingml/2006/table">
            <a:tbl>
              <a:tblPr firstRow="1" bandRow="1">
                <a:tableStyleId>{5C22544A-7EE6-4342-B048-85BDC9FD1C3A}</a:tableStyleId>
              </a:tblPr>
              <a:tblGrid>
                <a:gridCol w="4412457"/>
              </a:tblGrid>
              <a:tr h="370840">
                <a:tc>
                  <a:txBody>
                    <a:bodyPr/>
                    <a:lstStyle/>
                    <a:p>
                      <a:r>
                        <a:rPr lang="en-IN" dirty="0" smtClean="0"/>
                        <a:t>Haemoglobin- 11.9 gm/dl</a:t>
                      </a:r>
                    </a:p>
                  </a:txBody>
                  <a:tcPr/>
                </a:tc>
              </a:tr>
              <a:tr h="370840">
                <a:tc>
                  <a:txBody>
                    <a:bodyPr/>
                    <a:lstStyle/>
                    <a:p>
                      <a:r>
                        <a:rPr lang="en-IN" dirty="0" smtClean="0"/>
                        <a:t>Total WBC count-</a:t>
                      </a:r>
                      <a:r>
                        <a:rPr lang="en-IN" baseline="0" dirty="0" smtClean="0"/>
                        <a:t> 9300/</a:t>
                      </a:r>
                      <a:r>
                        <a:rPr lang="en-IN" baseline="0" dirty="0" err="1" smtClean="0"/>
                        <a:t>cmm</a:t>
                      </a:r>
                      <a:endParaRPr lang="en-IN" baseline="0" dirty="0" smtClean="0"/>
                    </a:p>
                  </a:txBody>
                  <a:tcPr/>
                </a:tc>
              </a:tr>
              <a:tr h="370840">
                <a:tc>
                  <a:txBody>
                    <a:bodyPr/>
                    <a:lstStyle/>
                    <a:p>
                      <a:r>
                        <a:rPr lang="en-IN" dirty="0" smtClean="0"/>
                        <a:t>Platelets</a:t>
                      </a:r>
                      <a:r>
                        <a:rPr lang="en-IN" baseline="0" dirty="0" smtClean="0"/>
                        <a:t>- 3.19lacs/</a:t>
                      </a:r>
                      <a:r>
                        <a:rPr lang="en-IN" baseline="0" dirty="0" err="1" smtClean="0"/>
                        <a:t>cumm</a:t>
                      </a:r>
                      <a:endParaRPr lang="en-IN"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3146374957"/>
              </p:ext>
            </p:extLst>
          </p:nvPr>
        </p:nvGraphicFramePr>
        <p:xfrm>
          <a:off x="1154954" y="4160520"/>
          <a:ext cx="4422886" cy="2256536"/>
        </p:xfrm>
        <a:graphic>
          <a:graphicData uri="http://schemas.openxmlformats.org/drawingml/2006/table">
            <a:tbl>
              <a:tblPr firstRow="1" bandRow="1">
                <a:tableStyleId>{5C22544A-7EE6-4342-B048-85BDC9FD1C3A}</a:tableStyleId>
              </a:tblPr>
              <a:tblGrid>
                <a:gridCol w="4422886"/>
              </a:tblGrid>
              <a:tr h="371786">
                <a:tc>
                  <a:txBody>
                    <a:bodyPr/>
                    <a:lstStyle/>
                    <a:p>
                      <a:r>
                        <a:rPr lang="en-IN" dirty="0" smtClean="0"/>
                        <a:t>Blood</a:t>
                      </a:r>
                      <a:r>
                        <a:rPr lang="en-IN" baseline="0" dirty="0" smtClean="0"/>
                        <a:t> urea- 18mg/dl</a:t>
                      </a:r>
                    </a:p>
                  </a:txBody>
                  <a:tcPr/>
                </a:tc>
              </a:tr>
              <a:tr h="376950">
                <a:tc>
                  <a:txBody>
                    <a:bodyPr/>
                    <a:lstStyle/>
                    <a:p>
                      <a:r>
                        <a:rPr lang="en-IN" dirty="0" smtClean="0"/>
                        <a:t>Serum</a:t>
                      </a:r>
                      <a:r>
                        <a:rPr lang="en-IN" baseline="0" dirty="0" smtClean="0"/>
                        <a:t> creatinine- 0.2 mg/dl</a:t>
                      </a:r>
                      <a:endParaRPr lang="en-IN" dirty="0"/>
                    </a:p>
                  </a:txBody>
                  <a:tcPr/>
                </a:tc>
              </a:tr>
              <a:tr h="376950">
                <a:tc>
                  <a:txBody>
                    <a:bodyPr/>
                    <a:lstStyle/>
                    <a:p>
                      <a:r>
                        <a:rPr lang="en-IN" dirty="0" smtClean="0"/>
                        <a:t>Serum bilirubin total</a:t>
                      </a:r>
                      <a:r>
                        <a:rPr lang="en-IN" baseline="0" dirty="0" smtClean="0"/>
                        <a:t>- 0.24</a:t>
                      </a:r>
                    </a:p>
                  </a:txBody>
                  <a:tcPr/>
                </a:tc>
              </a:tr>
              <a:tr h="376950">
                <a:tc>
                  <a:txBody>
                    <a:bodyPr/>
                    <a:lstStyle/>
                    <a:p>
                      <a:r>
                        <a:rPr lang="en-IN" dirty="0" smtClean="0"/>
                        <a:t>Serum bilirubin</a:t>
                      </a:r>
                      <a:r>
                        <a:rPr lang="en-IN" baseline="0" dirty="0" smtClean="0"/>
                        <a:t> direct- 0.07</a:t>
                      </a:r>
                      <a:endParaRPr lang="en-IN" dirty="0"/>
                    </a:p>
                  </a:txBody>
                  <a:tcPr/>
                </a:tc>
              </a:tr>
              <a:tr h="376950">
                <a:tc>
                  <a:txBody>
                    <a:bodyPr/>
                    <a:lstStyle/>
                    <a:p>
                      <a:r>
                        <a:rPr lang="en-IN" dirty="0" smtClean="0"/>
                        <a:t>Serum sodium</a:t>
                      </a:r>
                      <a:r>
                        <a:rPr lang="en-IN" baseline="0" dirty="0" smtClean="0"/>
                        <a:t>- 140 </a:t>
                      </a:r>
                      <a:r>
                        <a:rPr lang="en-IN" baseline="0" dirty="0" err="1" smtClean="0"/>
                        <a:t>mmol</a:t>
                      </a:r>
                      <a:r>
                        <a:rPr lang="en-IN" baseline="0" dirty="0" smtClean="0"/>
                        <a:t>/l</a:t>
                      </a:r>
                      <a:endParaRPr lang="en-IN" dirty="0"/>
                    </a:p>
                  </a:txBody>
                  <a:tcPr/>
                </a:tc>
              </a:tr>
              <a:tr h="376950">
                <a:tc>
                  <a:txBody>
                    <a:bodyPr/>
                    <a:lstStyle/>
                    <a:p>
                      <a:r>
                        <a:rPr lang="en-IN" dirty="0" smtClean="0"/>
                        <a:t>Serum</a:t>
                      </a:r>
                      <a:r>
                        <a:rPr lang="en-IN" baseline="0" dirty="0" smtClean="0"/>
                        <a:t> </a:t>
                      </a:r>
                      <a:r>
                        <a:rPr lang="en-IN" baseline="0" dirty="0" err="1" smtClean="0"/>
                        <a:t>Postassium</a:t>
                      </a:r>
                      <a:r>
                        <a:rPr lang="en-IN" baseline="0" dirty="0" smtClean="0"/>
                        <a:t>- 3.8 </a:t>
                      </a:r>
                      <a:r>
                        <a:rPr lang="en-IN" baseline="0" dirty="0" err="1" smtClean="0"/>
                        <a:t>mmol</a:t>
                      </a:r>
                      <a:r>
                        <a:rPr lang="en-IN" baseline="0" dirty="0" smtClean="0"/>
                        <a:t>/l</a:t>
                      </a:r>
                      <a:endParaRPr lang="en-IN" dirty="0"/>
                    </a:p>
                  </a:txBody>
                  <a:tcPr/>
                </a:tc>
              </a:tr>
            </a:tbl>
          </a:graphicData>
        </a:graphic>
      </p:graphicFrame>
      <p:pic>
        <p:nvPicPr>
          <p:cNvPr id="1026" name="Picture 2" descr="D:\desktop\RSA\drive-download-20181106T032722Z-001\IMG-20180727-WA000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512791" y="3998793"/>
            <a:ext cx="3413836" cy="2560377"/>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D:\desktop\RSA\drive-download-20181106T032722Z-001\IMG-20180727-WA000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35684" y="1910685"/>
            <a:ext cx="3413836" cy="25603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4012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Surgery details</a:t>
            </a:r>
            <a:endParaRPr lang="en-IN" dirty="0"/>
          </a:p>
        </p:txBody>
      </p:sp>
      <p:sp>
        <p:nvSpPr>
          <p:cNvPr id="3" name="Content Placeholder 2"/>
          <p:cNvSpPr>
            <a:spLocks noGrp="1"/>
          </p:cNvSpPr>
          <p:nvPr>
            <p:ph idx="1"/>
          </p:nvPr>
        </p:nvSpPr>
        <p:spPr>
          <a:xfrm>
            <a:off x="750628" y="2224585"/>
            <a:ext cx="10740788" cy="3795215"/>
          </a:xfrm>
        </p:spPr>
        <p:txBody>
          <a:bodyPr>
            <a:noAutofit/>
          </a:bodyPr>
          <a:lstStyle/>
          <a:p>
            <a:r>
              <a:rPr lang="en-IN" sz="2400" dirty="0"/>
              <a:t>Preoperatively, the course of the </a:t>
            </a:r>
            <a:r>
              <a:rPr lang="en-IN" sz="2400" dirty="0" err="1"/>
              <a:t>sural</a:t>
            </a:r>
            <a:r>
              <a:rPr lang="en-IN" sz="2400" dirty="0"/>
              <a:t> nerve was marked along the line from the midline between gastrocnemius heads in the popliteal fossa to the point between the lateral malleolus and </a:t>
            </a:r>
            <a:r>
              <a:rPr lang="en-IN" sz="2400" dirty="0" err="1"/>
              <a:t>tendoachilles</a:t>
            </a:r>
            <a:r>
              <a:rPr lang="en-IN" sz="2400" dirty="0" smtClean="0"/>
              <a:t>.</a:t>
            </a:r>
          </a:p>
          <a:p>
            <a:r>
              <a:rPr lang="en-IN" sz="2400" dirty="0"/>
              <a:t>Perforator of the </a:t>
            </a:r>
            <a:r>
              <a:rPr lang="en-IN" sz="2400" dirty="0" err="1"/>
              <a:t>peroneal</a:t>
            </a:r>
            <a:r>
              <a:rPr lang="en-IN" sz="2400" dirty="0"/>
              <a:t> axis around 7-8cm from the lateral malleolus was also marked using handheld Doppler probe</a:t>
            </a:r>
            <a:r>
              <a:rPr lang="en-IN" sz="2400" dirty="0" smtClean="0"/>
              <a:t>.</a:t>
            </a:r>
          </a:p>
          <a:p>
            <a:r>
              <a:rPr lang="en-IN" sz="2400" dirty="0"/>
              <a:t>Debridement of the raw area was done and defect size measured. Flap was marked accordingly in the upper third of the calf with distal margin within 2-3cm from the popliteal crease. Reach of the flap was confirmed by planning in reverse</a:t>
            </a:r>
            <a:r>
              <a:rPr lang="en-IN" sz="2400" dirty="0" smtClean="0"/>
              <a:t>.</a:t>
            </a:r>
            <a:endParaRPr lang="en-IN" sz="2400" dirty="0"/>
          </a:p>
        </p:txBody>
      </p:sp>
    </p:spTree>
    <p:extLst>
      <p:ext uri="{BB962C8B-B14F-4D97-AF65-F5344CB8AC3E}">
        <p14:creationId xmlns:p14="http://schemas.microsoft.com/office/powerpoint/2010/main" xmlns="" val="146715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5810" y="973668"/>
            <a:ext cx="8761413" cy="706964"/>
          </a:xfrm>
        </p:spPr>
        <p:txBody>
          <a:bodyPr/>
          <a:lstStyle/>
          <a:p>
            <a:endParaRPr lang="en-IN" dirty="0"/>
          </a:p>
        </p:txBody>
      </p:sp>
      <p:sp>
        <p:nvSpPr>
          <p:cNvPr id="3" name="Content Placeholder 2"/>
          <p:cNvSpPr>
            <a:spLocks noGrp="1"/>
          </p:cNvSpPr>
          <p:nvPr>
            <p:ph idx="1"/>
          </p:nvPr>
        </p:nvSpPr>
        <p:spPr>
          <a:xfrm>
            <a:off x="1154954" y="2347415"/>
            <a:ext cx="8825659" cy="3672385"/>
          </a:xfrm>
        </p:spPr>
        <p:txBody>
          <a:bodyPr/>
          <a:lstStyle/>
          <a:p>
            <a:r>
              <a:rPr lang="en-IN" dirty="0"/>
              <a:t>The flap dissection was started from the distal most part of flap. </a:t>
            </a:r>
            <a:r>
              <a:rPr lang="en-IN" dirty="0" err="1"/>
              <a:t>Sural</a:t>
            </a:r>
            <a:r>
              <a:rPr lang="en-IN" dirty="0"/>
              <a:t> nerve and Lesser saphenous vein were identified and </a:t>
            </a:r>
            <a:r>
              <a:rPr lang="en-IN" dirty="0" smtClean="0"/>
              <a:t>divided</a:t>
            </a:r>
          </a:p>
          <a:p>
            <a:endParaRPr lang="en-IN" dirty="0"/>
          </a:p>
          <a:p>
            <a:endParaRPr lang="en-IN" dirty="0" smtClean="0"/>
          </a:p>
          <a:p>
            <a:endParaRPr lang="en-IN" dirty="0"/>
          </a:p>
          <a:p>
            <a:endParaRPr lang="en-IN" dirty="0" smtClean="0"/>
          </a:p>
          <a:p>
            <a:endParaRPr lang="en-IN" dirty="0" smtClean="0"/>
          </a:p>
          <a:p>
            <a:r>
              <a:rPr lang="en-IN" dirty="0"/>
              <a:t>The </a:t>
            </a:r>
            <a:r>
              <a:rPr lang="en-IN" dirty="0" err="1"/>
              <a:t>sural</a:t>
            </a:r>
            <a:r>
              <a:rPr lang="en-IN" dirty="0"/>
              <a:t> nerve was incorporated in the flap by dissecting it between the gastrocnemius heads </a:t>
            </a:r>
            <a:r>
              <a:rPr lang="en-IN" dirty="0" err="1"/>
              <a:t>subfascially</a:t>
            </a:r>
            <a:r>
              <a:rPr lang="en-IN" dirty="0"/>
              <a:t>.</a:t>
            </a:r>
          </a:p>
        </p:txBody>
      </p:sp>
      <p:pic>
        <p:nvPicPr>
          <p:cNvPr id="4" name="Picture 3"/>
          <p:cNvPicPr>
            <a:picLocks noChangeAspect="1"/>
          </p:cNvPicPr>
          <p:nvPr/>
        </p:nvPicPr>
        <p:blipFill>
          <a:blip r:embed="rId2"/>
          <a:stretch>
            <a:fillRect/>
          </a:stretch>
        </p:blipFill>
        <p:spPr>
          <a:xfrm>
            <a:off x="3258285" y="3034201"/>
            <a:ext cx="5287397" cy="1968932"/>
          </a:xfrm>
          <a:prstGeom prst="rect">
            <a:avLst/>
          </a:prstGeom>
        </p:spPr>
      </p:pic>
    </p:spTree>
    <p:extLst>
      <p:ext uri="{BB962C8B-B14F-4D97-AF65-F5344CB8AC3E}">
        <p14:creationId xmlns:p14="http://schemas.microsoft.com/office/powerpoint/2010/main" xmlns="" val="3065666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078992" y="1837944"/>
            <a:ext cx="9002205" cy="4535560"/>
          </a:xfrm>
        </p:spPr>
        <p:txBody>
          <a:bodyPr>
            <a:normAutofit/>
          </a:bodyPr>
          <a:lstStyle/>
          <a:p>
            <a:pPr marL="0" indent="0">
              <a:buNone/>
            </a:pPr>
            <a:endParaRPr lang="en-IN" dirty="0"/>
          </a:p>
          <a:p>
            <a:r>
              <a:rPr lang="en-IN" dirty="0"/>
              <a:t>Perforators of the peroneal axis and musculocutaneous perforators through </a:t>
            </a:r>
            <a:endParaRPr lang="en-IN" dirty="0" smtClean="0"/>
          </a:p>
          <a:p>
            <a:pPr marL="0" indent="0">
              <a:buNone/>
            </a:pPr>
            <a:r>
              <a:rPr lang="en-IN" dirty="0"/>
              <a:t> </a:t>
            </a:r>
            <a:r>
              <a:rPr lang="en-IN" dirty="0" smtClean="0"/>
              <a:t>    gastrocnemius </a:t>
            </a:r>
            <a:r>
              <a:rPr lang="en-IN" dirty="0"/>
              <a:t>muscle were divided as the dissection progressed. </a:t>
            </a:r>
            <a:endParaRPr lang="en-IN" dirty="0" smtClean="0"/>
          </a:p>
          <a:p>
            <a:pPr marL="0" indent="0">
              <a:buNone/>
            </a:pPr>
            <a:r>
              <a:rPr lang="en-IN" dirty="0"/>
              <a:t> </a:t>
            </a:r>
            <a:r>
              <a:rPr lang="en-IN" dirty="0" smtClean="0"/>
              <a:t>    Dissection </a:t>
            </a:r>
            <a:r>
              <a:rPr lang="en-IN" dirty="0"/>
              <a:t>was completed till the pivot point as per marking (7-8cm from the </a:t>
            </a:r>
            <a:endParaRPr lang="en-IN" dirty="0" smtClean="0"/>
          </a:p>
          <a:p>
            <a:pPr marL="0" indent="0">
              <a:buNone/>
            </a:pPr>
            <a:r>
              <a:rPr lang="en-IN" dirty="0"/>
              <a:t> </a:t>
            </a:r>
            <a:r>
              <a:rPr lang="en-IN" dirty="0" smtClean="0"/>
              <a:t>    lateral malleolus)</a:t>
            </a:r>
          </a:p>
          <a:p>
            <a:r>
              <a:rPr lang="en-IN" dirty="0" smtClean="0"/>
              <a:t> </a:t>
            </a:r>
            <a:r>
              <a:rPr lang="en-IN" dirty="0"/>
              <a:t>The pedicle width of at least 5cm was maintained, </a:t>
            </a:r>
            <a:endParaRPr lang="en-IN" dirty="0" smtClean="0"/>
          </a:p>
          <a:p>
            <a:pPr marL="0" indent="0">
              <a:buNone/>
            </a:pPr>
            <a:r>
              <a:rPr lang="en-IN" dirty="0"/>
              <a:t> </a:t>
            </a:r>
            <a:r>
              <a:rPr lang="en-IN" dirty="0" smtClean="0"/>
              <a:t>      an </a:t>
            </a:r>
            <a:r>
              <a:rPr lang="en-IN" dirty="0"/>
              <a:t>inch on each side of the pivot perforator </a:t>
            </a:r>
            <a:r>
              <a:rPr lang="en-IN" dirty="0" smtClean="0"/>
              <a:t>and </a:t>
            </a:r>
          </a:p>
          <a:p>
            <a:pPr marL="0" indent="0">
              <a:buNone/>
            </a:pPr>
            <a:r>
              <a:rPr lang="en-IN" dirty="0"/>
              <a:t> </a:t>
            </a:r>
            <a:r>
              <a:rPr lang="en-IN" dirty="0" smtClean="0"/>
              <a:t>       to </a:t>
            </a:r>
            <a:r>
              <a:rPr lang="en-IN" dirty="0"/>
              <a:t>include short saphenous vein</a:t>
            </a:r>
            <a:r>
              <a:rPr lang="en-IN" dirty="0" smtClean="0"/>
              <a:t>.</a:t>
            </a:r>
          </a:p>
          <a:p>
            <a:r>
              <a:rPr lang="en-IN" dirty="0"/>
              <a:t>The vascularity of the flap was confirmed at the </a:t>
            </a:r>
            <a:endParaRPr lang="en-IN" dirty="0" smtClean="0"/>
          </a:p>
          <a:p>
            <a:pPr marL="0" indent="0">
              <a:buNone/>
            </a:pPr>
            <a:r>
              <a:rPr lang="en-IN" dirty="0"/>
              <a:t> </a:t>
            </a:r>
            <a:r>
              <a:rPr lang="en-IN" dirty="0" smtClean="0"/>
              <a:t>     distal </a:t>
            </a:r>
            <a:r>
              <a:rPr lang="en-IN" dirty="0"/>
              <a:t>most part </a:t>
            </a:r>
            <a:r>
              <a:rPr lang="en-IN" dirty="0" smtClean="0"/>
              <a:t>and </a:t>
            </a:r>
            <a:r>
              <a:rPr lang="en-IN" dirty="0"/>
              <a:t>Splint was applied to restrict </a:t>
            </a:r>
            <a:endParaRPr lang="en-IN" dirty="0" smtClean="0"/>
          </a:p>
          <a:p>
            <a:pPr marL="0" indent="0">
              <a:buNone/>
            </a:pPr>
            <a:r>
              <a:rPr lang="en-IN" dirty="0"/>
              <a:t> </a:t>
            </a:r>
            <a:r>
              <a:rPr lang="en-IN" dirty="0" smtClean="0"/>
              <a:t>     of </a:t>
            </a:r>
            <a:r>
              <a:rPr lang="en-IN" dirty="0"/>
              <a:t>the limb</a:t>
            </a:r>
            <a:r>
              <a:rPr lang="en-IN" dirty="0" smtClean="0"/>
              <a:t>.</a:t>
            </a:r>
            <a:endParaRPr lang="en-IN" dirty="0"/>
          </a:p>
        </p:txBody>
      </p:sp>
      <p:pic>
        <p:nvPicPr>
          <p:cNvPr id="4" name="Picture 3"/>
          <p:cNvPicPr>
            <a:picLocks noChangeAspect="1"/>
          </p:cNvPicPr>
          <p:nvPr/>
        </p:nvPicPr>
        <p:blipFill rotWithShape="1">
          <a:blip r:embed="rId2"/>
          <a:srcRect b="28013"/>
          <a:stretch/>
        </p:blipFill>
        <p:spPr>
          <a:xfrm rot="5400000">
            <a:off x="8048536" y="2778674"/>
            <a:ext cx="2847850" cy="4369111"/>
          </a:xfrm>
          <a:prstGeom prst="rect">
            <a:avLst/>
          </a:prstGeom>
        </p:spPr>
      </p:pic>
    </p:spTree>
    <p:extLst>
      <p:ext uri="{BB962C8B-B14F-4D97-AF65-F5344CB8AC3E}">
        <p14:creationId xmlns:p14="http://schemas.microsoft.com/office/powerpoint/2010/main" xmlns="" val="919292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Pre-operative Pictures</a:t>
            </a:r>
            <a:endParaRPr lang="en-IN" dirty="0"/>
          </a:p>
        </p:txBody>
      </p:sp>
      <p:sp>
        <p:nvSpPr>
          <p:cNvPr id="3" name="Content Placeholder 2"/>
          <p:cNvSpPr>
            <a:spLocks noGrp="1"/>
          </p:cNvSpPr>
          <p:nvPr>
            <p:ph idx="1"/>
          </p:nvPr>
        </p:nvSpPr>
        <p:spPr/>
        <p:txBody>
          <a:bodyPr/>
          <a:lstStyle/>
          <a:p>
            <a:endParaRPr lang="en-IN" dirty="0"/>
          </a:p>
        </p:txBody>
      </p:sp>
      <p:pic>
        <p:nvPicPr>
          <p:cNvPr id="5" name="Content Placeholder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6602" y="1611414"/>
            <a:ext cx="5874874" cy="3208945"/>
          </a:xfrm>
          <a:prstGeom prst="rect">
            <a:avLst/>
          </a:prstGeom>
        </p:spPr>
      </p:pic>
      <p:pic>
        <p:nvPicPr>
          <p:cNvPr id="6" name="Picture 2" descr="D:\desktop\RSA\drive-download-20181106T032722Z-001\IMG-20180727-WA000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34211" y="4004195"/>
            <a:ext cx="3413836" cy="256037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D:\desktop\RSA\drive-download-20181106T032722Z-001\IMG-20180727-WA0008.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548047" y="4004194"/>
            <a:ext cx="3413836" cy="25603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94384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Post operative pictures</a:t>
            </a:r>
            <a:endParaRPr lang="en-IN" dirty="0"/>
          </a:p>
        </p:txBody>
      </p:sp>
      <p:sp>
        <p:nvSpPr>
          <p:cNvPr id="3" name="Content Placeholder 2"/>
          <p:cNvSpPr>
            <a:spLocks noGrp="1"/>
          </p:cNvSpPr>
          <p:nvPr>
            <p:ph idx="1"/>
          </p:nvPr>
        </p:nvSpPr>
        <p:spPr/>
        <p:txBody>
          <a:bodyPr/>
          <a:lstStyle/>
          <a:p>
            <a:endParaRPr lang="en-IN" dirty="0"/>
          </a:p>
        </p:txBody>
      </p:sp>
      <p:pic>
        <p:nvPicPr>
          <p:cNvPr id="2050" name="Picture 2" descr="D:\desktop\RSA\drive-download-20181106T032722Z-001\IMG-20180804-WA0056.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073" r="13361"/>
          <a:stretch/>
        </p:blipFill>
        <p:spPr bwMode="auto">
          <a:xfrm rot="5400000">
            <a:off x="1862915" y="713665"/>
            <a:ext cx="2729554" cy="4632281"/>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D:\desktop\RSA\drive-download-20181106T032722Z-001\IMG-20180804-WA0047.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13919" r="3140" b="21668"/>
          <a:stretch/>
        </p:blipFill>
        <p:spPr bwMode="auto">
          <a:xfrm>
            <a:off x="5734902" y="3589362"/>
            <a:ext cx="5472753" cy="27295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66235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Before &amp; After</a:t>
            </a:r>
            <a:endParaRPr lang="en-IN" dirty="0"/>
          </a:p>
        </p:txBody>
      </p:sp>
      <p:pic>
        <p:nvPicPr>
          <p:cNvPr id="4" name="Content Placeholder 3"/>
          <p:cNvPicPr>
            <a:picLocks noGrp="1" noChangeAspect="1"/>
          </p:cNvPicPr>
          <p:nvPr>
            <p:ph idx="1"/>
          </p:nvPr>
        </p:nvPicPr>
        <p:blipFill>
          <a:blip r:embed="rId2"/>
          <a:stretch>
            <a:fillRect/>
          </a:stretch>
        </p:blipFill>
        <p:spPr>
          <a:xfrm>
            <a:off x="796191" y="2046438"/>
            <a:ext cx="4277506" cy="3220461"/>
          </a:xfrm>
          <a:prstGeom prst="rect">
            <a:avLst/>
          </a:prstGeom>
        </p:spPr>
      </p:pic>
      <p:pic>
        <p:nvPicPr>
          <p:cNvPr id="3074" name="Picture 2" descr="D:\desktop\RSA\drive-download-20181106T032722Z-001\IMG-20180828-WA0000.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23188" b="24642"/>
          <a:stretch/>
        </p:blipFill>
        <p:spPr bwMode="auto">
          <a:xfrm>
            <a:off x="5198589" y="3083256"/>
            <a:ext cx="4131433" cy="1616524"/>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D:\desktop\RSA\drive-download-20181106T032722Z-001\IMG-20180828-WA0003.jp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7390" r="10969"/>
          <a:stretch/>
        </p:blipFill>
        <p:spPr bwMode="auto">
          <a:xfrm>
            <a:off x="9152601" y="1195906"/>
            <a:ext cx="2282730" cy="42484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137919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123</TotalTime>
  <Words>592</Words>
  <Application>Microsoft Office PowerPoint</Application>
  <PresentationFormat>Custom</PresentationFormat>
  <Paragraphs>60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Ion Boardroom</vt:lpstr>
      <vt:lpstr>Extended reverse sural artery pedicled flap</vt:lpstr>
      <vt:lpstr>Case</vt:lpstr>
      <vt:lpstr>Slide 3</vt:lpstr>
      <vt:lpstr>Surgery details</vt:lpstr>
      <vt:lpstr>Slide 5</vt:lpstr>
      <vt:lpstr>Slide 6</vt:lpstr>
      <vt:lpstr>Pre-operative Pictures</vt:lpstr>
      <vt:lpstr>Post operative pictures</vt:lpstr>
      <vt:lpstr>Before &amp; After</vt:lpstr>
      <vt:lpstr>Another case : Good Cosmetic Result</vt:lpstr>
      <vt:lpstr>Introduction : Ext RSA Flap.</vt:lpstr>
      <vt:lpstr>Anatomy :</vt:lpstr>
      <vt:lpstr>Conclusion :</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Extended reverse sural artery pedicle flap</dc:title>
  <dc:creator>ashish tyagi</dc:creator>
  <cp:lastModifiedBy>med-plasticsurgery</cp:lastModifiedBy>
  <cp:revision>14</cp:revision>
  <dcterms:created xsi:type="dcterms:W3CDTF">2019-03-24T13:34:32Z</dcterms:created>
  <dcterms:modified xsi:type="dcterms:W3CDTF">2019-04-10T07:47:22Z</dcterms:modified>
</cp:coreProperties>
</file>