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82F6-E178-4C62-8A74-A90D39EDCB8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048D-3D6C-4222-BA41-13BAE29A7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048D-3D6C-4222-BA41-13BAE29A7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Ranjit Pawar</a:t>
            </a:r>
          </a:p>
          <a:p>
            <a:r>
              <a:rPr lang="en-US" dirty="0" err="1" smtClean="0"/>
              <a:t>Asst</a:t>
            </a:r>
            <a:r>
              <a:rPr lang="en-US" dirty="0" smtClean="0"/>
              <a:t> Prof</a:t>
            </a:r>
          </a:p>
          <a:p>
            <a:r>
              <a:rPr lang="en-US" dirty="0" smtClean="0"/>
              <a:t>Department of CVTS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Interesting Case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Infective Endocarditis in </a:t>
            </a:r>
            <a:r>
              <a:rPr lang="en-US" dirty="0" smtClean="0"/>
              <a:t>a CKD </a:t>
            </a:r>
            <a:r>
              <a:rPr lang="en-US" dirty="0" smtClean="0"/>
              <a:t>patient with long standing </a:t>
            </a:r>
            <a:r>
              <a:rPr lang="en-US" dirty="0" smtClean="0"/>
              <a:t>dialysis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Elective ventilation for 72 </a:t>
            </a:r>
            <a:r>
              <a:rPr lang="en-US" dirty="0" err="1" smtClean="0"/>
              <a:t>hrs</a:t>
            </a:r>
            <a:r>
              <a:rPr lang="en-US" dirty="0" smtClean="0"/>
              <a:t>, gradually weaned off , </a:t>
            </a:r>
            <a:r>
              <a:rPr lang="en-US" dirty="0" smtClean="0"/>
              <a:t>extubated </a:t>
            </a:r>
            <a:r>
              <a:rPr lang="en-US" dirty="0" smtClean="0"/>
              <a:t>on NIV support</a:t>
            </a:r>
          </a:p>
          <a:p>
            <a:r>
              <a:rPr lang="en-US" dirty="0" smtClean="0"/>
              <a:t>Renal Management along with Nephrologist: 	Daily Dialysis on POD-0,1,2, alternate day 	thereafter</a:t>
            </a:r>
          </a:p>
          <a:p>
            <a:r>
              <a:rPr lang="en-US" dirty="0" smtClean="0"/>
              <a:t>Inotropes weaned over 4 days</a:t>
            </a:r>
          </a:p>
          <a:p>
            <a:r>
              <a:rPr lang="en-US" dirty="0" smtClean="0"/>
              <a:t>Drains removed on POD-7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Transferred back to </a:t>
            </a:r>
            <a:r>
              <a:rPr lang="en-US" dirty="0" err="1" smtClean="0"/>
              <a:t>Nephro</a:t>
            </a:r>
            <a:r>
              <a:rPr lang="en-US" dirty="0" smtClean="0"/>
              <a:t> on POD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Fever on &amp; off </a:t>
            </a:r>
            <a:r>
              <a:rPr lang="en-US" dirty="0" smtClean="0"/>
              <a:t>intermittently</a:t>
            </a:r>
          </a:p>
          <a:p>
            <a:r>
              <a:rPr lang="en-US" dirty="0" smtClean="0"/>
              <a:t>Increasing dyspnoea since POD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CXR- </a:t>
            </a:r>
            <a:r>
              <a:rPr lang="en-US" dirty="0" err="1" smtClean="0"/>
              <a:t>B/l</a:t>
            </a:r>
            <a:r>
              <a:rPr lang="en-US" dirty="0" smtClean="0"/>
              <a:t> pleural effusion</a:t>
            </a:r>
          </a:p>
          <a:p>
            <a:r>
              <a:rPr lang="en-US" dirty="0" smtClean="0"/>
              <a:t>USG Chest- Moderate Pleural effusion ( </a:t>
            </a:r>
            <a:r>
              <a:rPr lang="en-US" dirty="0" err="1" smtClean="0"/>
              <a:t>Rt</a:t>
            </a:r>
            <a:r>
              <a:rPr lang="en-US" dirty="0" smtClean="0"/>
              <a:t> &gt; Lt)</a:t>
            </a:r>
          </a:p>
          <a:p>
            <a:r>
              <a:rPr lang="en-US" dirty="0" smtClean="0"/>
              <a:t>Pulmonary medicine opinion sought; </a:t>
            </a:r>
            <a:r>
              <a:rPr lang="en-US" dirty="0" err="1" smtClean="0"/>
              <a:t>B/l</a:t>
            </a:r>
            <a:r>
              <a:rPr lang="en-US" dirty="0" smtClean="0"/>
              <a:t> ICD insertion done</a:t>
            </a:r>
          </a:p>
          <a:p>
            <a:r>
              <a:rPr lang="en-US" dirty="0" smtClean="0"/>
              <a:t>Deranged coagulation profile, </a:t>
            </a:r>
            <a:r>
              <a:rPr lang="en-US" dirty="0" err="1" smtClean="0"/>
              <a:t>Vit</a:t>
            </a:r>
            <a:r>
              <a:rPr lang="en-US" dirty="0" smtClean="0"/>
              <a:t> K, FFP given</a:t>
            </a:r>
          </a:p>
          <a:p>
            <a:r>
              <a:rPr lang="en-US" dirty="0" smtClean="0"/>
              <a:t>Persistent fever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Noted altered sensorium on POD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Neurologist Opinion sought- Suspected Embolic stroke- Advised CT</a:t>
            </a:r>
          </a:p>
          <a:p>
            <a:endParaRPr lang="en-US" dirty="0" smtClean="0"/>
          </a:p>
          <a:p>
            <a:r>
              <a:rPr lang="en-US" dirty="0" smtClean="0"/>
              <a:t>CT Brain: </a:t>
            </a:r>
          </a:p>
          <a:p>
            <a:pPr lvl="1"/>
            <a:r>
              <a:rPr lang="en-US" dirty="0" smtClean="0"/>
              <a:t>Multiple embolic stroke (? Septic) Minimum hemorrhage</a:t>
            </a:r>
          </a:p>
          <a:p>
            <a:pPr lvl="1"/>
            <a:r>
              <a:rPr lang="en-US" dirty="0" smtClean="0"/>
              <a:t>?? Cortical Laminar Necrosis</a:t>
            </a:r>
          </a:p>
          <a:p>
            <a:r>
              <a:rPr lang="en-US" dirty="0"/>
              <a:t>Persistent </a:t>
            </a:r>
            <a:r>
              <a:rPr lang="en-US" dirty="0" smtClean="0"/>
              <a:t>Sepsis, Deteriorating </a:t>
            </a:r>
            <a:r>
              <a:rPr lang="en-US" dirty="0"/>
              <a:t>hemodynamics, started on Nor </a:t>
            </a:r>
            <a:r>
              <a:rPr lang="en-US" dirty="0" smtClean="0"/>
              <a:t>ad, </a:t>
            </a:r>
            <a:r>
              <a:rPr lang="en-US" dirty="0" err="1" smtClean="0"/>
              <a:t>Dopa</a:t>
            </a:r>
            <a:r>
              <a:rPr lang="en-US" dirty="0" smtClean="0"/>
              <a:t> infusion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was </a:t>
            </a:r>
            <a:r>
              <a:rPr lang="en-US" dirty="0" err="1" smtClean="0"/>
              <a:t>reintuabted</a:t>
            </a:r>
            <a:r>
              <a:rPr lang="en-US" dirty="0" smtClean="0"/>
              <a:t> on POD 22</a:t>
            </a:r>
            <a:r>
              <a:rPr lang="en-US" baseline="30000" dirty="0" smtClean="0"/>
              <a:t>nd</a:t>
            </a:r>
            <a:r>
              <a:rPr lang="en-US" dirty="0" smtClean="0"/>
              <a:t>, Succumbed to septic shock &amp; died on 11/4/21 (POD 24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points: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Infective endocarditis is a known complication with long standing </a:t>
            </a:r>
            <a:r>
              <a:rPr lang="en-US" dirty="0" err="1" smtClean="0"/>
              <a:t>i.v.</a:t>
            </a:r>
            <a:r>
              <a:rPr lang="en-US" dirty="0" smtClean="0"/>
              <a:t> catheters such as dialysis catheter</a:t>
            </a:r>
          </a:p>
          <a:p>
            <a:r>
              <a:rPr lang="en-US" dirty="0" smtClean="0"/>
              <a:t>Early mortality associated with IE ranges from 15-20%, with reported operative mortality for active endocarditis  4-30%</a:t>
            </a:r>
          </a:p>
          <a:p>
            <a:r>
              <a:rPr lang="en-US" dirty="0" smtClean="0"/>
              <a:t>Higher mortality with incremental risk factors like older age, renal dysfunction, longer CPB time, insidious onset of infection</a:t>
            </a:r>
          </a:p>
          <a:p>
            <a:r>
              <a:rPr lang="en-US" dirty="0" smtClean="0"/>
              <a:t>A team approach  with involvement of multiple specialties is necessary in patients with multiple comorbidities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Operative treatment is actually </a:t>
            </a:r>
            <a:r>
              <a:rPr lang="en-US" b="1" dirty="0"/>
              <a:t>Combined Medical+ Surgical treatment</a:t>
            </a:r>
          </a:p>
          <a:p>
            <a:r>
              <a:rPr lang="en-US" b="1" dirty="0"/>
              <a:t>Indications for surgery:</a:t>
            </a:r>
          </a:p>
          <a:p>
            <a:pPr lvl="1"/>
            <a:r>
              <a:rPr lang="en-US" b="1" dirty="0"/>
              <a:t>Remove</a:t>
            </a:r>
          </a:p>
          <a:p>
            <a:pPr lvl="1"/>
            <a:r>
              <a:rPr lang="en-US" b="1" dirty="0"/>
              <a:t>Restore or reconstruct</a:t>
            </a:r>
          </a:p>
          <a:p>
            <a:pPr lvl="1"/>
            <a:r>
              <a:rPr lang="en-US" b="1" dirty="0"/>
              <a:t>Reverse the hemodynamic abnormality</a:t>
            </a:r>
          </a:p>
          <a:p>
            <a:r>
              <a:rPr lang="en-US" dirty="0"/>
              <a:t>Repairs are less successful in active endocarditis than in healed stage</a:t>
            </a:r>
          </a:p>
          <a:p>
            <a:r>
              <a:rPr lang="en-US" dirty="0"/>
              <a:t>Few patients may have continuing sepsis despite adequate cardiac operation, Peripheral mycotic aneurysms can be a potential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39 </a:t>
            </a:r>
            <a:r>
              <a:rPr lang="en-US" dirty="0" err="1" smtClean="0"/>
              <a:t>Yr</a:t>
            </a:r>
            <a:r>
              <a:rPr lang="en-US" dirty="0" smtClean="0"/>
              <a:t> old Male 			DOA-8/3/21</a:t>
            </a:r>
          </a:p>
          <a:p>
            <a:r>
              <a:rPr lang="en-US" dirty="0" smtClean="0"/>
              <a:t>K/c/o CKD stage </a:t>
            </a:r>
            <a:r>
              <a:rPr lang="en-US" dirty="0" smtClean="0"/>
              <a:t>V d</a:t>
            </a:r>
            <a:endParaRPr lang="en-US" dirty="0" smtClean="0"/>
          </a:p>
          <a:p>
            <a:r>
              <a:rPr lang="en-US" dirty="0" smtClean="0"/>
              <a:t>On maintenance hemodialysis since 1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 through </a:t>
            </a:r>
            <a:r>
              <a:rPr lang="en-US" dirty="0" err="1" smtClean="0"/>
              <a:t>Permacath</a:t>
            </a:r>
            <a:r>
              <a:rPr lang="en-US" dirty="0" smtClean="0"/>
              <a:t> (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Subclavian</a:t>
            </a:r>
            <a:r>
              <a:rPr lang="en-US" dirty="0" smtClean="0"/>
              <a:t> vein)</a:t>
            </a:r>
          </a:p>
          <a:p>
            <a:r>
              <a:rPr lang="en-US" dirty="0" smtClean="0"/>
              <a:t>C/O:</a:t>
            </a:r>
          </a:p>
          <a:p>
            <a:pPr lvl="1"/>
            <a:r>
              <a:rPr lang="en-US" dirty="0" smtClean="0"/>
              <a:t>Swellings on both legs X 1 </a:t>
            </a:r>
            <a:r>
              <a:rPr lang="en-US" dirty="0" err="1" smtClean="0"/>
              <a:t>mth</a:t>
            </a:r>
            <a:endParaRPr lang="en-US" dirty="0" smtClean="0"/>
          </a:p>
          <a:p>
            <a:pPr lvl="1"/>
            <a:r>
              <a:rPr lang="en-US" dirty="0" smtClean="0"/>
              <a:t>Low</a:t>
            </a:r>
            <a:r>
              <a:rPr lang="en-US" dirty="0" smtClean="0"/>
              <a:t> </a:t>
            </a:r>
            <a:r>
              <a:rPr lang="en-US" dirty="0" smtClean="0"/>
              <a:t>grade fever on &amp; off X 15 days</a:t>
            </a:r>
          </a:p>
          <a:p>
            <a:pPr lvl="1"/>
            <a:r>
              <a:rPr lang="en-US" dirty="0" smtClean="0"/>
              <a:t>Difficulty in breathing X 15 days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HR- 102/min, BP- 86/40 mm hg</a:t>
            </a:r>
          </a:p>
          <a:p>
            <a:r>
              <a:rPr lang="en-US" dirty="0" smtClean="0"/>
              <a:t>CVS- S1,S2 N; No murmur</a:t>
            </a:r>
          </a:p>
          <a:p>
            <a:r>
              <a:rPr lang="en-US" dirty="0" smtClean="0"/>
              <a:t>RS- </a:t>
            </a:r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 err="1" smtClean="0"/>
              <a:t>crepts</a:t>
            </a:r>
            <a:r>
              <a:rPr lang="en-US" dirty="0" smtClean="0"/>
              <a:t>+</a:t>
            </a:r>
          </a:p>
          <a:p>
            <a:endParaRPr lang="en-US" dirty="0"/>
          </a:p>
          <a:p>
            <a:r>
              <a:rPr lang="en-US" dirty="0" smtClean="0"/>
              <a:t>CXR- </a:t>
            </a:r>
            <a:r>
              <a:rPr lang="en-US" dirty="0" err="1" smtClean="0"/>
              <a:t>b/l</a:t>
            </a:r>
            <a:r>
              <a:rPr lang="en-US" dirty="0" smtClean="0"/>
              <a:t> lung field basal haziness</a:t>
            </a:r>
          </a:p>
          <a:p>
            <a:r>
              <a:rPr lang="en-US" dirty="0" smtClean="0"/>
              <a:t>Hb- 4.2, TLC- 5300, PLT- 131000</a:t>
            </a:r>
          </a:p>
          <a:p>
            <a:r>
              <a:rPr lang="en-US" dirty="0" smtClean="0"/>
              <a:t>79% </a:t>
            </a:r>
            <a:r>
              <a:rPr lang="en-US" dirty="0" err="1" smtClean="0"/>
              <a:t>Neutrophilia</a:t>
            </a:r>
            <a:endParaRPr lang="en-US" dirty="0" smtClean="0"/>
          </a:p>
          <a:p>
            <a:r>
              <a:rPr lang="en-US" dirty="0" smtClean="0"/>
              <a:t>Urea- 109; </a:t>
            </a:r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en-US" dirty="0" err="1" smtClean="0"/>
              <a:t>Creat</a:t>
            </a:r>
            <a:r>
              <a:rPr lang="en-US" dirty="0" smtClean="0"/>
              <a:t>- 11.33</a:t>
            </a:r>
          </a:p>
          <a:p>
            <a:r>
              <a:rPr lang="en-US" dirty="0" smtClean="0"/>
              <a:t>Serology- Negative</a:t>
            </a:r>
          </a:p>
          <a:p>
            <a:r>
              <a:rPr lang="en-US" dirty="0" smtClean="0"/>
              <a:t>Blood culture- Methicillin sensitive Staph </a:t>
            </a:r>
            <a:r>
              <a:rPr lang="en-US" dirty="0" err="1" smtClean="0"/>
              <a:t>auerus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0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Echocardiography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 Thoracic echo (9/3/21):</a:t>
            </a:r>
          </a:p>
          <a:p>
            <a:pPr lvl="1"/>
            <a:r>
              <a:rPr lang="en-US" dirty="0" smtClean="0"/>
              <a:t>EF 60%</a:t>
            </a:r>
          </a:p>
          <a:p>
            <a:pPr lvl="1"/>
            <a:r>
              <a:rPr lang="en-US" dirty="0" smtClean="0"/>
              <a:t>Vegetation on mitral Valve- AML 13X8 mm, PML- 11X9 mm</a:t>
            </a:r>
          </a:p>
          <a:p>
            <a:pPr lvl="1"/>
            <a:r>
              <a:rPr lang="en-US" dirty="0" smtClean="0"/>
              <a:t>Moderate Mitral regurgitation, No AR, TR. </a:t>
            </a:r>
          </a:p>
          <a:p>
            <a:pPr lvl="1"/>
            <a:r>
              <a:rPr lang="en-US" dirty="0" smtClean="0"/>
              <a:t>No PAH</a:t>
            </a:r>
            <a:endParaRPr lang="en-US" dirty="0"/>
          </a:p>
          <a:p>
            <a:r>
              <a:rPr lang="en-US" dirty="0" smtClean="0"/>
              <a:t>TEE (12/3/21):</a:t>
            </a:r>
          </a:p>
          <a:p>
            <a:pPr lvl="1"/>
            <a:r>
              <a:rPr lang="en-US" dirty="0" smtClean="0"/>
              <a:t>MV </a:t>
            </a:r>
            <a:r>
              <a:rPr lang="en-US" dirty="0" smtClean="0"/>
              <a:t>vegetation </a:t>
            </a:r>
            <a:r>
              <a:rPr lang="en-US" dirty="0" smtClean="0"/>
              <a:t>confirmed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vegetation's </a:t>
            </a:r>
            <a:r>
              <a:rPr lang="en-US" dirty="0" smtClean="0"/>
              <a:t>at SVC </a:t>
            </a:r>
            <a:r>
              <a:rPr lang="en-US" dirty="0" smtClean="0"/>
              <a:t>catheter </a:t>
            </a:r>
            <a:r>
              <a:rPr lang="en-US" dirty="0" smtClean="0"/>
              <a:t>tip near SVC- RA junction</a:t>
            </a:r>
          </a:p>
          <a:p>
            <a:endParaRPr lang="en-US" dirty="0" smtClean="0"/>
          </a:p>
          <a:p>
            <a:r>
              <a:rPr lang="en-US" dirty="0" smtClean="0"/>
              <a:t>Diagnosis- </a:t>
            </a:r>
            <a:r>
              <a:rPr lang="en-US" dirty="0" smtClean="0"/>
              <a:t>Sub acute </a:t>
            </a:r>
            <a:r>
              <a:rPr lang="en-US" dirty="0" smtClean="0"/>
              <a:t>Bacterial </a:t>
            </a:r>
            <a:r>
              <a:rPr lang="en-US" dirty="0" smtClean="0"/>
              <a:t>Endocarditis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63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Medically </a:t>
            </a:r>
            <a:r>
              <a:rPr lang="en-US" dirty="0" smtClean="0"/>
              <a:t>optimized</a:t>
            </a:r>
            <a:endParaRPr lang="en-US" dirty="0"/>
          </a:p>
          <a:p>
            <a:r>
              <a:rPr lang="en-US" dirty="0"/>
              <a:t>Anemia correction</a:t>
            </a:r>
          </a:p>
          <a:p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Pipercillin</a:t>
            </a:r>
            <a:r>
              <a:rPr lang="en-US" dirty="0" smtClean="0"/>
              <a:t>+ </a:t>
            </a:r>
            <a:r>
              <a:rPr lang="en-US" dirty="0" err="1" smtClean="0"/>
              <a:t>Tazobactum</a:t>
            </a:r>
            <a:r>
              <a:rPr lang="en-US" dirty="0" smtClean="0"/>
              <a:t> X 7 days</a:t>
            </a:r>
          </a:p>
          <a:p>
            <a:r>
              <a:rPr lang="en-US" dirty="0" smtClean="0"/>
              <a:t>Continued </a:t>
            </a:r>
            <a:r>
              <a:rPr lang="en-US" dirty="0" smtClean="0"/>
              <a:t>on Hemodialysis</a:t>
            </a:r>
          </a:p>
          <a:p>
            <a:endParaRPr lang="en-US" dirty="0"/>
          </a:p>
          <a:p>
            <a:r>
              <a:rPr lang="en-US" dirty="0" smtClean="0"/>
              <a:t>Transferred to CVTS- Surgery </a:t>
            </a:r>
            <a:r>
              <a:rPr lang="en-US" dirty="0" smtClean="0"/>
              <a:t>planned</a:t>
            </a:r>
          </a:p>
          <a:p>
            <a:pPr marL="0" indent="0">
              <a:buNone/>
            </a:pPr>
            <a:r>
              <a:rPr lang="en-US" sz="2800" b="1" dirty="0"/>
              <a:t>Vegetectomy </a:t>
            </a:r>
            <a:r>
              <a:rPr lang="en-US" sz="2800" b="1" dirty="0" smtClean="0"/>
              <a:t>with </a:t>
            </a:r>
            <a:r>
              <a:rPr lang="en-US" sz="2800" b="1" dirty="0"/>
              <a:t>MV </a:t>
            </a:r>
            <a:r>
              <a:rPr lang="en-US" sz="2800" b="1" dirty="0" smtClean="0"/>
              <a:t>repair/replacement</a:t>
            </a:r>
          </a:p>
          <a:p>
            <a:pPr marL="0" indent="0">
              <a:buNone/>
            </a:pPr>
            <a:r>
              <a:rPr lang="en-US" dirty="0" smtClean="0"/>
              <a:t>Euro Score: 10 (Predicted mortality 14-19%)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Underwent Surgery on 18/3/21</a:t>
            </a:r>
          </a:p>
          <a:p>
            <a:r>
              <a:rPr lang="en-US" sz="2800" b="1" dirty="0" smtClean="0"/>
              <a:t>Intra Op-</a:t>
            </a:r>
          </a:p>
          <a:p>
            <a:pPr lvl="1"/>
            <a:r>
              <a:rPr lang="en-US" dirty="0" smtClean="0"/>
              <a:t>Dense pericardial adhesions</a:t>
            </a:r>
          </a:p>
          <a:p>
            <a:pPr lvl="1"/>
            <a:r>
              <a:rPr lang="en-US" dirty="0" smtClean="0"/>
              <a:t>Large Heart, dilated thickened RA, dilated RV</a:t>
            </a:r>
          </a:p>
          <a:p>
            <a:pPr lvl="1"/>
            <a:r>
              <a:rPr lang="en-US" dirty="0" smtClean="0"/>
              <a:t>Catheter </a:t>
            </a:r>
            <a:r>
              <a:rPr lang="en-US" dirty="0" smtClean="0"/>
              <a:t>tip thrombosed with vegetations at tip</a:t>
            </a:r>
          </a:p>
          <a:p>
            <a:pPr lvl="1"/>
            <a:r>
              <a:rPr lang="en-US" dirty="0" smtClean="0"/>
              <a:t>MV- 1cm vegetation sitting at A2 segment; PML was nearly destroyed , rolled up due to vegetations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Vegetectomy along with excision of </a:t>
            </a:r>
            <a:r>
              <a:rPr lang="en-US" dirty="0" err="1" smtClean="0"/>
              <a:t>permacath</a:t>
            </a:r>
            <a:r>
              <a:rPr lang="en-US" dirty="0"/>
              <a:t> </a:t>
            </a:r>
            <a:r>
              <a:rPr lang="en-US" dirty="0" smtClean="0"/>
              <a:t>done. Rest of </a:t>
            </a:r>
            <a:r>
              <a:rPr lang="en-US" dirty="0" smtClean="0"/>
              <a:t>catheter </a:t>
            </a:r>
            <a:r>
              <a:rPr lang="en-US" dirty="0" smtClean="0"/>
              <a:t>pulled out </a:t>
            </a:r>
            <a:r>
              <a:rPr lang="en-US" dirty="0" err="1" smtClean="0"/>
              <a:t>percutaneously</a:t>
            </a:r>
            <a:endParaRPr lang="en-US" dirty="0" smtClean="0"/>
          </a:p>
          <a:p>
            <a:r>
              <a:rPr lang="en-US" dirty="0" smtClean="0"/>
              <a:t>MV was beyond repair.</a:t>
            </a:r>
          </a:p>
          <a:p>
            <a:r>
              <a:rPr lang="en-US" dirty="0" smtClean="0"/>
              <a:t>MV excised &amp; replaced with 27 mm TTK </a:t>
            </a:r>
            <a:r>
              <a:rPr lang="en-US" dirty="0" err="1" smtClean="0"/>
              <a:t>Chitra</a:t>
            </a:r>
            <a:r>
              <a:rPr lang="en-US" dirty="0" smtClean="0"/>
              <a:t> Single disc Mechanical prosthesis.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3733800" cy="762000"/>
          </a:xfrm>
        </p:spPr>
        <p:txBody>
          <a:bodyPr/>
          <a:lstStyle/>
          <a:p>
            <a:r>
              <a:rPr lang="en-US" dirty="0" smtClean="0"/>
              <a:t>Excised </a:t>
            </a:r>
            <a:r>
              <a:rPr lang="en-US" dirty="0" err="1" smtClean="0"/>
              <a:t>Permacath</a:t>
            </a:r>
            <a:r>
              <a:rPr lang="en-US" dirty="0" smtClean="0"/>
              <a:t> tip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030762" y="228600"/>
            <a:ext cx="3733800" cy="762000"/>
          </a:xfrm>
        </p:spPr>
        <p:txBody>
          <a:bodyPr/>
          <a:lstStyle/>
          <a:p>
            <a:r>
              <a:rPr lang="en-US" dirty="0" smtClean="0"/>
              <a:t>Excised Mitral Valve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t="24510" r="16546" b="31088"/>
          <a:stretch/>
        </p:blipFill>
        <p:spPr>
          <a:xfrm rot="16200000">
            <a:off x="4254160" y="1827893"/>
            <a:ext cx="5092685" cy="3999803"/>
          </a:xfrm>
        </p:spPr>
      </p:pic>
      <p:sp>
        <p:nvSpPr>
          <p:cNvPr id="14" name="TextBox 13"/>
          <p:cNvSpPr txBox="1"/>
          <p:nvPr/>
        </p:nvSpPr>
        <p:spPr>
          <a:xfrm>
            <a:off x="5167677" y="144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AML with vegetation at tip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163115">
            <a:off x="6971370" y="1918875"/>
            <a:ext cx="610517" cy="7502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446" y="570977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PML destroyed with vegetation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926886">
            <a:off x="6393421" y="5281046"/>
            <a:ext cx="484963" cy="345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22922" r="19651" b="10192"/>
          <a:stretch/>
        </p:blipFill>
        <p:spPr>
          <a:xfrm rot="5400000">
            <a:off x="-244895" y="1882233"/>
            <a:ext cx="5296862" cy="3892672"/>
          </a:xfrm>
        </p:spPr>
      </p:pic>
    </p:spTree>
    <p:extLst>
      <p:ext uri="{BB962C8B-B14F-4D97-AF65-F5344CB8AC3E}">
        <p14:creationId xmlns:p14="http://schemas.microsoft.com/office/powerpoint/2010/main" val="13755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with </a:t>
            </a:r>
          </a:p>
          <a:p>
            <a:pPr lvl="1"/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Meropenem</a:t>
            </a:r>
            <a:endParaRPr lang="en-US" dirty="0" smtClean="0"/>
          </a:p>
          <a:p>
            <a:pPr lvl="1"/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Vancomycin</a:t>
            </a:r>
            <a:endParaRPr lang="en-US" dirty="0" smtClean="0"/>
          </a:p>
          <a:p>
            <a:pPr lvl="1"/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Tigecycline</a:t>
            </a:r>
            <a:endParaRPr lang="en-US" dirty="0" smtClean="0"/>
          </a:p>
          <a:p>
            <a:pPr lvl="1"/>
            <a:r>
              <a:rPr lang="en-US" dirty="0" err="1" smtClean="0"/>
              <a:t>Inj</a:t>
            </a:r>
            <a:r>
              <a:rPr lang="en-US" dirty="0" smtClean="0"/>
              <a:t> Fluconazole		all in renal dosage</a:t>
            </a:r>
          </a:p>
          <a:p>
            <a:r>
              <a:rPr lang="en-US" dirty="0" smtClean="0"/>
              <a:t>Inotropes:</a:t>
            </a:r>
          </a:p>
          <a:p>
            <a:pPr lvl="1"/>
            <a:r>
              <a:rPr lang="en-US" dirty="0" smtClean="0"/>
              <a:t>Dopamine 5 mcg/kg/min</a:t>
            </a:r>
          </a:p>
          <a:p>
            <a:pPr lvl="1"/>
            <a:r>
              <a:rPr lang="en-US" dirty="0" smtClean="0"/>
              <a:t>Noradrenaline 0.1 mcg/kg/min</a:t>
            </a:r>
          </a:p>
          <a:p>
            <a:pPr lvl="1"/>
            <a:r>
              <a:rPr lang="en-US" dirty="0" smtClean="0"/>
              <a:t>Vasopressin- 2U/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752</TotalTime>
  <Words>511</Words>
  <Application>Microsoft Office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Interesting Case: Infective Endocarditis in a CKD patient with long standing dialysis catheter</vt:lpstr>
      <vt:lpstr>Case Details</vt:lpstr>
      <vt:lpstr>Examination Details</vt:lpstr>
      <vt:lpstr>Echocardiography</vt:lpstr>
      <vt:lpstr>PowerPoint Presentation</vt:lpstr>
      <vt:lpstr>Surgical Details</vt:lpstr>
      <vt:lpstr>PowerPoint Presentation</vt:lpstr>
      <vt:lpstr>PowerPoint Presentation</vt:lpstr>
      <vt:lpstr>Post Op Course</vt:lpstr>
      <vt:lpstr>PowerPoint Presentation</vt:lpstr>
      <vt:lpstr>PowerPoint Presentation</vt:lpstr>
      <vt:lpstr>PowerPoint Presentation</vt:lpstr>
      <vt:lpstr>Take home points: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Ranjit Pawar</dc:creator>
  <cp:lastModifiedBy>ranjit pawar</cp:lastModifiedBy>
  <cp:revision>11</cp:revision>
  <cp:lastPrinted>2021-11-09T08:13:49Z</cp:lastPrinted>
  <dcterms:created xsi:type="dcterms:W3CDTF">2006-08-16T00:00:00Z</dcterms:created>
  <dcterms:modified xsi:type="dcterms:W3CDTF">2021-11-24T04:50:19Z</dcterms:modified>
</cp:coreProperties>
</file>