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72" r:id="rId6"/>
    <p:sldId id="276" r:id="rId7"/>
    <p:sldId id="259" r:id="rId8"/>
    <p:sldId id="273" r:id="rId9"/>
    <p:sldId id="260" r:id="rId10"/>
    <p:sldId id="270" r:id="rId11"/>
    <p:sldId id="261" r:id="rId12"/>
    <p:sldId id="262" r:id="rId13"/>
    <p:sldId id="269" r:id="rId14"/>
    <p:sldId id="264" r:id="rId15"/>
    <p:sldId id="265" r:id="rId16"/>
    <p:sldId id="271" r:id="rId17"/>
    <p:sldId id="266" r:id="rId18"/>
    <p:sldId id="267" r:id="rId19"/>
    <p:sldId id="268" r:id="rId20"/>
    <p:sldId id="26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F713-636C-4A26-AE90-A45A0FEB4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F9BA332-DFF5-4674-BF54-C1C7E1C23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2E92DA-4ADC-4B60-9DC2-BDE2E07F3AE7}"/>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3F1C394A-0CED-4255-A88C-A56B9988BA4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0B21550-DE41-4B09-A4FC-7A82AAEE3AE6}"/>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262295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BFEB-3D4A-4832-BA4A-B0CBDD8015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A86FEC3-FE07-4490-A99D-343398B67E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BCCD05-956A-498E-9C1C-7A1930C8E5C7}"/>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282BB27A-6610-4AD9-8A83-B5708DD94D5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C14B07F-5F5E-4847-91C6-D7AA09BD3099}"/>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425351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A27B7-6DA9-495B-ACFB-00EAC6D41F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B276E28-0D66-4DDA-84F4-C5E04E6E05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3DD791-848F-4F5A-894E-005ECF3A22CE}"/>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8B162C9A-AD60-4E81-B5B1-CB254B0BAA4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8FC813D-0330-4F91-BE2A-FBF921A35491}"/>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41059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5CD0-9157-4FB4-81C3-8EF10717E63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D60B72-DD42-4C4C-8AD6-46B96850A3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2527C9-DAEB-4ADC-AB4B-DA82177F1DFB}"/>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43AAE1EB-FDBE-4027-A8AD-72FE9C524DD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F978FE6-AF69-4615-BF03-00C77EE13583}"/>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35895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B3E7-0C3E-4EFD-A706-8EDFDBBB24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859A7BC-0624-428B-B76F-B526390EB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C257C9-4DFE-47BC-A386-81ED98664A43}"/>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2D546C31-4B4D-477B-BC85-C0881788D0E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FE11EC7-A605-4528-A7C3-701E84A6E8DD}"/>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30317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A0D6-7CBC-434C-9759-FC5CA02B41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E8C9A8-D0F3-408F-87DD-79E306769A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9B70467-321E-4B76-9731-B5B3978C29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2D7F31-31C4-4CAF-A69B-5684BD297E63}"/>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6" name="Footer Placeholder 5">
            <a:extLst>
              <a:ext uri="{FF2B5EF4-FFF2-40B4-BE49-F238E27FC236}">
                <a16:creationId xmlns:a16="http://schemas.microsoft.com/office/drawing/2014/main" id="{90395E82-9FC7-4975-83C5-D7DB44CB6B6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85F5615-4352-4CBC-85C3-5A1A6B6A6FCE}"/>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362623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DE1D-99F8-4AAF-8FCC-E90D9D014AC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8A84C1B-8A6B-4AAF-894D-0EF9DF1CA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D2D5AB-F3DC-45D8-8693-A50BF21720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28E7BA0-D916-45C4-B993-C4F8CB4ED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08E1BC-5C5D-48CE-84FE-3D1A387E8E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481F4A6-B3D3-4ED9-9870-DD802836BD64}"/>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8" name="Footer Placeholder 7">
            <a:extLst>
              <a:ext uri="{FF2B5EF4-FFF2-40B4-BE49-F238E27FC236}">
                <a16:creationId xmlns:a16="http://schemas.microsoft.com/office/drawing/2014/main" id="{EC0DB80E-5BB9-4CC4-B704-A710CAD15A49}"/>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172CF954-6AE0-47BD-96A2-EB7F35CCC3CE}"/>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232888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75A9-5415-45C9-8C5E-7B0C2010900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FB5A44-92BA-4C23-A903-1994F5BC0160}"/>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4" name="Footer Placeholder 3">
            <a:extLst>
              <a:ext uri="{FF2B5EF4-FFF2-40B4-BE49-F238E27FC236}">
                <a16:creationId xmlns:a16="http://schemas.microsoft.com/office/drawing/2014/main" id="{146E1AB6-7857-4CDE-93AA-FE1D4B0D7A2A}"/>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39CA9A32-3D67-4FA3-9CD4-88A8887E78ED}"/>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349950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BC9EE-F09C-487D-9D81-93C2F04D8E32}"/>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3" name="Footer Placeholder 2">
            <a:extLst>
              <a:ext uri="{FF2B5EF4-FFF2-40B4-BE49-F238E27FC236}">
                <a16:creationId xmlns:a16="http://schemas.microsoft.com/office/drawing/2014/main" id="{5F067243-52BF-4351-BD50-512BEF7BEB7D}"/>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9C8DDDA-EB92-40E4-8FA7-C25B60576734}"/>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151204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F4CE-C8DB-4486-942B-E8DF7F9E1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8D0BE9B-CE46-4535-87CC-1B001D465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56B35EF-3680-471B-8B9E-893D7FF28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E579EF-2AB1-475A-9145-076F3127F160}"/>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6" name="Footer Placeholder 5">
            <a:extLst>
              <a:ext uri="{FF2B5EF4-FFF2-40B4-BE49-F238E27FC236}">
                <a16:creationId xmlns:a16="http://schemas.microsoft.com/office/drawing/2014/main" id="{446140F1-2CC6-4A05-9B57-BCB7CE04609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6BA5914-2717-4677-87C1-E23C5F8485DD}"/>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269778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7746-37D2-4E42-9FF5-F5388F546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CA7F859-5CB2-487D-80D1-3E5997168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2D42120-3386-4F18-B400-9BF0D4111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1D7452-F238-44DD-94C2-D5FEC85980FC}"/>
              </a:ext>
            </a:extLst>
          </p:cNvPr>
          <p:cNvSpPr>
            <a:spLocks noGrp="1"/>
          </p:cNvSpPr>
          <p:nvPr>
            <p:ph type="dt" sz="half" idx="10"/>
          </p:nvPr>
        </p:nvSpPr>
        <p:spPr/>
        <p:txBody>
          <a:bodyPr/>
          <a:lstStyle/>
          <a:p>
            <a:fld id="{5502AB55-6D21-49F9-A7AA-C65D74A5E1ED}" type="datetimeFigureOut">
              <a:rPr lang="en-IN" smtClean="0"/>
              <a:t>28-12-2018</a:t>
            </a:fld>
            <a:endParaRPr lang="en-IN" dirty="0"/>
          </a:p>
        </p:txBody>
      </p:sp>
      <p:sp>
        <p:nvSpPr>
          <p:cNvPr id="6" name="Footer Placeholder 5">
            <a:extLst>
              <a:ext uri="{FF2B5EF4-FFF2-40B4-BE49-F238E27FC236}">
                <a16:creationId xmlns:a16="http://schemas.microsoft.com/office/drawing/2014/main" id="{5D89E7C6-78CC-43CE-AFFB-D849ED256BE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81FF9AA-8DC8-411E-8468-C422B1813A05}"/>
              </a:ext>
            </a:extLst>
          </p:cNvPr>
          <p:cNvSpPr>
            <a:spLocks noGrp="1"/>
          </p:cNvSpPr>
          <p:nvPr>
            <p:ph type="sldNum" sz="quarter" idx="12"/>
          </p:nvPr>
        </p:nvSpPr>
        <p:spPr/>
        <p:txBody>
          <a:bodyPr/>
          <a:lstStyle/>
          <a:p>
            <a:fld id="{F9125C1F-AF3A-4D86-A3BF-34F37518182E}" type="slidenum">
              <a:rPr lang="en-IN" smtClean="0"/>
              <a:t>‹#›</a:t>
            </a:fld>
            <a:endParaRPr lang="en-IN" dirty="0"/>
          </a:p>
        </p:txBody>
      </p:sp>
    </p:spTree>
    <p:extLst>
      <p:ext uri="{BB962C8B-B14F-4D97-AF65-F5344CB8AC3E}">
        <p14:creationId xmlns:p14="http://schemas.microsoft.com/office/powerpoint/2010/main" val="354972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E636B-60B0-4DF3-BB47-7942BCE44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CCD5CC3-4FB5-4E28-91B9-1CE1ACF40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D0BE92-BA1C-406F-A219-53D8CDE66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2AB55-6D21-49F9-A7AA-C65D74A5E1ED}" type="datetimeFigureOut">
              <a:rPr lang="en-IN" smtClean="0"/>
              <a:t>28-12-2018</a:t>
            </a:fld>
            <a:endParaRPr lang="en-IN" dirty="0"/>
          </a:p>
        </p:txBody>
      </p:sp>
      <p:sp>
        <p:nvSpPr>
          <p:cNvPr id="5" name="Footer Placeholder 4">
            <a:extLst>
              <a:ext uri="{FF2B5EF4-FFF2-40B4-BE49-F238E27FC236}">
                <a16:creationId xmlns:a16="http://schemas.microsoft.com/office/drawing/2014/main" id="{398321BF-970D-422B-862E-FB94F6C01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FAB2A0BF-E596-48E8-AD95-F57B088256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25C1F-AF3A-4D86-A3BF-34F37518182E}" type="slidenum">
              <a:rPr lang="en-IN" smtClean="0"/>
              <a:t>‹#›</a:t>
            </a:fld>
            <a:endParaRPr lang="en-IN" dirty="0"/>
          </a:p>
        </p:txBody>
      </p:sp>
    </p:spTree>
    <p:extLst>
      <p:ext uri="{BB962C8B-B14F-4D97-AF65-F5344CB8AC3E}">
        <p14:creationId xmlns:p14="http://schemas.microsoft.com/office/powerpoint/2010/main" val="229587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EE7E-1A8D-42A1-B226-CD05B3E9E7C1}"/>
              </a:ext>
            </a:extLst>
          </p:cNvPr>
          <p:cNvSpPr>
            <a:spLocks noGrp="1"/>
          </p:cNvSpPr>
          <p:nvPr>
            <p:ph type="ctrTitle"/>
          </p:nvPr>
        </p:nvSpPr>
        <p:spPr/>
        <p:txBody>
          <a:bodyPr/>
          <a:lstStyle/>
          <a:p>
            <a:r>
              <a:rPr lang="en-US" b="1" dirty="0"/>
              <a:t>Chordoid Meningioma</a:t>
            </a:r>
            <a:endParaRPr lang="en-IN" b="1" dirty="0"/>
          </a:p>
        </p:txBody>
      </p:sp>
      <p:sp>
        <p:nvSpPr>
          <p:cNvPr id="3" name="Subtitle 2">
            <a:extLst>
              <a:ext uri="{FF2B5EF4-FFF2-40B4-BE49-F238E27FC236}">
                <a16:creationId xmlns:a16="http://schemas.microsoft.com/office/drawing/2014/main" id="{B056E37E-9BE4-4A39-A781-C21D06FFBBA1}"/>
              </a:ext>
            </a:extLst>
          </p:cNvPr>
          <p:cNvSpPr>
            <a:spLocks noGrp="1"/>
          </p:cNvSpPr>
          <p:nvPr>
            <p:ph type="subTitle" idx="1"/>
          </p:nvPr>
        </p:nvSpPr>
        <p:spPr>
          <a:xfrm>
            <a:off x="1749669" y="3602037"/>
            <a:ext cx="8918331" cy="1831609"/>
          </a:xfrm>
        </p:spPr>
        <p:txBody>
          <a:bodyPr>
            <a:normAutofit/>
          </a:bodyPr>
          <a:lstStyle/>
          <a:p>
            <a:r>
              <a:rPr lang="en-US" sz="3200" b="1" dirty="0"/>
              <a:t>A Deceptive Nasal Mass </a:t>
            </a:r>
          </a:p>
          <a:p>
            <a:endParaRPr lang="en-US" sz="3200" dirty="0"/>
          </a:p>
          <a:p>
            <a:endParaRPr lang="en-US" sz="3200" dirty="0"/>
          </a:p>
        </p:txBody>
      </p:sp>
    </p:spTree>
    <p:extLst>
      <p:ext uri="{BB962C8B-B14F-4D97-AF65-F5344CB8AC3E}">
        <p14:creationId xmlns:p14="http://schemas.microsoft.com/office/powerpoint/2010/main" val="253367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90E6-462F-4C69-B8E5-B635BDD72C19}"/>
              </a:ext>
            </a:extLst>
          </p:cNvPr>
          <p:cNvSpPr>
            <a:spLocks noGrp="1"/>
          </p:cNvSpPr>
          <p:nvPr>
            <p:ph type="title"/>
          </p:nvPr>
        </p:nvSpPr>
        <p:spPr>
          <a:xfrm>
            <a:off x="655320" y="365125"/>
            <a:ext cx="5120114" cy="1692794"/>
          </a:xfrm>
        </p:spPr>
        <p:txBody>
          <a:bodyPr>
            <a:normAutofit/>
          </a:bodyPr>
          <a:lstStyle/>
          <a:p>
            <a:endParaRPr lang="en-IN"/>
          </a:p>
        </p:txBody>
      </p:sp>
      <p:sp>
        <p:nvSpPr>
          <p:cNvPr id="9" name="Content Placeholder 8">
            <a:extLst>
              <a:ext uri="{FF2B5EF4-FFF2-40B4-BE49-F238E27FC236}">
                <a16:creationId xmlns:a16="http://schemas.microsoft.com/office/drawing/2014/main" id="{72F36084-2EE4-43E1-8662-75BAC4A36C0A}"/>
              </a:ext>
            </a:extLst>
          </p:cNvPr>
          <p:cNvSpPr>
            <a:spLocks noGrp="1"/>
          </p:cNvSpPr>
          <p:nvPr>
            <p:ph idx="1"/>
          </p:nvPr>
        </p:nvSpPr>
        <p:spPr>
          <a:xfrm>
            <a:off x="655321" y="2575034"/>
            <a:ext cx="5120113" cy="3462228"/>
          </a:xfrm>
        </p:spPr>
        <p:txBody>
          <a:bodyPr>
            <a:normAutofit/>
          </a:bodyPr>
          <a:lstStyle/>
          <a:p>
            <a:pPr>
              <a:lnSpc>
                <a:spcPct val="150000"/>
              </a:lnSpc>
            </a:pPr>
            <a:r>
              <a:rPr lang="en-US" sz="2400" dirty="0"/>
              <a:t>Meningothelial cells arranged in cords displaying fused cytoplasmic membranes and indistinguishable cellular borders. The nuclei look bland; however this is by definition a </a:t>
            </a:r>
            <a:r>
              <a:rPr lang="en-US" sz="2400" b="1" dirty="0"/>
              <a:t>Grade II meningioma</a:t>
            </a:r>
            <a:endParaRPr lang="en-IN" sz="2400" dirty="0"/>
          </a:p>
        </p:txBody>
      </p:sp>
      <p:pic>
        <p:nvPicPr>
          <p:cNvPr id="4" name="Picture 3">
            <a:extLst>
              <a:ext uri="{FF2B5EF4-FFF2-40B4-BE49-F238E27FC236}">
                <a16:creationId xmlns:a16="http://schemas.microsoft.com/office/drawing/2014/main" id="{0D62B55A-709D-4670-B729-E8B97AA88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891" y="0"/>
            <a:ext cx="5824109" cy="6873589"/>
          </a:xfrm>
          <a:prstGeom prst="rect">
            <a:avLst/>
          </a:prstGeom>
        </p:spPr>
      </p:pic>
    </p:spTree>
    <p:extLst>
      <p:ext uri="{BB962C8B-B14F-4D97-AF65-F5344CB8AC3E}">
        <p14:creationId xmlns:p14="http://schemas.microsoft.com/office/powerpoint/2010/main" val="109823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716E-D903-40D2-9196-C9E08B8961B7}"/>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74D10933-2C9A-455B-9FA2-EDDDE2F4C3A0}"/>
              </a:ext>
            </a:extLst>
          </p:cNvPr>
          <p:cNvSpPr>
            <a:spLocks noGrp="1"/>
          </p:cNvSpPr>
          <p:nvPr>
            <p:ph idx="1"/>
          </p:nvPr>
        </p:nvSpPr>
        <p:spPr/>
        <p:txBody>
          <a:bodyPr>
            <a:normAutofit fontScale="77500" lnSpcReduction="20000"/>
          </a:bodyPr>
          <a:lstStyle/>
          <a:p>
            <a:pPr>
              <a:lnSpc>
                <a:spcPct val="200000"/>
              </a:lnSpc>
            </a:pPr>
            <a:r>
              <a:rPr lang="en-IN" sz="2400" dirty="0"/>
              <a:t>Patient followed up after 7 days and 3 weeks, Diagnostic nasal endoscopic (DNE) was done on follow up</a:t>
            </a:r>
          </a:p>
          <a:p>
            <a:pPr>
              <a:lnSpc>
                <a:spcPct val="200000"/>
              </a:lnSpc>
            </a:pPr>
            <a:r>
              <a:rPr lang="en-IN" sz="2400" dirty="0"/>
              <a:t>MRI Brain was done after HPE diagnosis of Chordoid Meningioma, to rule </a:t>
            </a:r>
            <a:r>
              <a:rPr lang="en-IN" sz="2400"/>
              <a:t>out any intracranial </a:t>
            </a:r>
            <a:r>
              <a:rPr lang="en-IN" sz="2400" dirty="0"/>
              <a:t>connection of Meningioma</a:t>
            </a:r>
          </a:p>
          <a:p>
            <a:pPr>
              <a:lnSpc>
                <a:spcPct val="200000"/>
              </a:lnSpc>
            </a:pPr>
            <a:r>
              <a:rPr lang="en-IN" sz="2400" dirty="0"/>
              <a:t>No Intracranial and Extracranial mass visualised  </a:t>
            </a:r>
          </a:p>
          <a:p>
            <a:pPr>
              <a:lnSpc>
                <a:spcPct val="200000"/>
              </a:lnSpc>
            </a:pPr>
            <a:r>
              <a:rPr lang="en-IN" sz="2400" dirty="0"/>
              <a:t>No growth or mass visualized on DNE</a:t>
            </a:r>
          </a:p>
          <a:p>
            <a:pPr>
              <a:lnSpc>
                <a:spcPct val="200000"/>
              </a:lnSpc>
            </a:pPr>
            <a:r>
              <a:rPr lang="en-IN" sz="2400" dirty="0"/>
              <a:t>Patient was asymptomatic</a:t>
            </a:r>
          </a:p>
        </p:txBody>
      </p:sp>
    </p:spTree>
    <p:extLst>
      <p:ext uri="{BB962C8B-B14F-4D97-AF65-F5344CB8AC3E}">
        <p14:creationId xmlns:p14="http://schemas.microsoft.com/office/powerpoint/2010/main" val="36446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44E2-98E7-4D96-BACD-4047ED08486F}"/>
              </a:ext>
            </a:extLst>
          </p:cNvPr>
          <p:cNvSpPr>
            <a:spLocks noGrp="1"/>
          </p:cNvSpPr>
          <p:nvPr>
            <p:ph type="title"/>
          </p:nvPr>
        </p:nvSpPr>
        <p:spPr/>
        <p:txBody>
          <a:bodyPr/>
          <a:lstStyle/>
          <a:p>
            <a:r>
              <a:rPr lang="en-IN" b="1" u="sng" dirty="0"/>
              <a:t>Discussion </a:t>
            </a:r>
          </a:p>
        </p:txBody>
      </p:sp>
      <p:sp>
        <p:nvSpPr>
          <p:cNvPr id="3" name="Content Placeholder 2">
            <a:extLst>
              <a:ext uri="{FF2B5EF4-FFF2-40B4-BE49-F238E27FC236}">
                <a16:creationId xmlns:a16="http://schemas.microsoft.com/office/drawing/2014/main" id="{93057098-EC43-4F51-B3B3-3C7BF90F67ED}"/>
              </a:ext>
            </a:extLst>
          </p:cNvPr>
          <p:cNvSpPr>
            <a:spLocks noGrp="1"/>
          </p:cNvSpPr>
          <p:nvPr>
            <p:ph idx="1"/>
          </p:nvPr>
        </p:nvSpPr>
        <p:spPr/>
        <p:txBody>
          <a:bodyPr>
            <a:normAutofit/>
          </a:bodyPr>
          <a:lstStyle/>
          <a:p>
            <a:pPr>
              <a:lnSpc>
                <a:spcPct val="150000"/>
              </a:lnSpc>
            </a:pPr>
            <a:r>
              <a:rPr lang="en-US" sz="2000" dirty="0"/>
              <a:t>Meningiomas are nonglial tumors of the central nervous system, representing 24–30% of all intracranial neoplasms</a:t>
            </a:r>
          </a:p>
          <a:p>
            <a:pPr>
              <a:lnSpc>
                <a:spcPct val="150000"/>
              </a:lnSpc>
            </a:pPr>
            <a:r>
              <a:rPr lang="en-US" sz="2000" dirty="0"/>
              <a:t>Chordoid Meningioma are grade II atypical meningiomas according to the WHO’s classification</a:t>
            </a:r>
          </a:p>
          <a:p>
            <a:pPr>
              <a:lnSpc>
                <a:spcPct val="150000"/>
              </a:lnSpc>
            </a:pPr>
            <a:r>
              <a:rPr lang="en-US" sz="2000" dirty="0"/>
              <a:t>They have been reported to occur extracranially in only 1-2% of cases and 20% of extracranial meningiomas are secondary extensions of intracranial tumors</a:t>
            </a:r>
          </a:p>
          <a:p>
            <a:pPr>
              <a:lnSpc>
                <a:spcPct val="150000"/>
              </a:lnSpc>
            </a:pPr>
            <a:r>
              <a:rPr lang="en-US" sz="2000" dirty="0"/>
              <a:t>They arise from the arachnoid cap cells (meningocytes) that are derived from the neural crest</a:t>
            </a:r>
          </a:p>
          <a:p>
            <a:pPr>
              <a:lnSpc>
                <a:spcPct val="150000"/>
              </a:lnSpc>
            </a:pPr>
            <a:r>
              <a:rPr lang="en-US" sz="2000" dirty="0"/>
              <a:t>These tumors are more common in females and have bimodal age distribution with first peak at the second decade of life and second peak during fifth through seventh decades</a:t>
            </a:r>
          </a:p>
        </p:txBody>
      </p:sp>
    </p:spTree>
    <p:extLst>
      <p:ext uri="{BB962C8B-B14F-4D97-AF65-F5344CB8AC3E}">
        <p14:creationId xmlns:p14="http://schemas.microsoft.com/office/powerpoint/2010/main" val="303506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ACA71E-7D14-41EF-9A83-685765A13D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677" y="392052"/>
            <a:ext cx="9135208" cy="6851406"/>
          </a:xfrm>
        </p:spPr>
      </p:pic>
    </p:spTree>
    <p:extLst>
      <p:ext uri="{BB962C8B-B14F-4D97-AF65-F5344CB8AC3E}">
        <p14:creationId xmlns:p14="http://schemas.microsoft.com/office/powerpoint/2010/main" val="184866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141D-1CA7-4E97-9FD7-238B197F12F8}"/>
              </a:ext>
            </a:extLst>
          </p:cNvPr>
          <p:cNvSpPr>
            <a:spLocks noGrp="1"/>
          </p:cNvSpPr>
          <p:nvPr>
            <p:ph type="title"/>
          </p:nvPr>
        </p:nvSpPr>
        <p:spPr/>
        <p:txBody>
          <a:bodyPr/>
          <a:lstStyle/>
          <a:p>
            <a:r>
              <a:rPr lang="en-IN" sz="2800" b="1" u="sng" dirty="0"/>
              <a:t>Pathogenesis of Extra Cranial Meningioma</a:t>
            </a:r>
            <a:endParaRPr lang="en-IN" b="1" u="sng" dirty="0"/>
          </a:p>
        </p:txBody>
      </p:sp>
      <p:sp>
        <p:nvSpPr>
          <p:cNvPr id="3" name="Content Placeholder 2">
            <a:extLst>
              <a:ext uri="{FF2B5EF4-FFF2-40B4-BE49-F238E27FC236}">
                <a16:creationId xmlns:a16="http://schemas.microsoft.com/office/drawing/2014/main" id="{AB15D362-F39A-4342-8A86-167670572D5A}"/>
              </a:ext>
            </a:extLst>
          </p:cNvPr>
          <p:cNvSpPr>
            <a:spLocks noGrp="1"/>
          </p:cNvSpPr>
          <p:nvPr>
            <p:ph idx="1"/>
          </p:nvPr>
        </p:nvSpPr>
        <p:spPr/>
        <p:txBody>
          <a:bodyPr>
            <a:normAutofit/>
          </a:bodyPr>
          <a:lstStyle/>
          <a:p>
            <a:pPr>
              <a:lnSpc>
                <a:spcPct val="200000"/>
              </a:lnSpc>
            </a:pPr>
            <a:r>
              <a:rPr lang="en-US" sz="2000" dirty="0"/>
              <a:t>During embryogenesis, when arachnoidal cells that are present in the sheaths of nerves or vessels emerge through the skull foramina, the displaced Pacchionian bodies are detached, pinched off or entrapped in an extracranial location</a:t>
            </a:r>
          </a:p>
          <a:p>
            <a:pPr>
              <a:lnSpc>
                <a:spcPct val="200000"/>
              </a:lnSpc>
            </a:pPr>
            <a:r>
              <a:rPr lang="en-US" sz="2000" dirty="0"/>
              <a:t>They have been reported to occur in the Sino Nasal Tract, Cranial bones, Middle Ear, Scalp, Soft tissues of the face, neck and parotid gland</a:t>
            </a:r>
          </a:p>
          <a:p>
            <a:pPr>
              <a:lnSpc>
                <a:spcPct val="200000"/>
              </a:lnSpc>
            </a:pPr>
            <a:endParaRPr lang="en-IN" sz="2000" dirty="0"/>
          </a:p>
        </p:txBody>
      </p:sp>
    </p:spTree>
    <p:extLst>
      <p:ext uri="{BB962C8B-B14F-4D97-AF65-F5344CB8AC3E}">
        <p14:creationId xmlns:p14="http://schemas.microsoft.com/office/powerpoint/2010/main" val="169400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F21C2-73C1-4A4D-8ED9-2A579DF5D59D}"/>
              </a:ext>
            </a:extLst>
          </p:cNvPr>
          <p:cNvSpPr>
            <a:spLocks noGrp="1"/>
          </p:cNvSpPr>
          <p:nvPr>
            <p:ph idx="1"/>
          </p:nvPr>
        </p:nvSpPr>
        <p:spPr>
          <a:xfrm>
            <a:off x="417928" y="1736189"/>
            <a:ext cx="10881360" cy="4444798"/>
          </a:xfrm>
        </p:spPr>
        <p:txBody>
          <a:bodyPr>
            <a:normAutofit/>
          </a:bodyPr>
          <a:lstStyle/>
          <a:p>
            <a:pPr>
              <a:lnSpc>
                <a:spcPct val="150000"/>
              </a:lnSpc>
            </a:pPr>
            <a:r>
              <a:rPr lang="en-US" sz="2400" dirty="0"/>
              <a:t>Symptoms depend on the anatomic site of involvement</a:t>
            </a:r>
          </a:p>
          <a:p>
            <a:pPr>
              <a:lnSpc>
                <a:spcPct val="150000"/>
              </a:lnSpc>
            </a:pPr>
            <a:r>
              <a:rPr lang="en-US" sz="2400" dirty="0"/>
              <a:t>Meningioma involving Sino Nasal Tract present with-</a:t>
            </a:r>
          </a:p>
          <a:p>
            <a:pPr lvl="1">
              <a:lnSpc>
                <a:spcPct val="150000"/>
              </a:lnSpc>
            </a:pPr>
            <a:r>
              <a:rPr lang="en-US" dirty="0"/>
              <a:t>Nasal Obstruction</a:t>
            </a:r>
          </a:p>
          <a:p>
            <a:pPr lvl="1">
              <a:lnSpc>
                <a:spcPct val="150000"/>
              </a:lnSpc>
            </a:pPr>
            <a:r>
              <a:rPr lang="en-US" dirty="0"/>
              <a:t>Anosmia </a:t>
            </a:r>
          </a:p>
          <a:p>
            <a:pPr lvl="1">
              <a:lnSpc>
                <a:spcPct val="150000"/>
              </a:lnSpc>
            </a:pPr>
            <a:r>
              <a:rPr lang="en-US" dirty="0"/>
              <a:t>Facial Pain</a:t>
            </a:r>
          </a:p>
          <a:p>
            <a:pPr lvl="1">
              <a:lnSpc>
                <a:spcPct val="150000"/>
              </a:lnSpc>
            </a:pPr>
            <a:r>
              <a:rPr lang="en-US" dirty="0"/>
              <a:t>Nasal Discharge </a:t>
            </a:r>
          </a:p>
          <a:p>
            <a:pPr lvl="1">
              <a:lnSpc>
                <a:spcPct val="150000"/>
              </a:lnSpc>
            </a:pPr>
            <a:r>
              <a:rPr lang="en-US" dirty="0"/>
              <a:t>Epistaxis </a:t>
            </a:r>
          </a:p>
        </p:txBody>
      </p:sp>
    </p:spTree>
    <p:extLst>
      <p:ext uri="{BB962C8B-B14F-4D97-AF65-F5344CB8AC3E}">
        <p14:creationId xmlns:p14="http://schemas.microsoft.com/office/powerpoint/2010/main" val="172210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8E9F9-7BA2-49F0-AB58-711C3F932215}"/>
              </a:ext>
            </a:extLst>
          </p:cNvPr>
          <p:cNvSpPr>
            <a:spLocks noGrp="1"/>
          </p:cNvSpPr>
          <p:nvPr>
            <p:ph idx="1"/>
          </p:nvPr>
        </p:nvSpPr>
        <p:spPr>
          <a:xfrm>
            <a:off x="838200" y="629871"/>
            <a:ext cx="10515600" cy="4351338"/>
          </a:xfrm>
        </p:spPr>
        <p:txBody>
          <a:bodyPr>
            <a:normAutofit/>
          </a:bodyPr>
          <a:lstStyle/>
          <a:p>
            <a:pPr>
              <a:lnSpc>
                <a:spcPct val="150000"/>
              </a:lnSpc>
            </a:pPr>
            <a:r>
              <a:rPr lang="en-US" sz="2400" dirty="0"/>
              <a:t>Nasal Endoscopy usually shows a firm reddish pink to grey mass in the nasal cavity which could be globular or lobulated but well circumscribed with displacement and without infiltration into the surrounding tissues </a:t>
            </a:r>
          </a:p>
          <a:p>
            <a:pPr>
              <a:lnSpc>
                <a:spcPct val="150000"/>
              </a:lnSpc>
            </a:pPr>
            <a:endParaRPr lang="en-IN" sz="2400" dirty="0"/>
          </a:p>
        </p:txBody>
      </p:sp>
      <p:pic>
        <p:nvPicPr>
          <p:cNvPr id="5" name="Picture 4">
            <a:extLst>
              <a:ext uri="{FF2B5EF4-FFF2-40B4-BE49-F238E27FC236}">
                <a16:creationId xmlns:a16="http://schemas.microsoft.com/office/drawing/2014/main" id="{5D2D6ABA-3E2D-4627-A719-787D1C260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15" y="2404318"/>
            <a:ext cx="3591791" cy="4402510"/>
          </a:xfrm>
          <a:prstGeom prst="rect">
            <a:avLst/>
          </a:prstGeom>
        </p:spPr>
      </p:pic>
    </p:spTree>
    <p:extLst>
      <p:ext uri="{BB962C8B-B14F-4D97-AF65-F5344CB8AC3E}">
        <p14:creationId xmlns:p14="http://schemas.microsoft.com/office/powerpoint/2010/main" val="380570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553CE-F946-469B-978E-4464752F78BA}"/>
              </a:ext>
            </a:extLst>
          </p:cNvPr>
          <p:cNvSpPr>
            <a:spLocks noGrp="1"/>
          </p:cNvSpPr>
          <p:nvPr>
            <p:ph idx="1"/>
          </p:nvPr>
        </p:nvSpPr>
        <p:spPr>
          <a:xfrm>
            <a:off x="648930" y="2438400"/>
            <a:ext cx="5127029" cy="3785419"/>
          </a:xfrm>
        </p:spPr>
        <p:txBody>
          <a:bodyPr>
            <a:normAutofit/>
          </a:bodyPr>
          <a:lstStyle/>
          <a:p>
            <a:pPr>
              <a:lnSpc>
                <a:spcPct val="150000"/>
              </a:lnSpc>
            </a:pPr>
            <a:r>
              <a:rPr lang="en-US" sz="2400" dirty="0"/>
              <a:t>Radiological findings are usually nonspecific and include clouding or opacification of the sinuses, bony sclerosis, and focal destruction of the surrounding sinusoidal or nasal cavity bony tissues </a:t>
            </a:r>
            <a:endParaRPr lang="en-IN" sz="2400" dirty="0"/>
          </a:p>
          <a:p>
            <a:pPr>
              <a:lnSpc>
                <a:spcPct val="150000"/>
              </a:lnSpc>
            </a:pPr>
            <a:endParaRPr lang="en-IN" sz="2400" dirty="0"/>
          </a:p>
        </p:txBody>
      </p:sp>
      <p:pic>
        <p:nvPicPr>
          <p:cNvPr id="7" name="Picture 6">
            <a:extLst>
              <a:ext uri="{FF2B5EF4-FFF2-40B4-BE49-F238E27FC236}">
                <a16:creationId xmlns:a16="http://schemas.microsoft.com/office/drawing/2014/main" id="{61658493-24BA-4EE0-81E8-748BD8E1D9D8}"/>
              </a:ext>
            </a:extLst>
          </p:cNvPr>
          <p:cNvPicPr>
            <a:picLocks noChangeAspect="1"/>
          </p:cNvPicPr>
          <p:nvPr/>
        </p:nvPicPr>
        <p:blipFill rotWithShape="1">
          <a:blip r:embed="rId2">
            <a:extLst>
              <a:ext uri="{28A0092B-C50C-407E-A947-70E740481C1C}">
                <a14:useLocalDpi xmlns:a14="http://schemas.microsoft.com/office/drawing/2010/main" val="0"/>
              </a:ext>
            </a:extLst>
          </a:blip>
          <a:srcRect l="3274" r="6396" b="-1"/>
          <a:stretch/>
        </p:blipFill>
        <p:spPr>
          <a:xfrm>
            <a:off x="6090613" y="640082"/>
            <a:ext cx="5461724" cy="5577837"/>
          </a:xfrm>
          <a:prstGeom prst="rect">
            <a:avLst/>
          </a:prstGeom>
          <a:effectLst/>
        </p:spPr>
      </p:pic>
    </p:spTree>
    <p:extLst>
      <p:ext uri="{BB962C8B-B14F-4D97-AF65-F5344CB8AC3E}">
        <p14:creationId xmlns:p14="http://schemas.microsoft.com/office/powerpoint/2010/main" val="346281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C7EF52-207D-4C7B-99A5-6D65FBAB347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0442"/>
          <a:stretch/>
        </p:blipFill>
        <p:spPr>
          <a:xfrm>
            <a:off x="5797543" y="10"/>
            <a:ext cx="6394152" cy="6857990"/>
          </a:xfrm>
          <a:prstGeom prst="rect">
            <a:avLst/>
          </a:prstGeom>
        </p:spPr>
      </p:pic>
      <p:sp>
        <p:nvSpPr>
          <p:cNvPr id="3" name="Content Placeholder 2">
            <a:extLst>
              <a:ext uri="{FF2B5EF4-FFF2-40B4-BE49-F238E27FC236}">
                <a16:creationId xmlns:a16="http://schemas.microsoft.com/office/drawing/2014/main" id="{96800BF9-DC20-4142-A7E9-92C52CB929AA}"/>
              </a:ext>
            </a:extLst>
          </p:cNvPr>
          <p:cNvSpPr>
            <a:spLocks noGrp="1"/>
          </p:cNvSpPr>
          <p:nvPr>
            <p:ph idx="1"/>
          </p:nvPr>
        </p:nvSpPr>
        <p:spPr>
          <a:xfrm>
            <a:off x="764931" y="597877"/>
            <a:ext cx="4746869" cy="5463096"/>
          </a:xfrm>
        </p:spPr>
        <p:txBody>
          <a:bodyPr anchor="ctr">
            <a:normAutofit/>
          </a:bodyPr>
          <a:lstStyle/>
          <a:p>
            <a:pPr>
              <a:lnSpc>
                <a:spcPct val="150000"/>
              </a:lnSpc>
            </a:pPr>
            <a:r>
              <a:rPr lang="en-IN" sz="2000" dirty="0">
                <a:solidFill>
                  <a:srgbClr val="000000"/>
                </a:solidFill>
              </a:rPr>
              <a:t>The differential diagnosis of Sino nasal tract meningiomas includes Mucocele, Olfactory Neuroblastoma, Carcinoma, Haemangioma, Sarcoma and Angiofibroma </a:t>
            </a:r>
          </a:p>
          <a:p>
            <a:pPr>
              <a:lnSpc>
                <a:spcPct val="150000"/>
              </a:lnSpc>
            </a:pPr>
            <a:r>
              <a:rPr lang="en-IN" sz="2000" dirty="0">
                <a:solidFill>
                  <a:srgbClr val="000000"/>
                </a:solidFill>
              </a:rPr>
              <a:t>Histopathology and Immunohistochemistry are confirmatory. Meningiomas are strongly immunoreactive to Vimentin, EMA (epithelial membrane antigen) and Pancytokeratin</a:t>
            </a:r>
          </a:p>
        </p:txBody>
      </p:sp>
    </p:spTree>
    <p:extLst>
      <p:ext uri="{BB962C8B-B14F-4D97-AF65-F5344CB8AC3E}">
        <p14:creationId xmlns:p14="http://schemas.microsoft.com/office/powerpoint/2010/main" val="417643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4E7F-5D96-4F16-9257-395177387A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FD8D917-44C9-4ABA-BFA9-281B15A56A63}"/>
              </a:ext>
            </a:extLst>
          </p:cNvPr>
          <p:cNvSpPr>
            <a:spLocks noGrp="1"/>
          </p:cNvSpPr>
          <p:nvPr>
            <p:ph idx="1"/>
          </p:nvPr>
        </p:nvSpPr>
        <p:spPr/>
        <p:txBody>
          <a:bodyPr>
            <a:normAutofit/>
          </a:bodyPr>
          <a:lstStyle/>
          <a:p>
            <a:pPr>
              <a:lnSpc>
                <a:spcPct val="150000"/>
              </a:lnSpc>
            </a:pPr>
            <a:r>
              <a:rPr lang="en-IN" sz="2400" dirty="0"/>
              <a:t>Growth of the tumour is slow, hence surgical excision is treatment of choice</a:t>
            </a:r>
          </a:p>
          <a:p>
            <a:pPr>
              <a:lnSpc>
                <a:spcPct val="150000"/>
              </a:lnSpc>
            </a:pPr>
            <a:r>
              <a:rPr lang="en-US" sz="2400" dirty="0"/>
              <a:t>Complete excision of these masses may be accomplished by Endoscopic, Open or a combination of both approaches</a:t>
            </a:r>
            <a:endParaRPr lang="en-IN" sz="2400" dirty="0"/>
          </a:p>
          <a:p>
            <a:pPr>
              <a:lnSpc>
                <a:spcPct val="150000"/>
              </a:lnSpc>
            </a:pPr>
            <a:r>
              <a:rPr lang="en-US" sz="2400" dirty="0"/>
              <a:t>Radiation therapy has been suggested to improve survival in meningiomas of central nervous system</a:t>
            </a:r>
            <a:endParaRPr lang="en-IN" sz="2400" dirty="0"/>
          </a:p>
        </p:txBody>
      </p:sp>
    </p:spTree>
    <p:extLst>
      <p:ext uri="{BB962C8B-B14F-4D97-AF65-F5344CB8AC3E}">
        <p14:creationId xmlns:p14="http://schemas.microsoft.com/office/powerpoint/2010/main" val="140954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A342-C9B0-4D77-A607-58D06B06A3CD}"/>
              </a:ext>
            </a:extLst>
          </p:cNvPr>
          <p:cNvSpPr>
            <a:spLocks noGrp="1"/>
          </p:cNvSpPr>
          <p:nvPr>
            <p:ph type="title"/>
          </p:nvPr>
        </p:nvSpPr>
        <p:spPr>
          <a:xfrm>
            <a:off x="838200" y="227500"/>
            <a:ext cx="10515600" cy="1325563"/>
          </a:xfrm>
        </p:spPr>
        <p:txBody>
          <a:bodyPr/>
          <a:lstStyle/>
          <a:p>
            <a:r>
              <a:rPr lang="en-US" b="1" dirty="0"/>
              <a:t>				Case Report </a:t>
            </a:r>
            <a:endParaRPr lang="en-IN" b="1" dirty="0"/>
          </a:p>
        </p:txBody>
      </p:sp>
      <p:sp>
        <p:nvSpPr>
          <p:cNvPr id="3" name="Content Placeholder 2">
            <a:extLst>
              <a:ext uri="{FF2B5EF4-FFF2-40B4-BE49-F238E27FC236}">
                <a16:creationId xmlns:a16="http://schemas.microsoft.com/office/drawing/2014/main" id="{59F2C53E-E971-4FD5-857E-3B4651D14CBC}"/>
              </a:ext>
            </a:extLst>
          </p:cNvPr>
          <p:cNvSpPr>
            <a:spLocks noGrp="1"/>
          </p:cNvSpPr>
          <p:nvPr>
            <p:ph idx="1"/>
          </p:nvPr>
        </p:nvSpPr>
        <p:spPr>
          <a:xfrm>
            <a:off x="838200" y="1553063"/>
            <a:ext cx="10515600" cy="4351338"/>
          </a:xfrm>
        </p:spPr>
        <p:txBody>
          <a:bodyPr>
            <a:noAutofit/>
          </a:bodyPr>
          <a:lstStyle/>
          <a:p>
            <a:pPr>
              <a:lnSpc>
                <a:spcPct val="150000"/>
              </a:lnSpc>
            </a:pPr>
            <a:r>
              <a:rPr lang="en-US" sz="1800" dirty="0"/>
              <a:t>A 32 years old male patient presented with complaint of Nasal Obstruction, Difficulty in Breathing and 4-5 episodes of epistaxis since 6 months</a:t>
            </a:r>
          </a:p>
          <a:p>
            <a:pPr>
              <a:lnSpc>
                <a:spcPct val="150000"/>
              </a:lnSpc>
            </a:pPr>
            <a:r>
              <a:rPr lang="en-US" sz="1800" dirty="0"/>
              <a:t>On Anterior Rhinoscopy- A Pinkish Polypoidal mass was present in left nasal cavity </a:t>
            </a:r>
          </a:p>
          <a:p>
            <a:pPr>
              <a:lnSpc>
                <a:spcPct val="150000"/>
              </a:lnSpc>
            </a:pPr>
            <a:endParaRPr lang="en-IN" sz="1800" dirty="0"/>
          </a:p>
        </p:txBody>
      </p:sp>
      <p:pic>
        <p:nvPicPr>
          <p:cNvPr id="4" name="Content Placeholder 4">
            <a:extLst>
              <a:ext uri="{FF2B5EF4-FFF2-40B4-BE49-F238E27FC236}">
                <a16:creationId xmlns:a16="http://schemas.microsoft.com/office/drawing/2014/main" id="{4E3150A4-1811-4BCD-8112-CAF3F82B4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988" y="3089793"/>
            <a:ext cx="4325102" cy="3699404"/>
          </a:xfrm>
          <a:prstGeom prst="rect">
            <a:avLst/>
          </a:prstGeom>
        </p:spPr>
      </p:pic>
    </p:spTree>
    <p:extLst>
      <p:ext uri="{BB962C8B-B14F-4D97-AF65-F5344CB8AC3E}">
        <p14:creationId xmlns:p14="http://schemas.microsoft.com/office/powerpoint/2010/main" val="126250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4ACC-D128-450D-AC12-4BA66705C837}"/>
              </a:ext>
            </a:extLst>
          </p:cNvPr>
          <p:cNvSpPr>
            <a:spLocks noGrp="1"/>
          </p:cNvSpPr>
          <p:nvPr>
            <p:ph type="title"/>
          </p:nvPr>
        </p:nvSpPr>
        <p:spPr/>
        <p:txBody>
          <a:bodyPr/>
          <a:lstStyle/>
          <a:p>
            <a:r>
              <a:rPr lang="en-IN" b="1" dirty="0"/>
              <a:t>Conclusion </a:t>
            </a:r>
          </a:p>
        </p:txBody>
      </p:sp>
      <p:sp>
        <p:nvSpPr>
          <p:cNvPr id="3" name="Content Placeholder 2">
            <a:extLst>
              <a:ext uri="{FF2B5EF4-FFF2-40B4-BE49-F238E27FC236}">
                <a16:creationId xmlns:a16="http://schemas.microsoft.com/office/drawing/2014/main" id="{DC531EAA-7A66-45F6-8FE6-F7FE69F60067}"/>
              </a:ext>
            </a:extLst>
          </p:cNvPr>
          <p:cNvSpPr>
            <a:spLocks noGrp="1"/>
          </p:cNvSpPr>
          <p:nvPr>
            <p:ph idx="1"/>
          </p:nvPr>
        </p:nvSpPr>
        <p:spPr>
          <a:xfrm>
            <a:off x="606669" y="1690688"/>
            <a:ext cx="11236569" cy="4912335"/>
          </a:xfrm>
        </p:spPr>
        <p:txBody>
          <a:bodyPr>
            <a:normAutofit/>
          </a:bodyPr>
          <a:lstStyle/>
          <a:p>
            <a:pPr>
              <a:lnSpc>
                <a:spcPct val="150000"/>
              </a:lnSpc>
            </a:pPr>
            <a:r>
              <a:rPr lang="en-IN" sz="2400" dirty="0"/>
              <a:t>Extra cranial Meningioma is rare neoplasm, frequently misdiagnosed, resulting in inappropriate clinical management</a:t>
            </a:r>
          </a:p>
          <a:p>
            <a:pPr>
              <a:lnSpc>
                <a:spcPct val="150000"/>
              </a:lnSpc>
            </a:pPr>
            <a:r>
              <a:rPr lang="en-IN" sz="2400" dirty="0"/>
              <a:t>Histopathological evaluation of biopsy is must in all cases of nasal mass for accurate diagnosis and management, as significant lesions like Chordoid Meningioma may be missed on clinical and radiological evaluation </a:t>
            </a:r>
          </a:p>
        </p:txBody>
      </p:sp>
    </p:spTree>
    <p:extLst>
      <p:ext uri="{BB962C8B-B14F-4D97-AF65-F5344CB8AC3E}">
        <p14:creationId xmlns:p14="http://schemas.microsoft.com/office/powerpoint/2010/main" val="80490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AE61-00FB-4EBE-AB3E-DBC2F247E6F9}"/>
              </a:ext>
            </a:extLst>
          </p:cNvPr>
          <p:cNvSpPr>
            <a:spLocks noGrp="1"/>
          </p:cNvSpPr>
          <p:nvPr>
            <p:ph type="title"/>
          </p:nvPr>
        </p:nvSpPr>
        <p:spPr>
          <a:xfrm>
            <a:off x="838200" y="2492864"/>
            <a:ext cx="10515600" cy="1325563"/>
          </a:xfrm>
        </p:spPr>
        <p:txBody>
          <a:bodyPr>
            <a:normAutofit/>
          </a:bodyPr>
          <a:lstStyle/>
          <a:p>
            <a:r>
              <a:rPr lang="en-IN" sz="5400" dirty="0"/>
              <a:t>			</a:t>
            </a:r>
            <a:r>
              <a:rPr lang="en-IN" sz="5400"/>
              <a:t>       </a:t>
            </a:r>
            <a:r>
              <a:rPr lang="en-IN" sz="5400" dirty="0"/>
              <a:t>Thank You </a:t>
            </a:r>
          </a:p>
        </p:txBody>
      </p:sp>
    </p:spTree>
    <p:extLst>
      <p:ext uri="{BB962C8B-B14F-4D97-AF65-F5344CB8AC3E}">
        <p14:creationId xmlns:p14="http://schemas.microsoft.com/office/powerpoint/2010/main" val="329770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1F1A3-222E-442E-A2B9-B4EFE9A4451F}"/>
              </a:ext>
            </a:extLst>
          </p:cNvPr>
          <p:cNvSpPr>
            <a:spLocks noGrp="1"/>
          </p:cNvSpPr>
          <p:nvPr>
            <p:ph idx="1"/>
          </p:nvPr>
        </p:nvSpPr>
        <p:spPr>
          <a:xfrm>
            <a:off x="838199" y="1253330"/>
            <a:ext cx="10711649" cy="5040937"/>
          </a:xfrm>
        </p:spPr>
        <p:txBody>
          <a:bodyPr>
            <a:normAutofit/>
          </a:bodyPr>
          <a:lstStyle/>
          <a:p>
            <a:pPr>
              <a:lnSpc>
                <a:spcPct val="200000"/>
              </a:lnSpc>
            </a:pPr>
            <a:r>
              <a:rPr lang="en-US" sz="1800" dirty="0"/>
              <a:t>On Posterior Rhinoscopy- A Polypoidal mass from left nasal cavity was projecting in left nasopharyngeal air space</a:t>
            </a:r>
          </a:p>
          <a:p>
            <a:pPr>
              <a:lnSpc>
                <a:spcPct val="200000"/>
              </a:lnSpc>
            </a:pPr>
            <a:r>
              <a:rPr lang="en-US" sz="1800" dirty="0"/>
              <a:t>On Probe Test- Mass was arising from lateral wall of nose</a:t>
            </a:r>
          </a:p>
          <a:p>
            <a:pPr>
              <a:lnSpc>
                <a:spcPct val="200000"/>
              </a:lnSpc>
            </a:pPr>
            <a:r>
              <a:rPr lang="en-US" sz="1800" dirty="0"/>
              <a:t>On Diagnostic Nasal Endoscopy (DNE)- Firm pinkish polypoidal mass visualized in left nasal cavity, coming from middle meatus with no attachment on floor, roof and medial wall of nasal cavity</a:t>
            </a:r>
          </a:p>
          <a:p>
            <a:pPr>
              <a:lnSpc>
                <a:spcPct val="200000"/>
              </a:lnSpc>
            </a:pPr>
            <a:r>
              <a:rPr lang="en-US" sz="1800" dirty="0"/>
              <a:t>Ear and Throat Examination- No Abnormality Detected</a:t>
            </a:r>
          </a:p>
          <a:p>
            <a:pPr>
              <a:lnSpc>
                <a:spcPct val="200000"/>
              </a:lnSpc>
            </a:pPr>
            <a:r>
              <a:rPr lang="en-US" sz="1800" dirty="0"/>
              <a:t>On Indirect Laryngoscopy- No Abnormality Detected </a:t>
            </a:r>
          </a:p>
          <a:p>
            <a:pPr>
              <a:lnSpc>
                <a:spcPct val="200000"/>
              </a:lnSpc>
            </a:pPr>
            <a:endParaRPr lang="en-IN" sz="1800" dirty="0"/>
          </a:p>
        </p:txBody>
      </p:sp>
    </p:spTree>
    <p:extLst>
      <p:ext uri="{BB962C8B-B14F-4D97-AF65-F5344CB8AC3E}">
        <p14:creationId xmlns:p14="http://schemas.microsoft.com/office/powerpoint/2010/main" val="375724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5486-03CD-438B-8A1F-F1CDC4B81E7D}"/>
              </a:ext>
            </a:extLst>
          </p:cNvPr>
          <p:cNvSpPr>
            <a:spLocks noGrp="1"/>
          </p:cNvSpPr>
          <p:nvPr>
            <p:ph type="title"/>
          </p:nvPr>
        </p:nvSpPr>
        <p:spPr>
          <a:xfrm>
            <a:off x="648929" y="629266"/>
            <a:ext cx="6586491" cy="1676603"/>
          </a:xfrm>
        </p:spPr>
        <p:txBody>
          <a:bodyPr>
            <a:normAutofit/>
          </a:bodyPr>
          <a:lstStyle/>
          <a:p>
            <a:r>
              <a:rPr lang="en-US" b="1" dirty="0"/>
              <a:t>Investigation</a:t>
            </a:r>
            <a:endParaRPr lang="en-IN" b="1" dirty="0"/>
          </a:p>
        </p:txBody>
      </p:sp>
      <p:sp>
        <p:nvSpPr>
          <p:cNvPr id="3" name="Content Placeholder 2">
            <a:extLst>
              <a:ext uri="{FF2B5EF4-FFF2-40B4-BE49-F238E27FC236}">
                <a16:creationId xmlns:a16="http://schemas.microsoft.com/office/drawing/2014/main" id="{2BF2B443-42E3-4379-A80C-C208ACAAA1A0}"/>
              </a:ext>
            </a:extLst>
          </p:cNvPr>
          <p:cNvSpPr>
            <a:spLocks noGrp="1"/>
          </p:cNvSpPr>
          <p:nvPr>
            <p:ph idx="1"/>
          </p:nvPr>
        </p:nvSpPr>
        <p:spPr>
          <a:xfrm>
            <a:off x="648930" y="2438400"/>
            <a:ext cx="6586489" cy="3785419"/>
          </a:xfrm>
        </p:spPr>
        <p:txBody>
          <a:bodyPr>
            <a:normAutofit lnSpcReduction="10000"/>
          </a:bodyPr>
          <a:lstStyle/>
          <a:p>
            <a:pPr>
              <a:lnSpc>
                <a:spcPct val="200000"/>
              </a:lnSpc>
            </a:pPr>
            <a:r>
              <a:rPr lang="en-US" sz="1800" b="1" dirty="0"/>
              <a:t>CT Paranasal Sinus</a:t>
            </a:r>
            <a:r>
              <a:rPr lang="en-US" sz="1800" dirty="0"/>
              <a:t> (Plain and Contrast) - An ill-defined polypoidal non-enhancing soft tissue density lesion was noted in left maxillary sinus and left ethmoidal sinus extending into the left nasal cavity involving the middle meatus causing mild deviation of nasal septum to right side. It was causing widening of ostium at medial wall of left maxillary sinus. Left nasal air space is obliterated </a:t>
            </a:r>
          </a:p>
        </p:txBody>
      </p:sp>
      <p:pic>
        <p:nvPicPr>
          <p:cNvPr id="5" name="Picture 4">
            <a:extLst>
              <a:ext uri="{FF2B5EF4-FFF2-40B4-BE49-F238E27FC236}">
                <a16:creationId xmlns:a16="http://schemas.microsoft.com/office/drawing/2014/main" id="{365B0E2A-FE4F-4016-882C-46B3C9235401}"/>
              </a:ext>
            </a:extLst>
          </p:cNvPr>
          <p:cNvPicPr>
            <a:picLocks noChangeAspect="1"/>
          </p:cNvPicPr>
          <p:nvPr/>
        </p:nvPicPr>
        <p:blipFill rotWithShape="1">
          <a:blip r:embed="rId2">
            <a:extLst>
              <a:ext uri="{28A0092B-C50C-407E-A947-70E740481C1C}">
                <a14:useLocalDpi xmlns:a14="http://schemas.microsoft.com/office/drawing/2010/main" val="0"/>
              </a:ext>
            </a:extLst>
          </a:blip>
          <a:srcRect l="17261" r="20382" b="-2"/>
          <a:stretch/>
        </p:blipFill>
        <p:spPr>
          <a:xfrm>
            <a:off x="7556408" y="10"/>
            <a:ext cx="4635591" cy="6857990"/>
          </a:xfrm>
          <a:prstGeom prst="rect">
            <a:avLst/>
          </a:prstGeom>
          <a:effectLst/>
        </p:spPr>
      </p:pic>
    </p:spTree>
    <p:extLst>
      <p:ext uri="{BB962C8B-B14F-4D97-AF65-F5344CB8AC3E}">
        <p14:creationId xmlns:p14="http://schemas.microsoft.com/office/powerpoint/2010/main" val="17165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C5A049-AF92-4A50-9672-815BCB90E2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890" y="796259"/>
            <a:ext cx="5776738" cy="4742895"/>
          </a:xfrm>
        </p:spPr>
      </p:pic>
      <p:pic>
        <p:nvPicPr>
          <p:cNvPr id="7" name="Picture 6">
            <a:extLst>
              <a:ext uri="{FF2B5EF4-FFF2-40B4-BE49-F238E27FC236}">
                <a16:creationId xmlns:a16="http://schemas.microsoft.com/office/drawing/2014/main" id="{9145C1A5-341D-4A45-BA91-0662E8851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6260"/>
            <a:ext cx="6052037" cy="4742894"/>
          </a:xfrm>
          <a:prstGeom prst="rect">
            <a:avLst/>
          </a:prstGeom>
        </p:spPr>
      </p:pic>
    </p:spTree>
    <p:extLst>
      <p:ext uri="{BB962C8B-B14F-4D97-AF65-F5344CB8AC3E}">
        <p14:creationId xmlns:p14="http://schemas.microsoft.com/office/powerpoint/2010/main" val="3857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3809-5C74-43F5-817E-6DEF5C44F85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9FDE94C-CE04-4074-B909-09EF5DDE6EA6}"/>
              </a:ext>
            </a:extLst>
          </p:cNvPr>
          <p:cNvSpPr>
            <a:spLocks noGrp="1"/>
          </p:cNvSpPr>
          <p:nvPr>
            <p:ph idx="1"/>
          </p:nvPr>
        </p:nvSpPr>
        <p:spPr/>
        <p:txBody>
          <a:bodyPr>
            <a:normAutofit/>
          </a:bodyPr>
          <a:lstStyle/>
          <a:p>
            <a:pPr>
              <a:lnSpc>
                <a:spcPct val="200000"/>
              </a:lnSpc>
            </a:pPr>
            <a:r>
              <a:rPr lang="en-US" sz="2000" b="1" dirty="0"/>
              <a:t>Biopsy</a:t>
            </a:r>
            <a:r>
              <a:rPr lang="en-US" sz="2000" dirty="0"/>
              <a:t>- Angiomatous Polyp</a:t>
            </a:r>
          </a:p>
          <a:p>
            <a:pPr>
              <a:lnSpc>
                <a:spcPct val="200000"/>
              </a:lnSpc>
            </a:pPr>
            <a:r>
              <a:rPr lang="en-US" sz="2000" dirty="0"/>
              <a:t>All Routine Blood Investigation was normal</a:t>
            </a:r>
          </a:p>
          <a:p>
            <a:pPr>
              <a:lnSpc>
                <a:spcPct val="200000"/>
              </a:lnSpc>
            </a:pPr>
            <a:r>
              <a:rPr lang="en-US" sz="2000" dirty="0"/>
              <a:t>Patient was posted for Endoscopic Excision of Nasal Mass With Functional Endoscopic Sinus Surgery (FESS) </a:t>
            </a:r>
            <a:endParaRPr lang="en-IN" sz="2000" dirty="0"/>
          </a:p>
          <a:p>
            <a:pPr>
              <a:lnSpc>
                <a:spcPct val="200000"/>
              </a:lnSpc>
            </a:pPr>
            <a:endParaRPr lang="en-IN" sz="2000" dirty="0"/>
          </a:p>
        </p:txBody>
      </p:sp>
    </p:spTree>
    <p:extLst>
      <p:ext uri="{BB962C8B-B14F-4D97-AF65-F5344CB8AC3E}">
        <p14:creationId xmlns:p14="http://schemas.microsoft.com/office/powerpoint/2010/main" val="49687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FF6A-50C2-48D0-9BAC-1D4F22E2857E}"/>
              </a:ext>
            </a:extLst>
          </p:cNvPr>
          <p:cNvSpPr>
            <a:spLocks noGrp="1"/>
          </p:cNvSpPr>
          <p:nvPr>
            <p:ph type="title"/>
          </p:nvPr>
        </p:nvSpPr>
        <p:spPr/>
        <p:txBody>
          <a:bodyPr/>
          <a:lstStyle/>
          <a:p>
            <a:r>
              <a:rPr lang="en-US" sz="3600" b="1" dirty="0"/>
              <a:t>Intraoperative</a:t>
            </a:r>
            <a:endParaRPr lang="en-IN" b="1" dirty="0"/>
          </a:p>
        </p:txBody>
      </p:sp>
      <p:sp>
        <p:nvSpPr>
          <p:cNvPr id="3" name="Content Placeholder 2">
            <a:extLst>
              <a:ext uri="{FF2B5EF4-FFF2-40B4-BE49-F238E27FC236}">
                <a16:creationId xmlns:a16="http://schemas.microsoft.com/office/drawing/2014/main" id="{A8F3A818-AF2D-4D75-BB2C-E8F8C1A9D187}"/>
              </a:ext>
            </a:extLst>
          </p:cNvPr>
          <p:cNvSpPr>
            <a:spLocks noGrp="1"/>
          </p:cNvSpPr>
          <p:nvPr>
            <p:ph idx="1"/>
          </p:nvPr>
        </p:nvSpPr>
        <p:spPr/>
        <p:txBody>
          <a:bodyPr>
            <a:normAutofit/>
          </a:bodyPr>
          <a:lstStyle/>
          <a:p>
            <a:pPr>
              <a:lnSpc>
                <a:spcPct val="200000"/>
              </a:lnSpc>
            </a:pPr>
            <a:r>
              <a:rPr lang="en-IN" sz="1800" dirty="0"/>
              <a:t>Endoscopic Excision of Nasal Mass along with Functional Endoscopic Sinus Surgery (FESS) was performed on patient  </a:t>
            </a:r>
          </a:p>
          <a:p>
            <a:pPr>
              <a:lnSpc>
                <a:spcPct val="200000"/>
              </a:lnSpc>
            </a:pPr>
            <a:r>
              <a:rPr lang="en-IN" sz="1800" dirty="0"/>
              <a:t>Uncinectomy was done on left side, maxillary ostium widened and nasal polyp was removed from left maxillary sinus and left nasal cavity in toto</a:t>
            </a:r>
          </a:p>
          <a:p>
            <a:pPr>
              <a:lnSpc>
                <a:spcPct val="200000"/>
              </a:lnSpc>
            </a:pPr>
            <a:r>
              <a:rPr lang="en-IN" sz="1800" dirty="0"/>
              <a:t>Left Anterior Ethmoidal cells were removed </a:t>
            </a:r>
          </a:p>
          <a:p>
            <a:pPr>
              <a:lnSpc>
                <a:spcPct val="200000"/>
              </a:lnSpc>
            </a:pPr>
            <a:r>
              <a:rPr lang="en-IN" sz="1800" dirty="0"/>
              <a:t>Right Nasal cavity, Maxillary and Ethmoidal Sinus appear normal on endoscopy </a:t>
            </a:r>
          </a:p>
          <a:p>
            <a:pPr>
              <a:lnSpc>
                <a:spcPct val="200000"/>
              </a:lnSpc>
            </a:pPr>
            <a:endParaRPr lang="en-IN" sz="1800" dirty="0"/>
          </a:p>
        </p:txBody>
      </p:sp>
    </p:spTree>
    <p:extLst>
      <p:ext uri="{BB962C8B-B14F-4D97-AF65-F5344CB8AC3E}">
        <p14:creationId xmlns:p14="http://schemas.microsoft.com/office/powerpoint/2010/main" val="395258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76DB33-3E4C-44EC-AC41-C5456A8729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492" y="402688"/>
            <a:ext cx="8414238" cy="6017455"/>
          </a:xfrm>
        </p:spPr>
      </p:pic>
    </p:spTree>
    <p:extLst>
      <p:ext uri="{BB962C8B-B14F-4D97-AF65-F5344CB8AC3E}">
        <p14:creationId xmlns:p14="http://schemas.microsoft.com/office/powerpoint/2010/main" val="122003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C9105E-5061-436C-9E8F-37E1949B611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4543"/>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CD8CB3C5-CCD7-4B40-84F3-0BC272318CF2}"/>
              </a:ext>
            </a:extLst>
          </p:cNvPr>
          <p:cNvSpPr>
            <a:spLocks noGrp="1"/>
          </p:cNvSpPr>
          <p:nvPr>
            <p:ph type="title"/>
          </p:nvPr>
        </p:nvSpPr>
        <p:spPr>
          <a:xfrm>
            <a:off x="804998" y="798445"/>
            <a:ext cx="4803636" cy="1311664"/>
          </a:xfrm>
        </p:spPr>
        <p:txBody>
          <a:bodyPr>
            <a:normAutofit/>
          </a:bodyPr>
          <a:lstStyle/>
          <a:p>
            <a:r>
              <a:rPr lang="en-IN" b="1">
                <a:solidFill>
                  <a:srgbClr val="000000"/>
                </a:solidFill>
              </a:rPr>
              <a:t>Histopathological Examination </a:t>
            </a:r>
          </a:p>
        </p:txBody>
      </p:sp>
      <p:sp>
        <p:nvSpPr>
          <p:cNvPr id="3" name="Content Placeholder 2">
            <a:extLst>
              <a:ext uri="{FF2B5EF4-FFF2-40B4-BE49-F238E27FC236}">
                <a16:creationId xmlns:a16="http://schemas.microsoft.com/office/drawing/2014/main" id="{F596D189-A94F-429E-B547-803D861CAC66}"/>
              </a:ext>
            </a:extLst>
          </p:cNvPr>
          <p:cNvSpPr>
            <a:spLocks noGrp="1"/>
          </p:cNvSpPr>
          <p:nvPr>
            <p:ph idx="1"/>
          </p:nvPr>
        </p:nvSpPr>
        <p:spPr>
          <a:xfrm>
            <a:off x="804997" y="2272143"/>
            <a:ext cx="4706803" cy="3788830"/>
          </a:xfrm>
        </p:spPr>
        <p:txBody>
          <a:bodyPr anchor="ctr">
            <a:normAutofit/>
          </a:bodyPr>
          <a:lstStyle/>
          <a:p>
            <a:pPr>
              <a:lnSpc>
                <a:spcPct val="100000"/>
              </a:lnSpc>
            </a:pPr>
            <a:r>
              <a:rPr lang="en-IN" sz="1600" dirty="0">
                <a:solidFill>
                  <a:srgbClr val="000000"/>
                </a:solidFill>
              </a:rPr>
              <a:t>Immunohistochemical stain for specimen-</a:t>
            </a:r>
          </a:p>
          <a:p>
            <a:pPr lvl="1">
              <a:lnSpc>
                <a:spcPct val="100000"/>
              </a:lnSpc>
            </a:pPr>
            <a:r>
              <a:rPr lang="en-IN" sz="1600" dirty="0">
                <a:solidFill>
                  <a:srgbClr val="000000"/>
                </a:solidFill>
              </a:rPr>
              <a:t>Tumour cells are positive for-</a:t>
            </a:r>
          </a:p>
          <a:p>
            <a:pPr lvl="2">
              <a:lnSpc>
                <a:spcPct val="100000"/>
              </a:lnSpc>
            </a:pPr>
            <a:r>
              <a:rPr lang="en-IN" sz="1600" dirty="0">
                <a:solidFill>
                  <a:srgbClr val="000000"/>
                </a:solidFill>
              </a:rPr>
              <a:t>Epithelial Membrane Antigen (EMA)</a:t>
            </a:r>
          </a:p>
          <a:p>
            <a:pPr lvl="2">
              <a:lnSpc>
                <a:spcPct val="100000"/>
              </a:lnSpc>
            </a:pPr>
            <a:r>
              <a:rPr lang="en-IN" sz="1600" dirty="0">
                <a:solidFill>
                  <a:srgbClr val="000000"/>
                </a:solidFill>
              </a:rPr>
              <a:t>S-100</a:t>
            </a:r>
          </a:p>
          <a:p>
            <a:pPr lvl="2">
              <a:lnSpc>
                <a:spcPct val="100000"/>
              </a:lnSpc>
            </a:pPr>
            <a:r>
              <a:rPr lang="en-IN" sz="1600" dirty="0">
                <a:solidFill>
                  <a:srgbClr val="000000"/>
                </a:solidFill>
              </a:rPr>
              <a:t>Vimentin</a:t>
            </a:r>
          </a:p>
          <a:p>
            <a:pPr lvl="2">
              <a:lnSpc>
                <a:spcPct val="100000"/>
              </a:lnSpc>
            </a:pPr>
            <a:r>
              <a:rPr lang="en-IN" sz="1600" dirty="0">
                <a:solidFill>
                  <a:srgbClr val="000000"/>
                </a:solidFill>
              </a:rPr>
              <a:t>PR</a:t>
            </a:r>
          </a:p>
          <a:p>
            <a:pPr lvl="1">
              <a:lnSpc>
                <a:spcPct val="100000"/>
              </a:lnSpc>
            </a:pPr>
            <a:r>
              <a:rPr lang="en-IN" sz="1600" dirty="0">
                <a:solidFill>
                  <a:srgbClr val="000000"/>
                </a:solidFill>
              </a:rPr>
              <a:t>Tumour cells are negative for-</a:t>
            </a:r>
          </a:p>
          <a:p>
            <a:pPr lvl="2">
              <a:lnSpc>
                <a:spcPct val="100000"/>
              </a:lnSpc>
            </a:pPr>
            <a:r>
              <a:rPr lang="en-IN" sz="1600" dirty="0">
                <a:solidFill>
                  <a:srgbClr val="000000"/>
                </a:solidFill>
              </a:rPr>
              <a:t>CK 7</a:t>
            </a:r>
          </a:p>
          <a:p>
            <a:pPr lvl="2">
              <a:lnSpc>
                <a:spcPct val="100000"/>
              </a:lnSpc>
            </a:pPr>
            <a:r>
              <a:rPr lang="en-IN" sz="1600" dirty="0">
                <a:solidFill>
                  <a:srgbClr val="000000"/>
                </a:solidFill>
              </a:rPr>
              <a:t>CK 20</a:t>
            </a:r>
          </a:p>
          <a:p>
            <a:pPr lvl="2">
              <a:lnSpc>
                <a:spcPct val="100000"/>
              </a:lnSpc>
            </a:pPr>
            <a:r>
              <a:rPr lang="en-IN" sz="1600" dirty="0">
                <a:solidFill>
                  <a:srgbClr val="000000"/>
                </a:solidFill>
              </a:rPr>
              <a:t>CEA</a:t>
            </a:r>
          </a:p>
          <a:p>
            <a:pPr>
              <a:lnSpc>
                <a:spcPct val="100000"/>
              </a:lnSpc>
            </a:pPr>
            <a:r>
              <a:rPr lang="en-IN" sz="1600" dirty="0">
                <a:solidFill>
                  <a:srgbClr val="000000"/>
                </a:solidFill>
              </a:rPr>
              <a:t>HPE of specimen shows CHORDOID MENINGIOMA </a:t>
            </a:r>
          </a:p>
        </p:txBody>
      </p:sp>
    </p:spTree>
    <p:extLst>
      <p:ext uri="{BB962C8B-B14F-4D97-AF65-F5344CB8AC3E}">
        <p14:creationId xmlns:p14="http://schemas.microsoft.com/office/powerpoint/2010/main" val="3301589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Chordoid Meningioma</vt:lpstr>
      <vt:lpstr>    Case Report </vt:lpstr>
      <vt:lpstr>PowerPoint Presentation</vt:lpstr>
      <vt:lpstr>Investigation</vt:lpstr>
      <vt:lpstr>PowerPoint Presentation</vt:lpstr>
      <vt:lpstr>PowerPoint Presentation</vt:lpstr>
      <vt:lpstr>Intraoperative</vt:lpstr>
      <vt:lpstr>PowerPoint Presentation</vt:lpstr>
      <vt:lpstr>Histopathological Examination </vt:lpstr>
      <vt:lpstr>PowerPoint Presentation</vt:lpstr>
      <vt:lpstr>PowerPoint Presentation</vt:lpstr>
      <vt:lpstr>Discussion </vt:lpstr>
      <vt:lpstr>PowerPoint Presentation</vt:lpstr>
      <vt:lpstr>Pathogenesis of Extra Cranial Meningioma</vt:lpstr>
      <vt:lpstr>PowerPoint Presentation</vt:lpstr>
      <vt:lpstr>PowerPoint Presentation</vt:lpstr>
      <vt:lpstr>PowerPoint Presentation</vt:lpstr>
      <vt:lpstr>PowerPoint Presentation</vt:lpstr>
      <vt:lpstr>PowerPoint Presentation</vt:lpstr>
      <vt:lpstr>Conclusion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Chordoid Meningioma</dc:title>
  <dc:creator>harsh singh</dc:creator>
  <cp:lastModifiedBy>harsh singh</cp:lastModifiedBy>
  <cp:revision>22</cp:revision>
  <dcterms:created xsi:type="dcterms:W3CDTF">2018-08-07T06:21:28Z</dcterms:created>
  <dcterms:modified xsi:type="dcterms:W3CDTF">2018-12-28T03:41:27Z</dcterms:modified>
</cp:coreProperties>
</file>