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</p:sldMasterIdLst>
  <p:notesMasterIdLst>
    <p:notesMasterId r:id="rId36"/>
  </p:notesMasterIdLst>
  <p:sldIdLst>
    <p:sldId id="352" r:id="rId2"/>
    <p:sldId id="329" r:id="rId3"/>
    <p:sldId id="354" r:id="rId4"/>
    <p:sldId id="257" r:id="rId5"/>
    <p:sldId id="258" r:id="rId6"/>
    <p:sldId id="264" r:id="rId7"/>
    <p:sldId id="267" r:id="rId8"/>
    <p:sldId id="268" r:id="rId9"/>
    <p:sldId id="276" r:id="rId10"/>
    <p:sldId id="337" r:id="rId11"/>
    <p:sldId id="295" r:id="rId12"/>
    <p:sldId id="338" r:id="rId13"/>
    <p:sldId id="296" r:id="rId14"/>
    <p:sldId id="301" r:id="rId15"/>
    <p:sldId id="355" r:id="rId16"/>
    <p:sldId id="309" r:id="rId17"/>
    <p:sldId id="305" r:id="rId18"/>
    <p:sldId id="357" r:id="rId19"/>
    <p:sldId id="313" r:id="rId20"/>
    <p:sldId id="300" r:id="rId21"/>
    <p:sldId id="344" r:id="rId22"/>
    <p:sldId id="340" r:id="rId23"/>
    <p:sldId id="351" r:id="rId24"/>
    <p:sldId id="345" r:id="rId25"/>
    <p:sldId id="350" r:id="rId26"/>
    <p:sldId id="346" r:id="rId27"/>
    <p:sldId id="349" r:id="rId28"/>
    <p:sldId id="334" r:id="rId29"/>
    <p:sldId id="347" r:id="rId30"/>
    <p:sldId id="342" r:id="rId31"/>
    <p:sldId id="298" r:id="rId32"/>
    <p:sldId id="341" r:id="rId33"/>
    <p:sldId id="356" r:id="rId34"/>
    <p:sldId id="35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14" autoAdjust="0"/>
    <p:restoredTop sz="94153" autoAdjust="0"/>
  </p:normalViewPr>
  <p:slideViewPr>
    <p:cSldViewPr>
      <p:cViewPr varScale="1">
        <p:scale>
          <a:sx n="80" d="100"/>
          <a:sy n="80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D84BA-1F03-43A2-A9D3-6F3040CC9A8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A3EBB-2DB8-4E9A-B9F0-F7FF3B084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8616-C7F1-4BA0-82B5-A65F598E54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70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patient may have underlying severe CAD but on occasion </a:t>
            </a:r>
            <a:r>
              <a:rPr lang="en-US" dirty="0" err="1" smtClean="0"/>
              <a:t>nonobstructive</a:t>
            </a:r>
            <a:r>
              <a:rPr lang="en-US" dirty="0" smtClean="0"/>
              <a:t> or no CAD.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3EBB-2DB8-4E9A-B9F0-F7FF3B0840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09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Luetic</a:t>
            </a:r>
          </a:p>
          <a:p>
            <a:pPr>
              <a:buNone/>
            </a:pPr>
            <a:r>
              <a:rPr lang="en-US" dirty="0" smtClean="0"/>
              <a:t>Granulomatous (</a:t>
            </a:r>
            <a:r>
              <a:rPr lang="en-US" dirty="0" err="1" smtClean="0"/>
              <a:t>Takayasu</a:t>
            </a:r>
            <a:r>
              <a:rPr lang="en-US" dirty="0" smtClean="0"/>
              <a:t> disease)</a:t>
            </a:r>
          </a:p>
          <a:p>
            <a:pPr>
              <a:buNone/>
            </a:pPr>
            <a:r>
              <a:rPr lang="en-US" dirty="0" err="1" smtClean="0"/>
              <a:t>Polyarteritis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Mucocutaneous</a:t>
            </a:r>
            <a:r>
              <a:rPr lang="en-US" dirty="0" smtClean="0"/>
              <a:t> lymph node ( KAWASAKI)  </a:t>
            </a:r>
          </a:p>
          <a:p>
            <a:pPr>
              <a:buNone/>
            </a:pPr>
            <a:r>
              <a:rPr lang="en-US" dirty="0" smtClean="0"/>
              <a:t>Disseminated lupus </a:t>
            </a:r>
            <a:r>
              <a:rPr lang="en-US" dirty="0" err="1" smtClean="0"/>
              <a:t>erythematosus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Ankylosing</a:t>
            </a:r>
            <a:r>
              <a:rPr lang="en-US" dirty="0" smtClean="0"/>
              <a:t> spondylitis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Mucopolysaccharidoses (Hurler disease)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Homocystinuria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Fabry</a:t>
            </a:r>
            <a:r>
              <a:rPr lang="en-US" dirty="0" smtClean="0"/>
              <a:t> disease </a:t>
            </a:r>
          </a:p>
          <a:p>
            <a:pPr>
              <a:buNone/>
            </a:pPr>
            <a:r>
              <a:rPr lang="en-US" dirty="0" smtClean="0"/>
              <a:t>    Amyloidosis</a:t>
            </a:r>
          </a:p>
          <a:p>
            <a:pPr>
              <a:buNone/>
            </a:pPr>
            <a:r>
              <a:rPr lang="en-US" dirty="0" smtClean="0"/>
              <a:t>    Juvenile intimal sclerosis</a:t>
            </a:r>
          </a:p>
          <a:p>
            <a:pPr>
              <a:buNone/>
            </a:pPr>
            <a:r>
              <a:rPr lang="en-US" dirty="0" smtClean="0"/>
              <a:t>    Intimal hyperplasia associated with contraceptive steroids or with the postpartum period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Pseudoxanthoma</a:t>
            </a:r>
            <a:r>
              <a:rPr lang="en-US" dirty="0" smtClean="0"/>
              <a:t> </a:t>
            </a:r>
            <a:r>
              <a:rPr lang="en-US" dirty="0" err="1" smtClean="0"/>
              <a:t>elasticum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Coronary fibrosis caused by radiation therapy</a:t>
            </a:r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3EBB-2DB8-4E9A-B9F0-F7FF3B0840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19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Bland white garland 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3EBB-2DB8-4E9A-B9F0-F7FF3B0840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71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MB </a:t>
            </a:r>
            <a:r>
              <a:rPr lang="en-US" dirty="0" err="1" smtClean="0"/>
              <a:t>isoenzyme</a:t>
            </a:r>
            <a:r>
              <a:rPr lang="en-US" dirty="0" smtClean="0"/>
              <a:t> of CK is present in largest concentration in myocardium, although small amounts (1%-2%) can be found in </a:t>
            </a:r>
            <a:r>
              <a:rPr lang="en-US" b="1" dirty="0" smtClean="0"/>
              <a:t>skeletal muscle, tongue, small intestine, and diaphragm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two isoforms of cardiac troponin: T and I.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3EBB-2DB8-4E9A-B9F0-F7FF3B0840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14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53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39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570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22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73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46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93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63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03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67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30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8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45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2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52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10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C7B6FC-BF77-48D5-989A-1335F069CEAA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9160-45A0-474B-8EFB-2F8996076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235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BEB4D88-6A9D-4DDA-800E-2F1815832FD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marigolds-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100359" y="1219200"/>
            <a:ext cx="5378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Good </a:t>
            </a: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afternoon</a:t>
            </a:r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…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08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3974" y="548680"/>
            <a:ext cx="7055380" cy="1400530"/>
          </a:xfrm>
        </p:spPr>
        <p:txBody>
          <a:bodyPr/>
          <a:lstStyle/>
          <a:p>
            <a:r>
              <a:rPr lang="en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Classical Presentation of MI</a:t>
            </a:r>
            <a:endParaRPr lang="en-IN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Morning</a:t>
            </a:r>
          </a:p>
          <a:p>
            <a:r>
              <a:rPr lang="en-IN" sz="2400" dirty="0" smtClean="0"/>
              <a:t>Prodromal symptoms</a:t>
            </a:r>
          </a:p>
          <a:p>
            <a:r>
              <a:rPr lang="en-IN" sz="2400" dirty="0" smtClean="0"/>
              <a:t>Nature of the pain</a:t>
            </a:r>
          </a:p>
          <a:p>
            <a:r>
              <a:rPr lang="en-IN" sz="2400" dirty="0" smtClean="0"/>
              <a:t>Location</a:t>
            </a:r>
          </a:p>
          <a:p>
            <a:r>
              <a:rPr lang="en-IN" sz="2400" dirty="0" smtClean="0"/>
              <a:t>Radiation</a:t>
            </a:r>
          </a:p>
          <a:p>
            <a:r>
              <a:rPr lang="en-IN" sz="2400" dirty="0" smtClean="0"/>
              <a:t>Relief</a:t>
            </a:r>
          </a:p>
          <a:p>
            <a:r>
              <a:rPr lang="en-IN" sz="2400" dirty="0" smtClean="0"/>
              <a:t>Associated symptoms</a:t>
            </a:r>
          </a:p>
          <a:p>
            <a:endParaRPr lang="en-IN" sz="2400" dirty="0" smtClean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542317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796908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ATYPICAL PRESENTATIONS IN STEMI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424936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Heart failure</a:t>
            </a:r>
          </a:p>
          <a:p>
            <a:r>
              <a:rPr lang="en-US" dirty="0" smtClean="0"/>
              <a:t>Classic angina pectoris prolonged episode</a:t>
            </a:r>
          </a:p>
          <a:p>
            <a:r>
              <a:rPr lang="en-US" dirty="0" smtClean="0"/>
              <a:t>Atypical location of the pain</a:t>
            </a:r>
          </a:p>
          <a:p>
            <a:r>
              <a:rPr lang="en-US" dirty="0" smtClean="0"/>
              <a:t>Manifestations resembling stroke</a:t>
            </a:r>
          </a:p>
          <a:p>
            <a:r>
              <a:rPr lang="en-US" dirty="0" smtClean="0"/>
              <a:t>Apprehension and nervousness</a:t>
            </a:r>
          </a:p>
          <a:p>
            <a:r>
              <a:rPr lang="en-US" dirty="0" smtClean="0"/>
              <a:t>Sudden mania or psychosis</a:t>
            </a:r>
          </a:p>
          <a:p>
            <a:r>
              <a:rPr lang="en-US" dirty="0" smtClean="0"/>
              <a:t>Syncope</a:t>
            </a:r>
          </a:p>
          <a:p>
            <a:r>
              <a:rPr lang="en-US" dirty="0" smtClean="0"/>
              <a:t>Overwhelming weakness</a:t>
            </a:r>
          </a:p>
          <a:p>
            <a:r>
              <a:rPr lang="en-US" dirty="0" smtClean="0"/>
              <a:t>Acute indigestion</a:t>
            </a:r>
          </a:p>
          <a:p>
            <a:r>
              <a:rPr lang="en-US" dirty="0" smtClean="0"/>
              <a:t>Peripheral embolization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Clinical Examination</a:t>
            </a:r>
            <a:endParaRPr lang="en-IN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5184576" cy="5328591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General Appearance- anxious distress</a:t>
            </a:r>
          </a:p>
          <a:p>
            <a:pPr lvl="1"/>
            <a:r>
              <a:rPr lang="en-IN" dirty="0" smtClean="0"/>
              <a:t>Angina, MI(Levine sign), failure , shock</a:t>
            </a:r>
          </a:p>
          <a:p>
            <a:r>
              <a:rPr lang="en-IN" dirty="0" smtClean="0"/>
              <a:t>Vitals</a:t>
            </a:r>
          </a:p>
          <a:p>
            <a:r>
              <a:rPr lang="en-IN" dirty="0"/>
              <a:t>JVP-</a:t>
            </a:r>
          </a:p>
          <a:p>
            <a:r>
              <a:rPr lang="en-IN" dirty="0" smtClean="0"/>
              <a:t>Carotid </a:t>
            </a:r>
            <a:r>
              <a:rPr lang="en-IN" dirty="0"/>
              <a:t>pulse- MR, </a:t>
            </a:r>
            <a:r>
              <a:rPr lang="en-IN" dirty="0" err="1"/>
              <a:t>ruptuted</a:t>
            </a:r>
            <a:r>
              <a:rPr lang="en-IN" dirty="0"/>
              <a:t> IVS, LVF</a:t>
            </a:r>
          </a:p>
          <a:p>
            <a:r>
              <a:rPr lang="en-IN" dirty="0"/>
              <a:t>Palpation </a:t>
            </a:r>
            <a:r>
              <a:rPr lang="en-IN" dirty="0" smtClean="0"/>
              <a:t>–</a:t>
            </a:r>
            <a:endParaRPr lang="en-IN" dirty="0"/>
          </a:p>
          <a:p>
            <a:r>
              <a:rPr lang="en-IN" dirty="0"/>
              <a:t>Auscultation-</a:t>
            </a:r>
          </a:p>
          <a:p>
            <a:pPr lvl="1"/>
            <a:r>
              <a:rPr lang="en-IN" dirty="0"/>
              <a:t>Heart </a:t>
            </a:r>
            <a:r>
              <a:rPr lang="en-IN" dirty="0" smtClean="0"/>
              <a:t>sounds- </a:t>
            </a:r>
          </a:p>
          <a:p>
            <a:pPr lvl="1"/>
            <a:r>
              <a:rPr lang="en-IN" dirty="0" smtClean="0"/>
              <a:t>S1- soft</a:t>
            </a:r>
          </a:p>
          <a:p>
            <a:pPr lvl="1"/>
            <a:r>
              <a:rPr lang="en-IN" dirty="0" smtClean="0"/>
              <a:t>S2- can be paradoxically split in LBBB</a:t>
            </a:r>
          </a:p>
          <a:p>
            <a:pPr lvl="1"/>
            <a:r>
              <a:rPr lang="en-IN" dirty="0" smtClean="0"/>
              <a:t>S3- implied LVF</a:t>
            </a:r>
          </a:p>
          <a:p>
            <a:pPr lvl="1"/>
            <a:r>
              <a:rPr lang="en-IN" dirty="0" smtClean="0"/>
              <a:t>S4- Almost Universally present in MI</a:t>
            </a:r>
            <a:endParaRPr lang="en-IN" dirty="0"/>
          </a:p>
          <a:p>
            <a:pPr lvl="1"/>
            <a:r>
              <a:rPr lang="en-IN" dirty="0" smtClean="0"/>
              <a:t>Murmurs – </a:t>
            </a:r>
          </a:p>
          <a:p>
            <a:pPr lvl="2"/>
            <a:r>
              <a:rPr lang="en-IN" dirty="0" smtClean="0"/>
              <a:t>short systolic murmur of MR</a:t>
            </a:r>
          </a:p>
          <a:p>
            <a:pPr lvl="2"/>
            <a:r>
              <a:rPr lang="en-IN" dirty="0" err="1" smtClean="0"/>
              <a:t>Holosystolic</a:t>
            </a:r>
            <a:r>
              <a:rPr lang="en-IN" dirty="0" smtClean="0"/>
              <a:t> murmur of Ruptured IVS and TR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Friction Rubs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340" y="1700808"/>
            <a:ext cx="4760660" cy="3969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40224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KILLIP’S CLASSIFICATION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3"/>
            <a:ext cx="8136904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/>
              <a:t>    This is a prognostic classification scheme proposed by Sir Thomas </a:t>
            </a:r>
            <a:r>
              <a:rPr lang="en-IN" sz="2400" dirty="0" err="1" smtClean="0"/>
              <a:t>Killip</a:t>
            </a:r>
            <a:r>
              <a:rPr lang="en-IN" sz="2400" dirty="0" smtClean="0"/>
              <a:t> in 1967.</a:t>
            </a:r>
          </a:p>
          <a:p>
            <a:pPr lvl="1">
              <a:lnSpc>
                <a:spcPct val="150000"/>
              </a:lnSpc>
            </a:pPr>
            <a:r>
              <a:rPr lang="en-US" sz="2000" b="1" dirty="0" err="1" smtClean="0"/>
              <a:t>Killip</a:t>
            </a:r>
            <a:r>
              <a:rPr lang="en-US" sz="2000" b="1" dirty="0" smtClean="0"/>
              <a:t> class I</a:t>
            </a:r>
            <a:r>
              <a:rPr lang="en-US" sz="2000" dirty="0" smtClean="0"/>
              <a:t> </a:t>
            </a:r>
            <a:r>
              <a:rPr lang="en-US" sz="2000" b="1" dirty="0" smtClean="0"/>
              <a:t>(6%) -</a:t>
            </a:r>
            <a:r>
              <a:rPr lang="en-US" sz="2000" dirty="0" smtClean="0"/>
              <a:t>patients are free of </a:t>
            </a:r>
            <a:r>
              <a:rPr lang="en-US" sz="2000" dirty="0" err="1" smtClean="0"/>
              <a:t>rales</a:t>
            </a:r>
            <a:r>
              <a:rPr lang="en-US" sz="2000" dirty="0" smtClean="0"/>
              <a:t> and S3. </a:t>
            </a:r>
          </a:p>
          <a:p>
            <a:pPr lvl="1">
              <a:lnSpc>
                <a:spcPct val="150000"/>
              </a:lnSpc>
            </a:pPr>
            <a:r>
              <a:rPr lang="en-US" sz="2000" b="1" dirty="0" err="1" smtClean="0"/>
              <a:t>Killip</a:t>
            </a:r>
            <a:r>
              <a:rPr lang="en-US" sz="2000" b="1" dirty="0" smtClean="0"/>
              <a:t> class II</a:t>
            </a:r>
            <a:r>
              <a:rPr lang="en-US" sz="2000" dirty="0" smtClean="0"/>
              <a:t> </a:t>
            </a:r>
            <a:r>
              <a:rPr lang="en-US" sz="2000" b="1" dirty="0" smtClean="0"/>
              <a:t>(17%) -</a:t>
            </a:r>
            <a:r>
              <a:rPr lang="en-US" sz="2000" dirty="0" smtClean="0"/>
              <a:t>includes patients with </a:t>
            </a:r>
            <a:r>
              <a:rPr lang="en-US" sz="2000" dirty="0" err="1" smtClean="0"/>
              <a:t>rales</a:t>
            </a:r>
            <a:r>
              <a:rPr lang="en-US" sz="2000" dirty="0" smtClean="0"/>
              <a:t>     ( mild to moderate degree) and may or may not have an S</a:t>
            </a:r>
            <a:r>
              <a:rPr lang="en-US" sz="2000" baseline="-25000" dirty="0" smtClean="0"/>
              <a:t>3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b="1" dirty="0" err="1" smtClean="0"/>
              <a:t>Killip</a:t>
            </a:r>
            <a:r>
              <a:rPr lang="en-US" sz="2000" b="1" dirty="0" smtClean="0"/>
              <a:t> class III</a:t>
            </a:r>
            <a:r>
              <a:rPr lang="en-US" sz="2000" dirty="0" smtClean="0"/>
              <a:t> </a:t>
            </a:r>
            <a:r>
              <a:rPr lang="en-US" sz="2000" b="1" dirty="0" smtClean="0"/>
              <a:t>(38%) -</a:t>
            </a:r>
            <a:r>
              <a:rPr lang="en-US" sz="2000" dirty="0" smtClean="0"/>
              <a:t>patients have </a:t>
            </a:r>
            <a:r>
              <a:rPr lang="en-US" sz="2000" dirty="0" err="1" smtClean="0"/>
              <a:t>rales</a:t>
            </a:r>
            <a:r>
              <a:rPr lang="en-US" sz="2000" dirty="0" smtClean="0"/>
              <a:t> in &gt;50% of the lung field and frequently have pulmonary edema.</a:t>
            </a:r>
          </a:p>
          <a:p>
            <a:pPr lvl="1">
              <a:lnSpc>
                <a:spcPct val="150000"/>
              </a:lnSpc>
            </a:pPr>
            <a:r>
              <a:rPr lang="en-US" sz="2000" b="1" dirty="0" err="1" smtClean="0"/>
              <a:t>Killip</a:t>
            </a:r>
            <a:r>
              <a:rPr lang="en-US" sz="2000" b="1" dirty="0" smtClean="0"/>
              <a:t> class IV (81%) -</a:t>
            </a:r>
            <a:r>
              <a:rPr lang="en-US" sz="2000" dirty="0" smtClean="0"/>
              <a:t>patients have cardiogenic shock.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CARDIAC BIOMARKERS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412776"/>
            <a:ext cx="6711654" cy="419548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Clinicians </a:t>
            </a:r>
            <a:r>
              <a:rPr lang="en-US" sz="2400" b="1" dirty="0" smtClean="0"/>
              <a:t>should not wait for the results of biomarker </a:t>
            </a:r>
            <a:r>
              <a:rPr lang="en-US" sz="2400" dirty="0" smtClean="0"/>
              <a:t>assays to initiate treatment of patients with STEMI.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Available cardiac biomarkers</a:t>
            </a:r>
          </a:p>
          <a:p>
            <a:pPr lvl="1">
              <a:lnSpc>
                <a:spcPct val="150000"/>
              </a:lnSpc>
            </a:pPr>
            <a:r>
              <a:rPr lang="en-US" sz="2200" dirty="0" err="1" smtClean="0"/>
              <a:t>Myoglobins</a:t>
            </a:r>
            <a:endParaRPr lang="en-US" sz="2200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CKMB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Troponins I and 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Newer cardiac biomarkers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High sensitivity troponins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276872"/>
            <a:ext cx="4401062" cy="4499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5256323"/>
              </p:ext>
            </p:extLst>
          </p:nvPr>
        </p:nvGraphicFramePr>
        <p:xfrm>
          <a:off x="107503" y="86675"/>
          <a:ext cx="8928993" cy="657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/>
                <a:gridCol w="1440160"/>
                <a:gridCol w="3096344"/>
                <a:gridCol w="3096344"/>
              </a:tblGrid>
              <a:tr h="678029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Parameter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/>
                        <a:t>Myoglobins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CKMB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Cardiac</a:t>
                      </a:r>
                      <a:r>
                        <a:rPr lang="en-IN" sz="2000" baseline="0" dirty="0" smtClean="0"/>
                        <a:t> Troponins</a:t>
                      </a:r>
                      <a:endParaRPr lang="en-IN" sz="2000" dirty="0"/>
                    </a:p>
                  </a:txBody>
                  <a:tcPr/>
                </a:tc>
              </a:tr>
              <a:tr h="500081">
                <a:tc>
                  <a:txBody>
                    <a:bodyPr/>
                    <a:lstStyle/>
                    <a:p>
                      <a:r>
                        <a:rPr lang="en-IN" dirty="0" smtClean="0"/>
                        <a:t>Onset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Within hour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 </a:t>
                      </a:r>
                      <a:r>
                        <a:rPr lang="en-IN" dirty="0" err="1" smtClean="0"/>
                        <a:t>hrs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 to 12 </a:t>
                      </a:r>
                      <a:r>
                        <a:rPr lang="en-IN" dirty="0" err="1" smtClean="0"/>
                        <a:t>hrs</a:t>
                      </a:r>
                      <a:endParaRPr lang="en-IN" dirty="0"/>
                    </a:p>
                  </a:txBody>
                  <a:tcPr/>
                </a:tc>
              </a:tr>
              <a:tr h="500081">
                <a:tc>
                  <a:txBody>
                    <a:bodyPr/>
                    <a:lstStyle/>
                    <a:p>
                      <a:r>
                        <a:rPr lang="en-IN" dirty="0" smtClean="0"/>
                        <a:t>Peak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to 4 </a:t>
                      </a:r>
                      <a:r>
                        <a:rPr lang="en-IN" dirty="0" err="1" smtClean="0"/>
                        <a:t>hrs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 to 24 </a:t>
                      </a:r>
                      <a:r>
                        <a:rPr lang="en-IN" dirty="0" err="1" smtClean="0"/>
                        <a:t>hrs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 to 24 </a:t>
                      </a:r>
                      <a:r>
                        <a:rPr lang="en-IN" dirty="0" err="1" smtClean="0"/>
                        <a:t>hrs</a:t>
                      </a:r>
                      <a:endParaRPr lang="en-IN" dirty="0"/>
                    </a:p>
                  </a:txBody>
                  <a:tcPr/>
                </a:tc>
              </a:tr>
              <a:tr h="500081">
                <a:tc>
                  <a:txBody>
                    <a:bodyPr/>
                    <a:lstStyle/>
                    <a:p>
                      <a:r>
                        <a:rPr lang="en-IN" dirty="0" smtClean="0"/>
                        <a:t>Decline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After 24 </a:t>
                      </a:r>
                      <a:r>
                        <a:rPr lang="en-IN" dirty="0" err="1" smtClean="0"/>
                        <a:t>hrs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After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3 days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 to 21 days for trop T</a:t>
                      </a:r>
                    </a:p>
                    <a:p>
                      <a:r>
                        <a:rPr lang="en-IN" dirty="0" smtClean="0"/>
                        <a:t>7</a:t>
                      </a:r>
                      <a:r>
                        <a:rPr lang="en-IN" baseline="0" dirty="0" smtClean="0"/>
                        <a:t> to 14 days for Trop I</a:t>
                      </a:r>
                      <a:endParaRPr lang="en-IN" dirty="0"/>
                    </a:p>
                  </a:txBody>
                  <a:tcPr/>
                </a:tc>
              </a:tr>
              <a:tr h="4253866">
                <a:tc>
                  <a:txBody>
                    <a:bodyPr/>
                    <a:lstStyle/>
                    <a:p>
                      <a:r>
                        <a:rPr lang="en-IN" dirty="0" smtClean="0"/>
                        <a:t>Advantage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Early Biomarker for STEMI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rapid appearance and disappearance from the blood, can be used</a:t>
                      </a:r>
                    </a:p>
                    <a:p>
                      <a:pPr>
                        <a:buNone/>
                      </a:pPr>
                      <a:r>
                        <a:rPr lang="en-US" dirty="0" smtClean="0"/>
                        <a:t>   (1) in patients presenting early after symptom onset</a:t>
                      </a:r>
                    </a:p>
                    <a:p>
                      <a:pPr>
                        <a:buNone/>
                      </a:pPr>
                      <a:r>
                        <a:rPr lang="en-US" dirty="0" smtClean="0"/>
                        <a:t>   (2) to time the onset of injury if the troponin is increased</a:t>
                      </a:r>
                    </a:p>
                    <a:p>
                      <a:pPr>
                        <a:buNone/>
                      </a:pPr>
                      <a:r>
                        <a:rPr lang="en-US" dirty="0" smtClean="0"/>
                        <a:t>   (3) to detect </a:t>
                      </a:r>
                      <a:r>
                        <a:rPr lang="en-US" dirty="0" err="1" smtClean="0"/>
                        <a:t>reinfarction</a:t>
                      </a:r>
                      <a:r>
                        <a:rPr lang="en-US" dirty="0" smtClean="0"/>
                        <a:t> later in the hospital course. 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late diagnosis of MI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389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9762180"/>
              </p:ext>
            </p:extLst>
          </p:nvPr>
        </p:nvGraphicFramePr>
        <p:xfrm>
          <a:off x="35496" y="44624"/>
          <a:ext cx="9073008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80"/>
                <a:gridCol w="1317050"/>
                <a:gridCol w="3073116"/>
                <a:gridCol w="3438962"/>
              </a:tblGrid>
              <a:tr h="381523">
                <a:tc>
                  <a:txBody>
                    <a:bodyPr/>
                    <a:lstStyle/>
                    <a:p>
                      <a:r>
                        <a:rPr lang="en-IN" dirty="0" smtClean="0"/>
                        <a:t>Parameter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Myoglobins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CKMB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Cardiac</a:t>
                      </a:r>
                      <a:r>
                        <a:rPr lang="en-IN" baseline="0" dirty="0" smtClean="0"/>
                        <a:t> Troponins</a:t>
                      </a:r>
                      <a:endParaRPr lang="en-IN" dirty="0"/>
                    </a:p>
                  </a:txBody>
                  <a:tcPr/>
                </a:tc>
              </a:tr>
              <a:tr h="6171205">
                <a:tc>
                  <a:txBody>
                    <a:bodyPr/>
                    <a:lstStyle/>
                    <a:p>
                      <a:r>
                        <a:rPr lang="en-IN" dirty="0" smtClean="0"/>
                        <a:t>Limitations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Can not be used in isolation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arenR"/>
                      </a:pPr>
                      <a:r>
                        <a:rPr lang="en-US" b="1" dirty="0" smtClean="0"/>
                        <a:t>Cardiac</a:t>
                      </a:r>
                    </a:p>
                    <a:p>
                      <a:pPr marL="514350" indent="-514350"/>
                      <a:r>
                        <a:rPr lang="en-US" dirty="0" smtClean="0"/>
                        <a:t>after </a:t>
                      </a:r>
                      <a:r>
                        <a:rPr lang="en-US" dirty="0" err="1" smtClean="0"/>
                        <a:t>cardioversion</a:t>
                      </a:r>
                      <a:endParaRPr lang="en-US" dirty="0" smtClean="0"/>
                    </a:p>
                    <a:p>
                      <a:pPr marL="514350" indent="-514350"/>
                      <a:r>
                        <a:rPr lang="en-US" dirty="0" smtClean="0"/>
                        <a:t>cardiac surgery, </a:t>
                      </a:r>
                    </a:p>
                    <a:p>
                      <a:pPr marL="514350" indent="-514350"/>
                      <a:r>
                        <a:rPr lang="en-US" dirty="0" err="1" smtClean="0"/>
                        <a:t>myopericarditis</a:t>
                      </a:r>
                      <a:r>
                        <a:rPr lang="en-US" dirty="0" smtClean="0"/>
                        <a:t>, </a:t>
                      </a:r>
                    </a:p>
                    <a:p>
                      <a:pPr marL="514350" indent="-514350"/>
                      <a:r>
                        <a:rPr lang="en-US" dirty="0" smtClean="0"/>
                        <a:t>percutaneous coronary intervention (PCI)</a:t>
                      </a:r>
                    </a:p>
                    <a:p>
                      <a:pPr marL="514350" indent="-514350"/>
                      <a:r>
                        <a:rPr lang="en-US" dirty="0" smtClean="0"/>
                        <a:t> occasionally after rapid tachycardia</a:t>
                      </a:r>
                    </a:p>
                    <a:p>
                      <a:pPr marL="514350" indent="-514350">
                        <a:buAutoNum type="arabicParenR" startAt="2"/>
                      </a:pPr>
                      <a:r>
                        <a:rPr lang="en-US" b="1" dirty="0" err="1" smtClean="0"/>
                        <a:t>Noncardiac</a:t>
                      </a:r>
                      <a:r>
                        <a:rPr lang="en-US" b="1" dirty="0" smtClean="0"/>
                        <a:t> </a:t>
                      </a:r>
                    </a:p>
                    <a:p>
                      <a:pPr marL="514350" indent="-514350"/>
                      <a:r>
                        <a:rPr lang="en-US" dirty="0" smtClean="0"/>
                        <a:t>Hypothyroidism</a:t>
                      </a:r>
                    </a:p>
                    <a:p>
                      <a:pPr marL="514350" indent="-514350"/>
                      <a:r>
                        <a:rPr lang="en-US" dirty="0" smtClean="0"/>
                        <a:t>extensive skeletal muscle trauma ,</a:t>
                      </a:r>
                      <a:r>
                        <a:rPr lang="en-US" dirty="0" err="1" smtClean="0"/>
                        <a:t>rhabdomyolysis</a:t>
                      </a:r>
                      <a:r>
                        <a:rPr lang="en-US" dirty="0" smtClean="0"/>
                        <a:t>, the muscular dystrophies, and some other neuromuscular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600" b="1" dirty="0" smtClean="0"/>
                        <a:t>1)ACUTE DISEASE</a:t>
                      </a:r>
                    </a:p>
                    <a:p>
                      <a:pPr marL="514350" indent="-514350"/>
                      <a:r>
                        <a:rPr lang="en-IN" sz="1600" b="1" dirty="0" smtClean="0"/>
                        <a:t>Cardiac and vascular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IN" sz="1600" b="1" dirty="0" smtClean="0"/>
                        <a:t>      </a:t>
                      </a:r>
                      <a:r>
                        <a:rPr lang="en-IN" sz="1600" dirty="0" smtClean="0"/>
                        <a:t>Acute heart failure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IN" sz="1600" b="1" dirty="0" smtClean="0"/>
                        <a:t>      </a:t>
                      </a:r>
                      <a:r>
                        <a:rPr lang="en-IN" sz="1600" dirty="0" smtClean="0"/>
                        <a:t>Acute aortic dissection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IN" sz="1600" dirty="0" smtClean="0"/>
                        <a:t>      </a:t>
                      </a:r>
                      <a:r>
                        <a:rPr lang="en-IN" sz="1600" dirty="0" err="1" smtClean="0"/>
                        <a:t>Takotsubo</a:t>
                      </a:r>
                      <a:r>
                        <a:rPr lang="en-IN" sz="1600" dirty="0" smtClean="0"/>
                        <a:t>,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dirty="0" err="1" smtClean="0"/>
                        <a:t>carditis</a:t>
                      </a:r>
                      <a:r>
                        <a:rPr lang="en-IN" sz="1600" dirty="0" smtClean="0"/>
                        <a:t>,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dirty="0" smtClean="0"/>
                        <a:t>CVA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IN" sz="1600" dirty="0" smtClean="0"/>
                        <a:t>      Critical illness--- </a:t>
                      </a:r>
                      <a:r>
                        <a:rPr lang="en-IN" sz="1600" dirty="0" err="1" smtClean="0"/>
                        <a:t>hypotension,GI</a:t>
                      </a:r>
                      <a:r>
                        <a:rPr lang="en-IN" sz="1600" dirty="0" smtClean="0"/>
                        <a:t> bleed, TTP</a:t>
                      </a:r>
                    </a:p>
                    <a:p>
                      <a:pPr marL="514350" indent="-514350"/>
                      <a:r>
                        <a:rPr lang="en-IN" sz="1600" b="1" dirty="0" smtClean="0"/>
                        <a:t>Respiratory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IN" sz="1600" b="1" dirty="0" smtClean="0"/>
                        <a:t>       </a:t>
                      </a:r>
                      <a:r>
                        <a:rPr lang="en-IN" sz="1600" dirty="0" smtClean="0"/>
                        <a:t>Acute PE,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dirty="0" smtClean="0"/>
                        <a:t>ARDS</a:t>
                      </a:r>
                    </a:p>
                    <a:p>
                      <a:pPr marL="514350" indent="-514350"/>
                      <a:r>
                        <a:rPr lang="en-IN" sz="1600" b="1" dirty="0" smtClean="0"/>
                        <a:t>Muscular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IN" sz="1600" b="1" dirty="0" smtClean="0"/>
                        <a:t>       </a:t>
                      </a:r>
                      <a:r>
                        <a:rPr lang="en-IN" sz="1600" dirty="0" err="1" smtClean="0"/>
                        <a:t>Rhabdomyolysis</a:t>
                      </a:r>
                      <a:endParaRPr lang="en-US" sz="1600" dirty="0" smtClean="0"/>
                    </a:p>
                    <a:p>
                      <a:r>
                        <a:rPr lang="en-IN" sz="1600" b="1" dirty="0" smtClean="0"/>
                        <a:t>Infectious</a:t>
                      </a:r>
                    </a:p>
                    <a:p>
                      <a:pPr>
                        <a:buNone/>
                      </a:pPr>
                      <a:r>
                        <a:rPr lang="en-IN" sz="1600" dirty="0" smtClean="0"/>
                        <a:t>    sepsis, viral illness</a:t>
                      </a:r>
                    </a:p>
                    <a:p>
                      <a:r>
                        <a:rPr lang="en-IN" sz="1600" b="1" dirty="0" smtClean="0"/>
                        <a:t>Toxic exposure</a:t>
                      </a:r>
                      <a:r>
                        <a:rPr lang="en-IN" sz="1600" dirty="0" smtClean="0"/>
                        <a:t> –</a:t>
                      </a:r>
                    </a:p>
                    <a:p>
                      <a:pPr>
                        <a:buNone/>
                      </a:pPr>
                      <a:r>
                        <a:rPr lang="en-IN" sz="1600" dirty="0" smtClean="0"/>
                        <a:t>     CO, H2S</a:t>
                      </a:r>
                    </a:p>
                    <a:p>
                      <a:pPr>
                        <a:buNone/>
                      </a:pPr>
                      <a:r>
                        <a:rPr lang="en-IN" sz="1600" dirty="0" smtClean="0"/>
                        <a:t>2) </a:t>
                      </a:r>
                      <a:r>
                        <a:rPr lang="en-IN" sz="1600" b="1" dirty="0" smtClean="0"/>
                        <a:t>CHRONIC DISEASE</a:t>
                      </a:r>
                    </a:p>
                    <a:p>
                      <a:r>
                        <a:rPr lang="en-IN" sz="1600" dirty="0" smtClean="0"/>
                        <a:t>Chronic heart failure</a:t>
                      </a:r>
                    </a:p>
                    <a:p>
                      <a:r>
                        <a:rPr lang="en-IN" sz="1600" dirty="0" smtClean="0"/>
                        <a:t>Cardiac infiltrative disorders</a:t>
                      </a:r>
                    </a:p>
                    <a:p>
                      <a:r>
                        <a:rPr lang="en-IN" sz="1600" dirty="0" smtClean="0"/>
                        <a:t>Hypertension ,Diabetes</a:t>
                      </a:r>
                    </a:p>
                    <a:p>
                      <a:r>
                        <a:rPr lang="en-IN" sz="1600" dirty="0" smtClean="0"/>
                        <a:t>Hypothyroidism</a:t>
                      </a:r>
                    </a:p>
                    <a:p>
                      <a:r>
                        <a:rPr lang="en-IN" sz="1600" b="1" dirty="0" smtClean="0"/>
                        <a:t>End stage renal disease</a:t>
                      </a:r>
                    </a:p>
                    <a:p>
                      <a:pPr>
                        <a:buNone/>
                      </a:pPr>
                      <a:r>
                        <a:rPr lang="en-IN" sz="1600" b="1" dirty="0" smtClean="0"/>
                        <a:t>3) MYOCARDIAL INJURY</a:t>
                      </a:r>
                    </a:p>
                    <a:p>
                      <a:r>
                        <a:rPr lang="en-IN" sz="1600" dirty="0" smtClean="0"/>
                        <a:t>Chemotherapy, Envenomation</a:t>
                      </a:r>
                    </a:p>
                    <a:p>
                      <a:r>
                        <a:rPr lang="en-IN" sz="1600" dirty="0" smtClean="0"/>
                        <a:t>Endurance athletics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Newer cardiac biomarkers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N" b="1" dirty="0" smtClean="0"/>
              <a:t>1)  HIGH SENSITIVITY CARDIAC TROPONIN</a:t>
            </a:r>
            <a:r>
              <a:rPr lang="en-IN" dirty="0" smtClean="0"/>
              <a:t>—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Enable more precise measurement of very low concentrations of cardiac-specific </a:t>
            </a:r>
            <a:r>
              <a:rPr lang="en-US" dirty="0" err="1" smtClean="0"/>
              <a:t>troponin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High sensitivity with low specificity for MI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Detects </a:t>
            </a:r>
            <a:r>
              <a:rPr lang="en-US" dirty="0" err="1" smtClean="0"/>
              <a:t>troponin</a:t>
            </a:r>
            <a:r>
              <a:rPr lang="en-US" dirty="0" smtClean="0"/>
              <a:t> release earlier than older generation assays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Aids in discriminating acute myocardial injury from chronically elevated values.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2) h FABP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Involved in intracellular buffering and transport of long chain fatty acids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Protects cardiac muscles from long chain fatty acids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Rise within 3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Returns to normal within 12 to 24 </a:t>
            </a:r>
            <a:r>
              <a:rPr lang="en-US" dirty="0" err="1" smtClean="0"/>
              <a:t>hrs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3) GPBB- Glycogen </a:t>
            </a:r>
            <a:r>
              <a:rPr lang="en-US" dirty="0" err="1" smtClean="0"/>
              <a:t>Phosphorylase</a:t>
            </a:r>
            <a:r>
              <a:rPr lang="en-US" dirty="0" smtClean="0"/>
              <a:t> </a:t>
            </a:r>
            <a:r>
              <a:rPr lang="en-US" dirty="0" err="1" smtClean="0"/>
              <a:t>enzme</a:t>
            </a:r>
            <a:r>
              <a:rPr lang="en-US" dirty="0" smtClean="0"/>
              <a:t> BB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Role – to provide fuel in requirements like Hypoxia and Hypoglycemia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Rises in 1-4 </a:t>
            </a:r>
            <a:r>
              <a:rPr lang="en-US" dirty="0" err="1" smtClean="0"/>
              <a:t>hrs</a:t>
            </a:r>
            <a:r>
              <a:rPr lang="en-US" dirty="0" smtClean="0"/>
              <a:t> Peaks in 6-10 </a:t>
            </a:r>
            <a:r>
              <a:rPr lang="en-US" dirty="0" err="1" smtClean="0"/>
              <a:t>hrs</a:t>
            </a:r>
            <a:r>
              <a:rPr lang="en-US" dirty="0" smtClean="0"/>
              <a:t>  Declines in 1-2days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Other Biomarkers</a:t>
            </a:r>
            <a:br>
              <a:rPr lang="en-IN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Ischemia modified Albumins</a:t>
            </a:r>
          </a:p>
          <a:p>
            <a:r>
              <a:rPr lang="en-IN" dirty="0" smtClean="0"/>
              <a:t>S100A from Calcium Binding Proteins</a:t>
            </a:r>
          </a:p>
          <a:p>
            <a:r>
              <a:rPr lang="en-IN" dirty="0" smtClean="0"/>
              <a:t>Choline</a:t>
            </a:r>
          </a:p>
          <a:p>
            <a:r>
              <a:rPr lang="en-IN" dirty="0" err="1" smtClean="0"/>
              <a:t>Irisine</a:t>
            </a:r>
            <a:endParaRPr lang="en-IN" dirty="0" smtClean="0"/>
          </a:p>
          <a:p>
            <a:r>
              <a:rPr lang="en-IN" dirty="0" err="1" smtClean="0"/>
              <a:t>Copeptine</a:t>
            </a:r>
            <a:endParaRPr lang="en-IN" dirty="0"/>
          </a:p>
          <a:p>
            <a:r>
              <a:rPr lang="en-IN" dirty="0" err="1" smtClean="0"/>
              <a:t>Adropine</a:t>
            </a:r>
            <a:endParaRPr lang="en-IN" dirty="0" smtClean="0"/>
          </a:p>
          <a:p>
            <a:r>
              <a:rPr lang="en-IN" dirty="0" smtClean="0"/>
              <a:t>PAPP-A</a:t>
            </a:r>
          </a:p>
          <a:p>
            <a:r>
              <a:rPr lang="en-IN" dirty="0" smtClean="0"/>
              <a:t>CRP, TNF, IL6, CD40, MPO, CAM, O LDL</a:t>
            </a:r>
          </a:p>
          <a:p>
            <a:r>
              <a:rPr lang="en-IN" dirty="0" smtClean="0"/>
              <a:t>Glutathione, </a:t>
            </a:r>
            <a:r>
              <a:rPr lang="en-IN" dirty="0" err="1" smtClean="0"/>
              <a:t>Homocystein</a:t>
            </a:r>
            <a:r>
              <a:rPr lang="en-IN" dirty="0" smtClean="0"/>
              <a:t>, Fibrinogen, </a:t>
            </a:r>
            <a:r>
              <a:rPr lang="en-IN" dirty="0" err="1" smtClean="0"/>
              <a:t>Ddimer</a:t>
            </a:r>
            <a:r>
              <a:rPr lang="en-IN" dirty="0" smtClean="0"/>
              <a:t>, PCT,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7315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5404" t="19082" r="34557" b="44663"/>
          <a:stretch/>
        </p:blipFill>
        <p:spPr bwMode="auto">
          <a:xfrm>
            <a:off x="1331640" y="908719"/>
            <a:ext cx="6192688" cy="420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7"/>
            <a:ext cx="8316416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concepts and treatment of Acute Myocardial  Infarction</a:t>
            </a:r>
            <a:endParaRPr lang="en-US" sz="2700" b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4001432" y="5338406"/>
            <a:ext cx="4675024" cy="754890"/>
          </a:xfrm>
        </p:spPr>
        <p:txBody>
          <a:bodyPr>
            <a:normAutofit fontScale="55000" lnSpcReduction="20000"/>
          </a:bodyPr>
          <a:lstStyle/>
          <a:p>
            <a:r>
              <a:rPr lang="en-US" sz="4000" cap="none" dirty="0" smtClean="0">
                <a:solidFill>
                  <a:schemeClr val="tx1"/>
                </a:solidFill>
              </a:rPr>
              <a:t>Dr. Pranav Shende</a:t>
            </a:r>
          </a:p>
          <a:p>
            <a:r>
              <a:rPr lang="en-US" sz="4000" cap="none" dirty="0" smtClean="0">
                <a:solidFill>
                  <a:schemeClr val="tx1"/>
                </a:solidFill>
              </a:rPr>
              <a:t>Third Year Cardiology Resident</a:t>
            </a:r>
            <a:endParaRPr lang="en-US" sz="40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ECG MANIFESTATIONS OF MI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600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3300" b="1" dirty="0" smtClean="0"/>
              <a:t>IN THE ABSENCE OF LBBB-</a:t>
            </a:r>
            <a:r>
              <a:rPr lang="en-IN" dirty="0" smtClean="0"/>
              <a:t>--</a:t>
            </a:r>
          </a:p>
          <a:p>
            <a:pPr>
              <a:buNone/>
            </a:pPr>
            <a:r>
              <a:rPr lang="en-IN" b="1" dirty="0" smtClean="0"/>
              <a:t>1)New ST elevation at the J point in two contiguous leads with the following cut points</a:t>
            </a:r>
            <a:r>
              <a:rPr lang="en-IN" dirty="0" smtClean="0"/>
              <a:t>—</a:t>
            </a:r>
          </a:p>
          <a:p>
            <a:r>
              <a:rPr lang="en-IN" dirty="0" smtClean="0"/>
              <a:t>≥ 0.1 mV in all leads except V2 and V3</a:t>
            </a:r>
          </a:p>
          <a:p>
            <a:pPr>
              <a:buNone/>
            </a:pPr>
            <a:r>
              <a:rPr lang="en-IN" dirty="0" smtClean="0"/>
              <a:t>   In V2 and V3 the cut off points are—</a:t>
            </a:r>
          </a:p>
          <a:p>
            <a:r>
              <a:rPr lang="en-IN" dirty="0" smtClean="0"/>
              <a:t>≥0.2 mV in men ≥ 40yrs</a:t>
            </a:r>
          </a:p>
          <a:p>
            <a:r>
              <a:rPr lang="en-IN" dirty="0" smtClean="0"/>
              <a:t>≥0.25 mV in men &lt; 40yrs </a:t>
            </a:r>
          </a:p>
          <a:p>
            <a:r>
              <a:rPr lang="en-IN" dirty="0" smtClean="0"/>
              <a:t>≥0.15 mV in women</a:t>
            </a:r>
          </a:p>
          <a:p>
            <a:endParaRPr lang="en-IN" dirty="0" smtClean="0"/>
          </a:p>
          <a:p>
            <a:pPr>
              <a:buNone/>
            </a:pPr>
            <a:r>
              <a:rPr lang="en-IN" b="1" dirty="0" smtClean="0"/>
              <a:t>2) ST and T wave changes</a:t>
            </a:r>
            <a:r>
              <a:rPr lang="en-IN" dirty="0" smtClean="0"/>
              <a:t>—</a:t>
            </a:r>
          </a:p>
          <a:p>
            <a:r>
              <a:rPr lang="en-IN" dirty="0" smtClean="0"/>
              <a:t>New horizontal or </a:t>
            </a:r>
            <a:r>
              <a:rPr lang="en-IN" dirty="0" err="1" smtClean="0"/>
              <a:t>downsloping</a:t>
            </a:r>
            <a:r>
              <a:rPr lang="en-IN" dirty="0" smtClean="0"/>
              <a:t> ST depression ≥0.05 mV in two contiguous leads</a:t>
            </a:r>
          </a:p>
          <a:p>
            <a:r>
              <a:rPr lang="en-IN" dirty="0" smtClean="0"/>
              <a:t>T-wave inversion ≥0.1 mV in two contiguous leads with a prominent R wave or R/S ratio &gt; 1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404664"/>
            <a:ext cx="6620967" cy="566738"/>
          </a:xfrm>
        </p:spPr>
        <p:txBody>
          <a:bodyPr/>
          <a:lstStyle/>
          <a:p>
            <a:r>
              <a:rPr lang="en-IN" dirty="0" smtClean="0"/>
              <a:t>STEMI-  Antero-</a:t>
            </a:r>
            <a:r>
              <a:rPr lang="en-IN" dirty="0" err="1" smtClean="0"/>
              <a:t>Septal</a:t>
            </a:r>
            <a:r>
              <a:rPr lang="en-IN" dirty="0" smtClean="0"/>
              <a:t> Myocardial Infarction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580" b="5580"/>
          <a:stretch>
            <a:fillRect/>
          </a:stretch>
        </p:blipFill>
        <p:spPr>
          <a:xfrm>
            <a:off x="827584" y="1556792"/>
            <a:ext cx="6620968" cy="36406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219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8" t="5434" r="16676"/>
          <a:stretch/>
        </p:blipFill>
        <p:spPr>
          <a:xfrm>
            <a:off x="395536" y="548680"/>
            <a:ext cx="8386209" cy="547260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2845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5"/>
            <a:ext cx="8352928" cy="58426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07228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AWMI with Wrap Around LAD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06489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903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365888" cy="548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452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 Winters Sign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844824"/>
            <a:ext cx="7488832" cy="478413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83961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868582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337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154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RV infarction—</a:t>
            </a:r>
          </a:p>
          <a:p>
            <a:r>
              <a:rPr lang="en-US" b="1" dirty="0" smtClean="0"/>
              <a:t>ST-segment elevation in the right </a:t>
            </a:r>
            <a:r>
              <a:rPr lang="en-US" b="1" dirty="0" err="1" smtClean="0"/>
              <a:t>precordial</a:t>
            </a:r>
            <a:r>
              <a:rPr lang="en-US" b="1" dirty="0" smtClean="0"/>
              <a:t> leads (V1, V3R through V6R) </a:t>
            </a:r>
            <a:r>
              <a:rPr lang="en-US" dirty="0" smtClean="0"/>
              <a:t>is a relatively sensitive and specific sign of RV infarction.</a:t>
            </a:r>
          </a:p>
          <a:p>
            <a:r>
              <a:rPr lang="en-US" dirty="0" smtClean="0"/>
              <a:t> Occasionally, ST-segment elevation in leads V2 and V3 results from acute RV infarction; this appears to occur only when injury to the left inferior wall is minimal.</a:t>
            </a:r>
          </a:p>
          <a:p>
            <a:r>
              <a:rPr lang="en-US" dirty="0" smtClean="0"/>
              <a:t> RV infarction appears to reduce the anterior ST-segment depression often observed with inferior wall MI. 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QS or QR pattern </a:t>
            </a:r>
            <a:r>
              <a:rPr lang="en-US" dirty="0" smtClean="0"/>
              <a:t>in leads </a:t>
            </a:r>
            <a:r>
              <a:rPr lang="en-US" b="1" dirty="0" smtClean="0"/>
              <a:t>V3R and/or V4R </a:t>
            </a:r>
            <a:r>
              <a:rPr lang="en-US" dirty="0" smtClean="0"/>
              <a:t>also suggests RV myocardial necrosis but has less predictive accuracy than does ST-segment elevation in these leads.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STEMI- IWMI with CHB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8175724" cy="521613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09820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1"/>
                </a:solidFill>
              </a:rPr>
              <a:t>Agenda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Criteria for diagnosis of MI</a:t>
            </a:r>
          </a:p>
          <a:p>
            <a:r>
              <a:rPr lang="en-IN" dirty="0" smtClean="0"/>
              <a:t>Classification of MI</a:t>
            </a:r>
          </a:p>
          <a:p>
            <a:r>
              <a:rPr lang="en-IN" dirty="0" smtClean="0"/>
              <a:t>Aetiology</a:t>
            </a:r>
          </a:p>
          <a:p>
            <a:r>
              <a:rPr lang="en-IN" dirty="0"/>
              <a:t>Presentation of </a:t>
            </a:r>
            <a:r>
              <a:rPr lang="en-IN" dirty="0" smtClean="0"/>
              <a:t>MI</a:t>
            </a:r>
          </a:p>
          <a:p>
            <a:r>
              <a:rPr lang="en-IN" dirty="0" smtClean="0"/>
              <a:t>Clinical examination</a:t>
            </a:r>
          </a:p>
          <a:p>
            <a:r>
              <a:rPr lang="en-IN" dirty="0" smtClean="0"/>
              <a:t>Cardiac Biomarkers</a:t>
            </a:r>
          </a:p>
          <a:p>
            <a:r>
              <a:rPr lang="en-IN" dirty="0"/>
              <a:t>ECG </a:t>
            </a:r>
            <a:r>
              <a:rPr lang="en-IN" dirty="0" smtClean="0"/>
              <a:t>Manifestations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8303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620967" cy="566738"/>
          </a:xfrm>
        </p:spPr>
        <p:txBody>
          <a:bodyPr>
            <a:normAutofit fontScale="90000"/>
          </a:bodyPr>
          <a:lstStyle/>
          <a:p>
            <a:r>
              <a:rPr lang="en-IN" sz="3600" dirty="0" smtClean="0"/>
              <a:t>STEMI- IWMI with RVMI with CHB</a:t>
            </a:r>
            <a:endParaRPr lang="en-IN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971" b="3971"/>
          <a:stretch>
            <a:fillRect/>
          </a:stretch>
        </p:blipFill>
        <p:spPr>
          <a:xfrm>
            <a:off x="323528" y="1052736"/>
            <a:ext cx="8250152" cy="45365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95736" y="5877272"/>
            <a:ext cx="3705557" cy="49371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ECG with Right sided leads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316667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 THE SETTING OF LBBB                             POINTS</a:t>
            </a:r>
          </a:p>
          <a:p>
            <a:pPr marL="514350" indent="-514350">
              <a:buAutoNum type="arabicParenR"/>
            </a:pPr>
            <a:r>
              <a:rPr lang="en-IN" dirty="0" smtClean="0"/>
              <a:t>ST segment elevation ≥1mm and </a:t>
            </a:r>
          </a:p>
          <a:p>
            <a:pPr marL="514350" indent="-514350">
              <a:buNone/>
            </a:pPr>
            <a:r>
              <a:rPr lang="en-IN" dirty="0" smtClean="0"/>
              <a:t>     concordant with the QRS complex             5</a:t>
            </a:r>
          </a:p>
          <a:p>
            <a:pPr marL="514350" indent="-514350">
              <a:buNone/>
            </a:pPr>
            <a:r>
              <a:rPr lang="en-IN" sz="1800" dirty="0" smtClean="0">
                <a:solidFill>
                  <a:schemeClr val="accent1"/>
                </a:solidFill>
              </a:rPr>
              <a:t>2)  </a:t>
            </a:r>
            <a:r>
              <a:rPr lang="en-IN" dirty="0" smtClean="0"/>
              <a:t>ST segment depression ≥1mm in</a:t>
            </a:r>
          </a:p>
          <a:p>
            <a:pPr marL="514350" indent="-514350">
              <a:buNone/>
            </a:pPr>
            <a:r>
              <a:rPr lang="en-IN" dirty="0" smtClean="0"/>
              <a:t>     lead V1, V2, V3                                                 3</a:t>
            </a:r>
          </a:p>
          <a:p>
            <a:pPr marL="514350" indent="-514350">
              <a:buNone/>
            </a:pPr>
            <a:r>
              <a:rPr lang="en-IN" sz="1800" dirty="0" smtClean="0">
                <a:solidFill>
                  <a:schemeClr val="accent1"/>
                </a:solidFill>
              </a:rPr>
              <a:t>3) </a:t>
            </a:r>
            <a:r>
              <a:rPr lang="en-IN" dirty="0" smtClean="0"/>
              <a:t>ST segment elevation ≥5mm and </a:t>
            </a:r>
          </a:p>
          <a:p>
            <a:pPr marL="514350" indent="-514350">
              <a:buNone/>
            </a:pPr>
            <a:r>
              <a:rPr lang="en-IN" dirty="0" smtClean="0"/>
              <a:t>    discordant with the QRS complex              2</a:t>
            </a:r>
          </a:p>
          <a:p>
            <a:pPr marL="514350" indent="-514350">
              <a:buNone/>
            </a:pPr>
            <a:r>
              <a:rPr lang="en-IN" dirty="0" smtClean="0"/>
              <a:t> </a:t>
            </a:r>
          </a:p>
          <a:p>
            <a:pPr marL="514350" indent="-514350">
              <a:buNone/>
            </a:pPr>
            <a:r>
              <a:rPr lang="en-IN" dirty="0" smtClean="0"/>
              <a:t>A </a:t>
            </a:r>
            <a:r>
              <a:rPr lang="en-IN" b="1" dirty="0" smtClean="0"/>
              <a:t>score of ≥3 </a:t>
            </a:r>
            <a:r>
              <a:rPr lang="en-IN" dirty="0" smtClean="0"/>
              <a:t>had a specificity of </a:t>
            </a:r>
            <a:r>
              <a:rPr lang="en-IN" b="1" dirty="0" smtClean="0"/>
              <a:t>98%</a:t>
            </a:r>
            <a:r>
              <a:rPr lang="en-IN" dirty="0" smtClean="0"/>
              <a:t> for acute MI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573"/>
          <a:stretch/>
        </p:blipFill>
        <p:spPr>
          <a:xfrm>
            <a:off x="251520" y="188639"/>
            <a:ext cx="8280920" cy="61542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129129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848872" cy="59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912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5755903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to be </a:t>
            </a:r>
            <a:r>
              <a:rPr lang="en-IN" sz="4400" dirty="0" smtClean="0"/>
              <a:t>continued…..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xmlns="" val="143858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983040" cy="1296144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chemeClr val="accent1"/>
                </a:solidFill>
              </a:rPr>
              <a:t>ACUTE MYOCARDIAL INFARCTION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9"/>
            <a:ext cx="4392488" cy="288032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when there is evidence of myocardial necrosis in a clinical setting consistent with acute myocardial ischemia.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8365"/>
            <a:ext cx="4176464" cy="38766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IN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CRITERIA FOR DIAGNOSIS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R</a:t>
            </a:r>
            <a:r>
              <a:rPr lang="en-IN" sz="2400" dirty="0" smtClean="0"/>
              <a:t>ise and or fall in cardiac biomarker values with </a:t>
            </a:r>
            <a:r>
              <a:rPr lang="en-IN" sz="2400" dirty="0" err="1" smtClean="0"/>
              <a:t>atleast</a:t>
            </a:r>
            <a:r>
              <a:rPr lang="en-IN" sz="2400" dirty="0" smtClean="0"/>
              <a:t> one value above  the 99</a:t>
            </a:r>
            <a:r>
              <a:rPr lang="en-IN" sz="2400" baseline="30000" dirty="0" smtClean="0"/>
              <a:t>th</a:t>
            </a:r>
            <a:r>
              <a:rPr lang="en-IN" sz="2400" dirty="0" smtClean="0"/>
              <a:t> percentile URL </a:t>
            </a:r>
          </a:p>
          <a:p>
            <a:pPr marL="0" indent="0">
              <a:buNone/>
            </a:pPr>
            <a:r>
              <a:rPr lang="en-IN" sz="2400" dirty="0" smtClean="0"/>
              <a:t>    with at least one of the following—</a:t>
            </a:r>
          </a:p>
          <a:p>
            <a:pPr marL="857250" lvl="1" indent="-457200"/>
            <a:r>
              <a:rPr lang="en-IN" sz="2000" dirty="0" smtClean="0"/>
              <a:t>Symptoms of ischemia</a:t>
            </a:r>
          </a:p>
          <a:p>
            <a:pPr marL="857250" lvl="1" indent="-457200"/>
            <a:r>
              <a:rPr lang="en-IN" sz="2000" dirty="0" smtClean="0"/>
              <a:t>New or presumed new significant ST-T changes or new LBBB</a:t>
            </a:r>
          </a:p>
          <a:p>
            <a:pPr marL="857250" lvl="1" indent="-457200"/>
            <a:r>
              <a:rPr lang="en-IN" sz="2000" dirty="0" smtClean="0"/>
              <a:t>Development of pathologic Q waves on the ECG</a:t>
            </a:r>
          </a:p>
          <a:p>
            <a:pPr marL="857250" lvl="1" indent="-457200"/>
            <a:r>
              <a:rPr lang="en-US" sz="2000" dirty="0" smtClean="0"/>
              <a:t>Imaging evidence of new loss of viable myocardium or new regional wall motion abnormality </a:t>
            </a:r>
          </a:p>
          <a:p>
            <a:pPr marL="857250" lvl="1" indent="-457200"/>
            <a:r>
              <a:rPr lang="en-US" sz="2000" dirty="0" smtClean="0"/>
              <a:t>Identification of an intracoronary thrombus by angiography or autopsy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652"/>
            <a:ext cx="8229600" cy="1000108"/>
          </a:xfrm>
        </p:spPr>
        <p:txBody>
          <a:bodyPr/>
          <a:lstStyle/>
          <a:p>
            <a:r>
              <a:rPr lang="en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CLASSIFICATION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73260"/>
            <a:ext cx="8572560" cy="5572164"/>
          </a:xfrm>
        </p:spPr>
        <p:txBody>
          <a:bodyPr/>
          <a:lstStyle/>
          <a:p>
            <a:r>
              <a:rPr lang="en-US" b="1" dirty="0" smtClean="0"/>
              <a:t>Type 1: Spontaneous Myocardial Infarction </a:t>
            </a:r>
            <a:endParaRPr lang="en-US" b="1" dirty="0"/>
          </a:p>
          <a:p>
            <a:pPr lvl="1"/>
            <a:r>
              <a:rPr lang="en-US" dirty="0" smtClean="0"/>
              <a:t>related to </a:t>
            </a:r>
            <a:r>
              <a:rPr lang="en-US" b="1" dirty="0" smtClean="0"/>
              <a:t>atherosclerotic plaque rupture, ulceration, fissuring, erosion, or dissection</a:t>
            </a:r>
            <a:endParaRPr lang="en-US" dirty="0"/>
          </a:p>
          <a:p>
            <a:pPr lvl="1"/>
            <a:r>
              <a:rPr lang="en-US" dirty="0" smtClean="0"/>
              <a:t>The patient may have underlying severe CAD or non-obstructive or no CAD </a:t>
            </a:r>
          </a:p>
          <a:p>
            <a:endParaRPr lang="en-US" dirty="0" smtClean="0"/>
          </a:p>
          <a:p>
            <a:r>
              <a:rPr lang="en-US" b="1" dirty="0"/>
              <a:t>Type 2: Myocardial Infarction Secondary to Ischemic Imbalance</a:t>
            </a:r>
          </a:p>
          <a:p>
            <a:pPr lvl="1"/>
            <a:r>
              <a:rPr lang="en-US" dirty="0"/>
              <a:t>condition other than CAD contributes to an imbalance between myocardial oxygen supply and/or demand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/>
              <a:t>Type 3: Myocardial Infarction Resulting in Death When Biomarker Values Are Unavailable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62936"/>
            <a:ext cx="8572560" cy="6286544"/>
          </a:xfrm>
        </p:spPr>
        <p:txBody>
          <a:bodyPr>
            <a:normAutofit/>
          </a:bodyPr>
          <a:lstStyle/>
          <a:p>
            <a:r>
              <a:rPr lang="en-US" b="1" dirty="0" smtClean="0"/>
              <a:t>Type 4a</a:t>
            </a:r>
            <a:r>
              <a:rPr lang="en-US" dirty="0" smtClean="0"/>
              <a:t>: Myocardial Infarction Related to </a:t>
            </a:r>
            <a:r>
              <a:rPr lang="en-US" dirty="0" err="1" smtClean="0"/>
              <a:t>Percutaneous</a:t>
            </a:r>
            <a:r>
              <a:rPr lang="en-US" dirty="0" smtClean="0"/>
              <a:t> Coronary Intervention.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Type 4b</a:t>
            </a:r>
            <a:r>
              <a:rPr lang="en-US" dirty="0" smtClean="0"/>
              <a:t>: Myocardial Infarction Related to Stent Thrombosis.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Type 5</a:t>
            </a:r>
            <a:r>
              <a:rPr lang="en-US" dirty="0" smtClean="0"/>
              <a:t>: Myocardial Infarction Related to Coronary Artery Bypass Grafting.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128792" cy="10081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Causes of Myocardial Infarction Without Coronary Atherosclerosis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1519" y="1501042"/>
            <a:ext cx="3874293" cy="803948"/>
          </a:xfrm>
        </p:spPr>
        <p:txBody>
          <a:bodyPr/>
          <a:lstStyle/>
          <a:p>
            <a:r>
              <a:rPr lang="en-US" dirty="0" smtClean="0"/>
              <a:t>A) Coronary </a:t>
            </a:r>
            <a:r>
              <a:rPr lang="en-US" dirty="0"/>
              <a:t>Artery Disease Other than Atherosclerosis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2492896"/>
            <a:ext cx="3874293" cy="417646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Arteritis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Trauma </a:t>
            </a:r>
            <a:r>
              <a:rPr lang="en-US" b="1" dirty="0"/>
              <a:t>to coronary arteries:</a:t>
            </a:r>
          </a:p>
          <a:p>
            <a:pPr marL="400050" lvl="1" indent="0">
              <a:buNone/>
            </a:pPr>
            <a:r>
              <a:rPr lang="en-US" b="1" dirty="0"/>
              <a:t>     </a:t>
            </a:r>
            <a:r>
              <a:rPr lang="en-US" dirty="0"/>
              <a:t>Laceration ,Thrombosis, Iatrogenic, </a:t>
            </a:r>
            <a:r>
              <a:rPr lang="en-US" dirty="0" smtClean="0"/>
              <a:t>Radiation</a:t>
            </a:r>
          </a:p>
          <a:p>
            <a:r>
              <a:rPr lang="en-US" b="1" dirty="0" smtClean="0"/>
              <a:t>Coronary </a:t>
            </a:r>
            <a:r>
              <a:rPr lang="en-US" b="1" dirty="0"/>
              <a:t>mural thickening with metabolic disease or intimal proliferative disease </a:t>
            </a:r>
            <a:r>
              <a:rPr lang="en-US" dirty="0" smtClean="0"/>
              <a:t>–</a:t>
            </a:r>
          </a:p>
          <a:p>
            <a:r>
              <a:rPr lang="en-US" b="1" dirty="0" smtClean="0"/>
              <a:t>Luminal </a:t>
            </a:r>
            <a:r>
              <a:rPr lang="en-US" b="1" dirty="0"/>
              <a:t>narrowing by other mechanisms</a:t>
            </a:r>
            <a:r>
              <a:rPr lang="en-US" dirty="0"/>
              <a:t>—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Prinzmetal</a:t>
            </a:r>
            <a:r>
              <a:rPr lang="en-US" dirty="0"/>
              <a:t> angina</a:t>
            </a:r>
          </a:p>
          <a:p>
            <a:pPr lvl="1">
              <a:buNone/>
            </a:pPr>
            <a:r>
              <a:rPr lang="en-US" dirty="0"/>
              <a:t>     Spasm after nitroglycerin withdrawal</a:t>
            </a:r>
          </a:p>
          <a:p>
            <a:pPr lvl="1">
              <a:buNone/>
            </a:pPr>
            <a:r>
              <a:rPr lang="en-US" dirty="0"/>
              <a:t>     Dissection of the aorta</a:t>
            </a:r>
          </a:p>
          <a:p>
            <a:pPr lvl="1">
              <a:buNone/>
            </a:pPr>
            <a:r>
              <a:rPr lang="en-US" dirty="0"/>
              <a:t>     Dissection of the coronary </a:t>
            </a:r>
            <a:r>
              <a:rPr lang="en-US" dirty="0" smtClean="0"/>
              <a:t>artery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1588110"/>
            <a:ext cx="3786408" cy="720080"/>
          </a:xfrm>
        </p:spPr>
        <p:txBody>
          <a:bodyPr/>
          <a:lstStyle/>
          <a:p>
            <a:r>
              <a:rPr lang="en-US" dirty="0" smtClean="0"/>
              <a:t>B) Emboli to Coronary Arteries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92896"/>
            <a:ext cx="4002432" cy="417646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Infective endocarditis</a:t>
            </a:r>
          </a:p>
          <a:p>
            <a:pPr lvl="1"/>
            <a:r>
              <a:rPr lang="en-US" dirty="0"/>
              <a:t>Nonbacterial thrombotic   endocarditis</a:t>
            </a:r>
          </a:p>
          <a:p>
            <a:pPr lvl="1"/>
            <a:r>
              <a:rPr lang="en-US" dirty="0"/>
              <a:t>Mural thrombus from the left atrium, left ventricle, or pulmonary veins</a:t>
            </a:r>
          </a:p>
          <a:p>
            <a:pPr lvl="1"/>
            <a:r>
              <a:rPr lang="en-US" dirty="0"/>
              <a:t>Prosthetic valve emboli </a:t>
            </a:r>
          </a:p>
          <a:p>
            <a:pPr lvl="1"/>
            <a:r>
              <a:rPr lang="en-US" dirty="0"/>
              <a:t>Cardiac </a:t>
            </a:r>
            <a:r>
              <a:rPr lang="en-US" dirty="0" err="1"/>
              <a:t>myxoma</a:t>
            </a:r>
            <a:endParaRPr lang="en-US" dirty="0"/>
          </a:p>
          <a:p>
            <a:pPr lvl="1"/>
            <a:r>
              <a:rPr lang="en-US" dirty="0"/>
              <a:t>Paradoxical emboli </a:t>
            </a:r>
          </a:p>
          <a:p>
            <a:pPr lvl="1"/>
            <a:r>
              <a:rPr lang="en-US" dirty="0"/>
              <a:t>Papillary </a:t>
            </a:r>
            <a:r>
              <a:rPr lang="en-US" dirty="0" err="1"/>
              <a:t>fibroelastoma</a:t>
            </a:r>
            <a:r>
              <a:rPr lang="en-US" dirty="0"/>
              <a:t> of the aortic valve (“fixed embolus”)</a:t>
            </a:r>
          </a:p>
          <a:p>
            <a:pPr lvl="1"/>
            <a:r>
              <a:rPr lang="en-US" dirty="0"/>
              <a:t>Thrombi from </a:t>
            </a:r>
            <a:r>
              <a:rPr lang="en-US" dirty="0" err="1"/>
              <a:t>intracardiac</a:t>
            </a:r>
            <a:r>
              <a:rPr lang="en-US" dirty="0"/>
              <a:t> catheters or </a:t>
            </a:r>
            <a:r>
              <a:rPr lang="en-US" dirty="0" err="1"/>
              <a:t>guidewires</a:t>
            </a:r>
            <a:endParaRPr lang="en-US" dirty="0"/>
          </a:p>
          <a:p>
            <a:endParaRPr lang="en-IN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563368" y="1340768"/>
            <a:ext cx="8632" cy="55126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330" y="3567276"/>
            <a:ext cx="3945479" cy="846863"/>
          </a:xfrm>
        </p:spPr>
        <p:txBody>
          <a:bodyPr>
            <a:normAutofit/>
          </a:bodyPr>
          <a:lstStyle/>
          <a:p>
            <a:r>
              <a:rPr lang="en-US" dirty="0" smtClean="0"/>
              <a:t>C) Congenital Coronary Artery Anomalies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3" y="907123"/>
            <a:ext cx="3496014" cy="252027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Anomalous origin of the left coronary from the pulmonary artery </a:t>
            </a:r>
          </a:p>
          <a:p>
            <a:pPr lvl="1"/>
            <a:r>
              <a:rPr lang="en-US" dirty="0" smtClean="0"/>
              <a:t>Left coronary artery from the anterior sinus of </a:t>
            </a:r>
            <a:r>
              <a:rPr lang="en-US" dirty="0" err="1" smtClean="0"/>
              <a:t>Valsalva</a:t>
            </a:r>
            <a:endParaRPr lang="en-US" dirty="0" smtClean="0"/>
          </a:p>
          <a:p>
            <a:pPr lvl="1"/>
            <a:r>
              <a:rPr lang="en-US" dirty="0" smtClean="0"/>
              <a:t> Coronary </a:t>
            </a:r>
            <a:r>
              <a:rPr lang="en-US" dirty="0" err="1" smtClean="0"/>
              <a:t>arteriovenous</a:t>
            </a:r>
            <a:r>
              <a:rPr lang="en-US" dirty="0" smtClean="0"/>
              <a:t> and </a:t>
            </a:r>
            <a:r>
              <a:rPr lang="en-US" dirty="0" err="1" smtClean="0"/>
              <a:t>arteriocameral</a:t>
            </a:r>
            <a:r>
              <a:rPr lang="en-US" dirty="0" smtClean="0"/>
              <a:t> fistulas</a:t>
            </a:r>
          </a:p>
          <a:p>
            <a:pPr lvl="1"/>
            <a:r>
              <a:rPr lang="en-US" dirty="0" smtClean="0"/>
              <a:t> Coronary artery aneurysms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482" y="116634"/>
            <a:ext cx="3203955" cy="7920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D) Myocardial Oxygen   Demand-Supply Disproportion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5023" y="898110"/>
            <a:ext cx="3600400" cy="261147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Aortic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/>
            <a:r>
              <a:rPr lang="en-US" dirty="0" smtClean="0"/>
              <a:t>Aortic insufficiency </a:t>
            </a:r>
          </a:p>
          <a:p>
            <a:pPr lvl="1"/>
            <a:r>
              <a:rPr lang="en-US" dirty="0" smtClean="0"/>
              <a:t>Carbon monoxide poisoning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Thyrotoxicosis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Prolonged hypotension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Takotsubo</a:t>
            </a:r>
            <a:r>
              <a:rPr lang="en-US" dirty="0" smtClean="0"/>
              <a:t> </a:t>
            </a:r>
            <a:r>
              <a:rPr lang="en-US" dirty="0" err="1" smtClean="0"/>
              <a:t>cardiomyopathy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03572" y="122903"/>
            <a:ext cx="4040188" cy="7858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E)Hematologic (In Situ Thrombosis) 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6827" y="4492518"/>
            <a:ext cx="4072077" cy="205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en-US" dirty="0" smtClean="0"/>
              <a:t>Polycythemia </a:t>
            </a:r>
            <a:r>
              <a:rPr lang="en-US" dirty="0" err="1" smtClean="0"/>
              <a:t>vera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Thrombocytosis</a:t>
            </a:r>
          </a:p>
          <a:p>
            <a:pPr lvl="1"/>
            <a:r>
              <a:rPr lang="en-US" dirty="0" smtClean="0"/>
              <a:t> Disseminated intravascular coagulation</a:t>
            </a:r>
          </a:p>
          <a:p>
            <a:pPr lvl="1"/>
            <a:r>
              <a:rPr lang="en-US" dirty="0" smtClean="0"/>
              <a:t> Hypercoagulability, thrombosis, thrombocytopenic </a:t>
            </a:r>
            <a:r>
              <a:rPr lang="en-US" dirty="0" err="1" smtClean="0"/>
              <a:t>purpura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6184" y="3594183"/>
            <a:ext cx="4096130" cy="504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F) Miscellaneous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355976" y="4362595"/>
            <a:ext cx="3426461" cy="1995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en-US" dirty="0" smtClean="0"/>
              <a:t>Cocaine abuse </a:t>
            </a:r>
          </a:p>
          <a:p>
            <a:pPr lvl="1"/>
            <a:r>
              <a:rPr lang="en-US" dirty="0" smtClean="0"/>
              <a:t>Myocardial contusion</a:t>
            </a:r>
          </a:p>
          <a:p>
            <a:pPr lvl="1"/>
            <a:r>
              <a:rPr lang="en-US" dirty="0" smtClean="0"/>
              <a:t> Complication of cardiac catheterization</a:t>
            </a:r>
          </a:p>
          <a:p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83" y="353515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60180" y="0"/>
            <a:ext cx="72008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4306</TotalTime>
  <Words>1496</Words>
  <Application>Microsoft Office PowerPoint</Application>
  <PresentationFormat>On-screen Show (4:3)</PresentationFormat>
  <Paragraphs>275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Ion</vt:lpstr>
      <vt:lpstr>Slide 1</vt:lpstr>
      <vt:lpstr>Current concepts and treatment of Acute Myocardial  Infarction</vt:lpstr>
      <vt:lpstr>Agenda</vt:lpstr>
      <vt:lpstr>ACUTE MYOCARDIAL INFARCTION</vt:lpstr>
      <vt:lpstr>CRITERIA FOR DIAGNOSIS</vt:lpstr>
      <vt:lpstr>CLASSIFICATION</vt:lpstr>
      <vt:lpstr>Slide 7</vt:lpstr>
      <vt:lpstr> Causes of Myocardial Infarction Without Coronary Atherosclerosis</vt:lpstr>
      <vt:lpstr>Slide 9</vt:lpstr>
      <vt:lpstr>Classical Presentation of MI</vt:lpstr>
      <vt:lpstr>ATYPICAL PRESENTATIONS IN STEMI</vt:lpstr>
      <vt:lpstr>Clinical Examination</vt:lpstr>
      <vt:lpstr>KILLIP’S CLASSIFICATION</vt:lpstr>
      <vt:lpstr>CARDIAC BIOMARKERS</vt:lpstr>
      <vt:lpstr>Slide 15</vt:lpstr>
      <vt:lpstr>Slide 16</vt:lpstr>
      <vt:lpstr>Newer cardiac biomarkers</vt:lpstr>
      <vt:lpstr>Other Biomarkers </vt:lpstr>
      <vt:lpstr>Slide 19</vt:lpstr>
      <vt:lpstr>ECG MANIFESTATIONS OF MI</vt:lpstr>
      <vt:lpstr>STEMI-  Antero-Septal Myocardial Infarction</vt:lpstr>
      <vt:lpstr>Slide 22</vt:lpstr>
      <vt:lpstr>Slide 23</vt:lpstr>
      <vt:lpstr>AWMI with Wrap Around LAD</vt:lpstr>
      <vt:lpstr>Slide 25</vt:lpstr>
      <vt:lpstr>De Winters Sign</vt:lpstr>
      <vt:lpstr>Slide 27</vt:lpstr>
      <vt:lpstr>Slide 28</vt:lpstr>
      <vt:lpstr>STEMI- IWMI with CHB</vt:lpstr>
      <vt:lpstr>STEMI- IWMI with RVMI with CHB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ELEVATED MYOCARDIAL INFARCTION</dc:title>
  <dc:creator>Windows User</dc:creator>
  <cp:lastModifiedBy>Aarti.Mhaske</cp:lastModifiedBy>
  <cp:revision>62</cp:revision>
  <dcterms:created xsi:type="dcterms:W3CDTF">2019-05-20T16:15:27Z</dcterms:created>
  <dcterms:modified xsi:type="dcterms:W3CDTF">2021-01-08T10:45:25Z</dcterms:modified>
</cp:coreProperties>
</file>