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341" r:id="rId2"/>
    <p:sldId id="334" r:id="rId3"/>
    <p:sldId id="335" r:id="rId4"/>
    <p:sldId id="336" r:id="rId5"/>
    <p:sldId id="337" r:id="rId6"/>
    <p:sldId id="339" r:id="rId7"/>
    <p:sldId id="262" r:id="rId8"/>
    <p:sldId id="263" r:id="rId9"/>
    <p:sldId id="265" r:id="rId10"/>
    <p:sldId id="271" r:id="rId11"/>
    <p:sldId id="34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jpe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156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322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284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104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6357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928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469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4232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307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293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752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469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957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161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808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796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10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1B795-7DA4-4F43-9A41-FF663EE3C014}" type="datetimeFigureOut">
              <a:rPr lang="en-IN" smtClean="0"/>
              <a:t>14-01-2021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D2FD5-472F-4A11-AA7E-CD0E51609B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3155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breastfeedingbasics.com/Breastfeed_May/images/inverted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6.jpe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0B3FF-7385-4F39-84D7-882F27339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2877271"/>
            <a:ext cx="5678921" cy="632692"/>
          </a:xfrm>
        </p:spPr>
        <p:txBody>
          <a:bodyPr>
            <a:normAutofit fontScale="90000"/>
          </a:bodyPr>
          <a:lstStyle/>
          <a:p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57AB7-539F-421F-8884-DA68BD417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4606" y="3980729"/>
            <a:ext cx="8791575" cy="1655762"/>
          </a:xfrm>
        </p:spPr>
        <p:txBody>
          <a:bodyPr/>
          <a:lstStyle/>
          <a:p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9D414-9162-4964-8B3A-CDC8B2CAB526}"/>
              </a:ext>
            </a:extLst>
          </p:cNvPr>
          <p:cNvSpPr/>
          <p:nvPr/>
        </p:nvSpPr>
        <p:spPr>
          <a:xfrm>
            <a:off x="1948872" y="1221509"/>
            <a:ext cx="64931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SUCCESS STORIES…</a:t>
            </a:r>
            <a:endParaRPr lang="en-IN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24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42" y="203200"/>
            <a:ext cx="6850731" cy="842390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Success Stories At A Glance</a:t>
            </a:r>
            <a:endParaRPr lang="en-US" dirty="0"/>
          </a:p>
        </p:txBody>
      </p:sp>
      <p:pic>
        <p:nvPicPr>
          <p:cNvPr id="20489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691" y="1144571"/>
            <a:ext cx="35210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029094" y="3813142"/>
            <a:ext cx="35210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sto MT" pitchFamily="18" charset="0"/>
              </a:rPr>
              <a:t>Mother with bilateral nipple erosion due to faulty latch helped with nipple shields and improved attachment of baby.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3C69F-0BB7-46BD-87FF-D7F3F048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288" y="1056194"/>
            <a:ext cx="2895851" cy="2767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608F1-B317-483A-BBB6-97C6AD5EAF76}"/>
              </a:ext>
            </a:extLst>
          </p:cNvPr>
          <p:cNvSpPr txBox="1"/>
          <p:nvPr/>
        </p:nvSpPr>
        <p:spPr>
          <a:xfrm>
            <a:off x="6863475" y="3834351"/>
            <a:ext cx="3521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Baby with cleft lip and cleft  palate helped with dental reference and obturator feeding. Mother helped </a:t>
            </a:r>
            <a:endParaRPr lang="en-IN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C18C-B5C7-4175-A9D2-9CC0870E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587" y="304482"/>
            <a:ext cx="7338377" cy="1191809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/>
              <a:t>EMPOWERING MOTHERS FOR EXCLUSIVE BF WITH  SUPPORT</a:t>
            </a:r>
            <a:endParaRPr lang="en-IN" dirty="0"/>
          </a:p>
        </p:txBody>
      </p:sp>
      <p:pic>
        <p:nvPicPr>
          <p:cNvPr id="6" name="Content Placeholder 5" descr="A picture containing person, indoor, baby&#10;&#10;Description automatically generated">
            <a:extLst>
              <a:ext uri="{FF2B5EF4-FFF2-40B4-BE49-F238E27FC236}">
                <a16:creationId xmlns:a16="http://schemas.microsoft.com/office/drawing/2014/main" id="{3BDE3D8B-8640-4984-B510-4E2DE4EC13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27" y="2249579"/>
            <a:ext cx="3049071" cy="409670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63FE96-3484-481D-B2AC-1DEFE86DE2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46" y="2249579"/>
            <a:ext cx="3263503" cy="4096703"/>
          </a:xfrm>
        </p:spPr>
      </p:pic>
    </p:spTree>
    <p:extLst>
      <p:ext uri="{BB962C8B-B14F-4D97-AF65-F5344CB8AC3E}">
        <p14:creationId xmlns:p14="http://schemas.microsoft.com/office/powerpoint/2010/main" val="49132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88906-5966-4CC2-AB48-BDDBB883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86" y="575107"/>
            <a:ext cx="4832927" cy="905597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USE OF NIPPLE SHIELD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7EAD7-AFAB-4272-A1BE-C608701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4615" y="3451797"/>
            <a:ext cx="3749193" cy="2811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FE61D-E54C-44F9-B60A-128E208BC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1" y="1948873"/>
            <a:ext cx="3577549" cy="2683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E2996C-A19B-4103-AFD1-F60CBABD8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6" y="4176177"/>
            <a:ext cx="3408219" cy="2556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DE09BA-1B24-4D4C-A51D-5E19D754C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52" y="723105"/>
            <a:ext cx="4405267" cy="33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7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0A95-B2E7-4B9F-B564-63AD106A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560" y="240011"/>
            <a:ext cx="3960043" cy="108188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/>
              <a:t>TRIPLETS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C466C7-6A50-46F1-BB35-3B9E3B4F78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2" t="12207" r="9204"/>
          <a:stretch/>
        </p:blipFill>
        <p:spPr>
          <a:xfrm>
            <a:off x="8024877" y="1453241"/>
            <a:ext cx="4034672" cy="30857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1BDE9-59C1-40DA-8CF1-870306AD971F}"/>
              </a:ext>
            </a:extLst>
          </p:cNvPr>
          <p:cNvSpPr txBox="1"/>
          <p:nvPr/>
        </p:nvSpPr>
        <p:spPr>
          <a:xfrm>
            <a:off x="3555238" y="1441660"/>
            <a:ext cx="4396509" cy="24622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/>
              <a:t>Triplets of 900gm each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/>
              <a:t>Total 32 </a:t>
            </a:r>
            <a:r>
              <a:rPr lang="en-US" sz="2800" dirty="0" err="1"/>
              <a:t>Litres</a:t>
            </a:r>
            <a:r>
              <a:rPr lang="en-US" sz="2800" dirty="0"/>
              <a:t> of PDHM provided during NICU stay and after discharge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/>
              <a:t>5</a:t>
            </a:r>
            <a:r>
              <a:rPr lang="en-US" sz="2800" baseline="30000" dirty="0"/>
              <a:t>th</a:t>
            </a:r>
            <a:r>
              <a:rPr lang="en-US" sz="2800" dirty="0"/>
              <a:t> Birthday</a:t>
            </a:r>
            <a:endParaRPr lang="en-IN" sz="2800" dirty="0"/>
          </a:p>
          <a:p>
            <a:pPr algn="ctr"/>
            <a:r>
              <a:rPr lang="en-US" sz="1400" dirty="0"/>
              <a:t>(Photo courtesy :Parents)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AD4371-1B13-45A0-8B02-538B2B229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" y="1453242"/>
            <a:ext cx="3396161" cy="3085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570790-A9F0-4676-9A00-AB873DFB6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9" y="4077512"/>
            <a:ext cx="3137865" cy="26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7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3BB71-41D3-4ECE-9613-A766DA4B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351"/>
            <a:ext cx="5034699" cy="933253"/>
          </a:xfrm>
        </p:spPr>
        <p:txBody>
          <a:bodyPr>
            <a:noAutofit/>
          </a:bodyPr>
          <a:lstStyle/>
          <a:p>
            <a:r>
              <a:rPr lang="en-US" sz="3600" cap="none" dirty="0">
                <a:latin typeface="Calibri body"/>
              </a:rPr>
              <a:t>Mother with previous breast abscess operated keloid helped with successful BF</a:t>
            </a:r>
            <a:endParaRPr lang="en-IN" sz="3600" cap="none" dirty="0">
              <a:latin typeface="Calibri body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8365B3-D194-4F2C-ADCE-A96649FFDE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12882"/>
            <a:ext cx="4742468" cy="3031512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B166BE-7B92-4D47-AA1F-6BA85E857D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49" y="2912882"/>
            <a:ext cx="5181600" cy="30315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C551A-0FF2-42C1-AE77-0187B58C96AF}"/>
              </a:ext>
            </a:extLst>
          </p:cNvPr>
          <p:cNvSpPr txBox="1"/>
          <p:nvPr/>
        </p:nvSpPr>
        <p:spPr>
          <a:xfrm>
            <a:off x="6172200" y="461909"/>
            <a:ext cx="5034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Mother with breast engorgement helped with cold compresses, oil massage and expression with electric pump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24625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A7A7B-F86A-40E3-8A0A-6EF39F89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73" y="311236"/>
            <a:ext cx="9107054" cy="118067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 referred CASE OF Large Breast Abscess: </a:t>
            </a:r>
            <a:endParaRPr lang="en-IN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16B8BB-EFC2-4F68-834E-A678FE6687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" y="1809754"/>
            <a:ext cx="4088591" cy="2517149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C1B3A62-8232-4190-981C-EA4BF815F2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27" y="1809754"/>
            <a:ext cx="3786561" cy="251714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DCF4C8-4EE7-4D97-8DCF-843D5BDA6462}"/>
              </a:ext>
            </a:extLst>
          </p:cNvPr>
          <p:cNvSpPr txBox="1"/>
          <p:nvPr/>
        </p:nvSpPr>
        <p:spPr>
          <a:xfrm>
            <a:off x="876693" y="4515438"/>
            <a:ext cx="106051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mother was delivered in  an outskirt  village of Pune City. She visited YHMB after referral from OBGYN OPD.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 has seen her wound as seen in left side of picture.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 was helped with expression from unaffected breast and was comforted for the breast milk leakage on left 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Referred to surgery OPD with Dr. Daksha Nirhale, treated for the extensive wound with skin graft and was discharged without compromising her lactation.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7E46-7573-4057-B654-94A6B183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41" y="1809754"/>
            <a:ext cx="3532332" cy="251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12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CCB48F-76DB-4175-BE2A-51064B091DB4}"/>
              </a:ext>
            </a:extLst>
          </p:cNvPr>
          <p:cNvSpPr txBox="1"/>
          <p:nvPr/>
        </p:nvSpPr>
        <p:spPr>
          <a:xfrm>
            <a:off x="3403075" y="152980"/>
            <a:ext cx="4562573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Early initiation of BF after Lower Segment caesarean section</a:t>
            </a:r>
            <a:endParaRPr lang="en-IN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2ED2F-4966-4468-A2F3-6110333B0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932" y="2146137"/>
            <a:ext cx="512108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1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5479474"/>
            <a:ext cx="3520440" cy="990600"/>
          </a:xfrm>
        </p:spPr>
        <p:txBody>
          <a:bodyPr>
            <a:normAutofit/>
          </a:bodyPr>
          <a:lstStyle/>
          <a:p>
            <a:r>
              <a:rPr lang="en-US" cap="none" dirty="0"/>
              <a:t>Support to problems of nipple such as Crack nipple</a:t>
            </a:r>
          </a:p>
        </p:txBody>
      </p:sp>
      <p:pic>
        <p:nvPicPr>
          <p:cNvPr id="7" name="Content Placeholder 6" descr="LC support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3966" b="34182"/>
          <a:stretch>
            <a:fillRect/>
          </a:stretch>
        </p:blipFill>
        <p:spPr>
          <a:xfrm>
            <a:off x="1881908" y="610521"/>
            <a:ext cx="3547109" cy="1911006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5985510" y="5773983"/>
            <a:ext cx="3352800" cy="696091"/>
          </a:xfrm>
        </p:spPr>
        <p:txBody>
          <a:bodyPr>
            <a:noAutofit/>
          </a:bodyPr>
          <a:lstStyle/>
          <a:p>
            <a:pPr algn="ctr"/>
            <a:r>
              <a:rPr lang="en-US" cap="none" dirty="0"/>
              <a:t>Involvement of father as BF support</a:t>
            </a:r>
          </a:p>
        </p:txBody>
      </p:sp>
      <p:pic>
        <p:nvPicPr>
          <p:cNvPr id="8" name="Content Placeholder 7" descr="LC support 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38266" y="3193474"/>
            <a:ext cx="2963466" cy="2307548"/>
          </a:xfrm>
        </p:spPr>
      </p:pic>
      <p:sp>
        <p:nvSpPr>
          <p:cNvPr id="9" name="TextBox 8"/>
          <p:cNvSpPr txBox="1"/>
          <p:nvPr/>
        </p:nvSpPr>
        <p:spPr>
          <a:xfrm>
            <a:off x="2057400" y="2647913"/>
            <a:ext cx="3244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BF demonstration </a:t>
            </a:r>
          </a:p>
        </p:txBody>
      </p:sp>
      <p:pic>
        <p:nvPicPr>
          <p:cNvPr id="11" name="Picture 10" descr="cracked nipple.jpg"/>
          <p:cNvPicPr>
            <a:picLocks noChangeAspect="1"/>
          </p:cNvPicPr>
          <p:nvPr/>
        </p:nvPicPr>
        <p:blipFill>
          <a:blip r:embed="rId4" cstate="print"/>
          <a:srcRect b="29630"/>
          <a:stretch>
            <a:fillRect/>
          </a:stretch>
        </p:blipFill>
        <p:spPr>
          <a:xfrm>
            <a:off x="1926936" y="3193474"/>
            <a:ext cx="3505200" cy="2286000"/>
          </a:xfrm>
          <a:prstGeom prst="rect">
            <a:avLst/>
          </a:prstGeom>
        </p:spPr>
      </p:pic>
      <p:pic>
        <p:nvPicPr>
          <p:cNvPr id="14" name="Picture 13" descr="IMG20190810140452.jpg"/>
          <p:cNvPicPr>
            <a:picLocks noChangeAspect="1"/>
          </p:cNvPicPr>
          <p:nvPr/>
        </p:nvPicPr>
        <p:blipFill>
          <a:blip r:embed="rId5" cstate="print"/>
          <a:srcRect l="31037" t="35333" b="27111"/>
          <a:stretch>
            <a:fillRect/>
          </a:stretch>
        </p:blipFill>
        <p:spPr>
          <a:xfrm>
            <a:off x="5791200" y="624925"/>
            <a:ext cx="3547110" cy="18966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1200" y="2634446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Back massage for mothers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breastfeedingbasics.com/images/inverted1_small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396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 descr="IMG_78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7142" r="12210" b="27957"/>
          <a:stretch>
            <a:fillRect/>
          </a:stretch>
        </p:blipFill>
        <p:spPr>
          <a:xfrm>
            <a:off x="6172200" y="3581400"/>
            <a:ext cx="3352800" cy="2063750"/>
          </a:xfrm>
          <a:prstGeom prst="rect">
            <a:avLst/>
          </a:prstGeom>
        </p:spPr>
      </p:pic>
      <p:pic>
        <p:nvPicPr>
          <p:cNvPr id="7" name="Picture 3" descr="C:\Users\user\Pictures\nipple shie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219200"/>
            <a:ext cx="3276600" cy="1828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09307" y="3124200"/>
            <a:ext cx="4206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Inverted nipple helped with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3048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Nipple shield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5701497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Baby Latch With Nipple Shield</a:t>
            </a:r>
          </a:p>
        </p:txBody>
      </p:sp>
      <p:pic>
        <p:nvPicPr>
          <p:cNvPr id="9" name="Picture 3" descr="C:\Users\sujata.sawant\Downloads\IMG20190812121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3733800"/>
            <a:ext cx="3962400" cy="1752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905000" y="5646004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Empowering With Informed Decision On Breast Feeding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668F794-7898-4453-BFF9-094458DD0990}"/>
              </a:ext>
            </a:extLst>
          </p:cNvPr>
          <p:cNvSpPr/>
          <p:nvPr/>
        </p:nvSpPr>
        <p:spPr>
          <a:xfrm>
            <a:off x="5562600" y="3180546"/>
            <a:ext cx="978408" cy="314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81201" y="60238"/>
            <a:ext cx="6294582" cy="70176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Success Stories At A Glance</a:t>
            </a:r>
            <a:endParaRPr lang="en-US" dirty="0"/>
          </a:p>
        </p:txBody>
      </p:sp>
      <p:pic>
        <p:nvPicPr>
          <p:cNvPr id="5" name="Content Placeholder 4" descr="absces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38400" y="3994379"/>
            <a:ext cx="1956462" cy="2676083"/>
          </a:xfrm>
        </p:spPr>
      </p:pic>
      <p:pic>
        <p:nvPicPr>
          <p:cNvPr id="6" name="Picture 5" descr="absces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990600"/>
            <a:ext cx="3352800" cy="2775178"/>
          </a:xfrm>
          <a:prstGeom prst="rect">
            <a:avLst/>
          </a:prstGeom>
        </p:spPr>
      </p:pic>
      <p:pic>
        <p:nvPicPr>
          <p:cNvPr id="8" name="Picture 7" descr="flat nippl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859028"/>
            <a:ext cx="1752600" cy="2906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4648200"/>
            <a:ext cx="46482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Mothers with Breast Abscess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4BDA374F-6C51-46FA-A250-4ABABE06BA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03432" y="1219201"/>
          <a:ext cx="1633537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ackager Shell Object" showAsIcon="1" r:id="rId6" imgW="1633320" imgH="482400" progId="Package">
                  <p:embed/>
                </p:oleObj>
              </mc:Choice>
              <mc:Fallback>
                <p:oleObj name="Packager Shell Object" showAsIcon="1" r:id="rId6" imgW="1633320" imgH="482400" progId="Package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4BDA374F-6C51-46FA-A250-4ABABE06BA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3432" y="1219201"/>
                        <a:ext cx="1633537" cy="1319213"/>
                      </a:xfrm>
                      <a:prstGeom prst="rect">
                        <a:avLst/>
                      </a:prstGeom>
                      <a:blipFill dpi="0" rotWithShape="0">
                        <a:blip r:embed="rId8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197B24-FC40-4C68-B226-598A4C267D1D}"/>
              </a:ext>
            </a:extLst>
          </p:cNvPr>
          <p:cNvSpPr txBox="1"/>
          <p:nvPr/>
        </p:nvSpPr>
        <p:spPr>
          <a:xfrm>
            <a:off x="8403431" y="2926081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of Breastfeeding  on Flat nipples  </a:t>
            </a:r>
            <a:endParaRPr lang="en-IN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887</TotalTime>
  <Words>258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 body</vt:lpstr>
      <vt:lpstr>Calisto MT</vt:lpstr>
      <vt:lpstr>Tw Cen MT</vt:lpstr>
      <vt:lpstr>Circuit</vt:lpstr>
      <vt:lpstr>Packager Shell Object</vt:lpstr>
      <vt:lpstr>PowerPoint Presentation</vt:lpstr>
      <vt:lpstr>USE OF NIPPLE SHIELD</vt:lpstr>
      <vt:lpstr>TRIPLETS</vt:lpstr>
      <vt:lpstr>Mother with previous breast abscess operated keloid helped with successful BF</vt:lpstr>
      <vt:lpstr>A referred CASE OF Large Breast Abscess: </vt:lpstr>
      <vt:lpstr>PowerPoint Presentation</vt:lpstr>
      <vt:lpstr>PowerPoint Presentation</vt:lpstr>
      <vt:lpstr>PowerPoint Presentation</vt:lpstr>
      <vt:lpstr>Success Stories At A Glance</vt:lpstr>
      <vt:lpstr>Success Stories At A Glance</vt:lpstr>
      <vt:lpstr>EMPOWERING MOTHERS FOR EXCLUSIVE BF WITH 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NIPPLE SHIELD</dc:title>
  <dc:creator>Medical Blood Bank</dc:creator>
  <cp:lastModifiedBy>Medical Blood Bank</cp:lastModifiedBy>
  <cp:revision>23</cp:revision>
  <dcterms:created xsi:type="dcterms:W3CDTF">2021-01-12T05:27:03Z</dcterms:created>
  <dcterms:modified xsi:type="dcterms:W3CDTF">2021-01-14T10:38:39Z</dcterms:modified>
</cp:coreProperties>
</file>